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9" r:id="rId2"/>
    <p:sldId id="343" r:id="rId3"/>
    <p:sldId id="423" r:id="rId4"/>
    <p:sldId id="421" r:id="rId5"/>
    <p:sldId id="424" r:id="rId6"/>
    <p:sldId id="457" r:id="rId7"/>
    <p:sldId id="422" r:id="rId8"/>
    <p:sldId id="425" r:id="rId9"/>
    <p:sldId id="426" r:id="rId10"/>
    <p:sldId id="427" r:id="rId11"/>
    <p:sldId id="428" r:id="rId12"/>
    <p:sldId id="460" r:id="rId13"/>
    <p:sldId id="429" r:id="rId14"/>
    <p:sldId id="432" r:id="rId15"/>
    <p:sldId id="458" r:id="rId16"/>
    <p:sldId id="434" r:id="rId17"/>
    <p:sldId id="435" r:id="rId18"/>
    <p:sldId id="436" r:id="rId19"/>
    <p:sldId id="437" r:id="rId20"/>
    <p:sldId id="439" r:id="rId21"/>
    <p:sldId id="443" r:id="rId22"/>
    <p:sldId id="445" r:id="rId23"/>
    <p:sldId id="446" r:id="rId24"/>
    <p:sldId id="447" r:id="rId25"/>
    <p:sldId id="448" r:id="rId26"/>
    <p:sldId id="468" r:id="rId27"/>
    <p:sldId id="462" r:id="rId28"/>
    <p:sldId id="449" r:id="rId29"/>
    <p:sldId id="450" r:id="rId30"/>
    <p:sldId id="451" r:id="rId31"/>
    <p:sldId id="469" r:id="rId32"/>
    <p:sldId id="454" r:id="rId33"/>
    <p:sldId id="461" r:id="rId34"/>
    <p:sldId id="463" r:id="rId35"/>
    <p:sldId id="464" r:id="rId36"/>
    <p:sldId id="465" r:id="rId37"/>
    <p:sldId id="456" r:id="rId38"/>
    <p:sldId id="467"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E98"/>
    <a:srgbClr val="10181D"/>
    <a:srgbClr val="000000"/>
    <a:srgbClr val="EAE8ED"/>
    <a:srgbClr val="0B6084"/>
    <a:srgbClr val="084D6A"/>
    <a:srgbClr val="33CCCC"/>
    <a:srgbClr val="FFCC00"/>
    <a:srgbClr val="0066CC"/>
    <a:srgbClr val="F5DD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97" autoAdjust="0"/>
    <p:restoredTop sz="94660"/>
  </p:normalViewPr>
  <p:slideViewPr>
    <p:cSldViewPr snapToGrid="0">
      <p:cViewPr varScale="1">
        <p:scale>
          <a:sx n="85" d="100"/>
          <a:sy n="85" d="100"/>
        </p:scale>
        <p:origin x="1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6C186-D64F-42C0-AAF0-34463049D3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4D81DC3-9BD4-4D21-8467-02E91A45D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BA27117-D128-4DE9-B0B7-A52BC43D7726}"/>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D3823C2C-760C-46DF-87D3-93E565C8F9BA}"/>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428A5E6D-6155-46D4-8D9D-383E1C8509E1}"/>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5130910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CA120-44FB-44E5-8426-C7338C355E5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FED008-4312-4D78-A47E-ED5D2C1797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BB19EF-A9B9-4659-AB30-4ECB6AFFDEA9}"/>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2A39BCCC-12E5-4270-97F6-EB485C421628}"/>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BDB75244-5987-4E04-965F-529850659553}"/>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6719001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8C4636-CDA1-4270-BF0E-53BB030CF54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ADD79B5-D19B-4C6C-ACE2-54D6717BE1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651B36-79B6-4ADB-AA68-CCB27704356B}"/>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A2F051C0-EA38-42C4-9A7F-1D0100D8FED7}"/>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A4B4F4F2-B622-4388-9C9F-F00481D4D39C}"/>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773147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2C482-EFC5-4463-95AE-21EB828410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1F3FA7-74F8-45E3-9382-099947FEA57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EED9EC-4EB2-41B3-99CE-4346011D9644}"/>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305AB299-0033-4DC6-8263-7CB45823E7DE}"/>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37655A98-DCC0-4DF9-A188-DE626096CA69}"/>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471659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78F11-49D4-46B4-977F-6988DF7E297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BE75C2B-B972-48E4-8CB6-C59ECE908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DE4423C-33D5-45AD-A78C-7BAD28C00913}"/>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40D4F8C8-6400-4963-B794-1AA5CD764CB3}"/>
              </a:ext>
            </a:extLst>
          </p:cNvPr>
          <p:cNvSpPr>
            <a:spLocks noGrp="1"/>
          </p:cNvSpPr>
          <p:nvPr>
            <p:ph type="ftr" sz="quarter" idx="11"/>
          </p:nvPr>
        </p:nvSpPr>
        <p:spPr/>
        <p:txBody>
          <a:bodyPr/>
          <a:lstStyle/>
          <a:p>
            <a:pPr algn="l"/>
            <a:endParaRPr lang="en-US"/>
          </a:p>
        </p:txBody>
      </p:sp>
      <p:sp>
        <p:nvSpPr>
          <p:cNvPr id="6" name="Espace réservé du numéro de diapositive 5">
            <a:extLst>
              <a:ext uri="{FF2B5EF4-FFF2-40B4-BE49-F238E27FC236}">
                <a16:creationId xmlns:a16="http://schemas.microsoft.com/office/drawing/2014/main" id="{A1702D78-B1B7-4F21-A9FA-831EE8ABE8C5}"/>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608069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F5E5D-7356-40BD-B0B5-6E83898D4B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795171-2FE8-41EF-9080-961FAC6FBC1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D4BB7A-3C6C-49DC-AF56-C76A953A32D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C4D5DB-1737-443D-AE54-84F36A7EDA78}"/>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6" name="Espace réservé du pied de page 5">
            <a:extLst>
              <a:ext uri="{FF2B5EF4-FFF2-40B4-BE49-F238E27FC236}">
                <a16:creationId xmlns:a16="http://schemas.microsoft.com/office/drawing/2014/main" id="{FB9870BB-6CA7-4AE8-AFC2-423FA5CAC7B7}"/>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832DB14C-CF50-41E8-8AF7-4C9720632A1F}"/>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8521747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200AA-16A9-4F7C-B2A8-4204A9B3EA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C6A9423-C53A-4962-82FB-184BD1324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B01D51F-41A2-43C9-B74B-81EA4B8C41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97D7BD0-C856-4B54-BA56-211DF275D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CF792F0-5CD4-49CC-9DCD-65317C6E46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1550867-9C90-4B8C-AD8A-746C51E32349}"/>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8" name="Espace réservé du pied de page 7">
            <a:extLst>
              <a:ext uri="{FF2B5EF4-FFF2-40B4-BE49-F238E27FC236}">
                <a16:creationId xmlns:a16="http://schemas.microsoft.com/office/drawing/2014/main" id="{A175FD06-1101-49AB-8835-17FAD908F3CD}"/>
              </a:ext>
            </a:extLst>
          </p:cNvPr>
          <p:cNvSpPr>
            <a:spLocks noGrp="1"/>
          </p:cNvSpPr>
          <p:nvPr>
            <p:ph type="ftr" sz="quarter" idx="11"/>
          </p:nvPr>
        </p:nvSpPr>
        <p:spPr/>
        <p:txBody>
          <a:bodyPr/>
          <a:lstStyle/>
          <a:p>
            <a:pPr algn="l"/>
            <a:endParaRPr lang="en-US"/>
          </a:p>
        </p:txBody>
      </p:sp>
      <p:sp>
        <p:nvSpPr>
          <p:cNvPr id="9" name="Espace réservé du numéro de diapositive 8">
            <a:extLst>
              <a:ext uri="{FF2B5EF4-FFF2-40B4-BE49-F238E27FC236}">
                <a16:creationId xmlns:a16="http://schemas.microsoft.com/office/drawing/2014/main" id="{5AA13706-DCE7-466B-B965-E03A8AC49390}"/>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4482185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6C324-A544-44A4-8417-81D4687534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DE3DA2-94B6-43BD-82A2-8C124DAAEDDD}"/>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4" name="Espace réservé du pied de page 3">
            <a:extLst>
              <a:ext uri="{FF2B5EF4-FFF2-40B4-BE49-F238E27FC236}">
                <a16:creationId xmlns:a16="http://schemas.microsoft.com/office/drawing/2014/main" id="{B363F3D3-42EF-463F-B4CD-47BC8A585C66}"/>
              </a:ext>
            </a:extLst>
          </p:cNvPr>
          <p:cNvSpPr>
            <a:spLocks noGrp="1"/>
          </p:cNvSpPr>
          <p:nvPr>
            <p:ph type="ftr" sz="quarter" idx="11"/>
          </p:nvPr>
        </p:nvSpPr>
        <p:spPr/>
        <p:txBody>
          <a:bodyPr/>
          <a:lstStyle/>
          <a:p>
            <a:pPr algn="l"/>
            <a:endParaRPr lang="en-US"/>
          </a:p>
        </p:txBody>
      </p:sp>
      <p:sp>
        <p:nvSpPr>
          <p:cNvPr id="5" name="Espace réservé du numéro de diapositive 4">
            <a:extLst>
              <a:ext uri="{FF2B5EF4-FFF2-40B4-BE49-F238E27FC236}">
                <a16:creationId xmlns:a16="http://schemas.microsoft.com/office/drawing/2014/main" id="{AF789BEE-72EA-4886-8F06-3514EC7A66A9}"/>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2220352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3E0736-AA52-4CEA-AB9D-FC6880666ABF}"/>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3" name="Espace réservé du pied de page 2">
            <a:extLst>
              <a:ext uri="{FF2B5EF4-FFF2-40B4-BE49-F238E27FC236}">
                <a16:creationId xmlns:a16="http://schemas.microsoft.com/office/drawing/2014/main" id="{05A8546B-41A1-4328-BDD5-94E3050F58F3}"/>
              </a:ext>
            </a:extLst>
          </p:cNvPr>
          <p:cNvSpPr>
            <a:spLocks noGrp="1"/>
          </p:cNvSpPr>
          <p:nvPr>
            <p:ph type="ftr" sz="quarter" idx="11"/>
          </p:nvPr>
        </p:nvSpPr>
        <p:spPr/>
        <p:txBody>
          <a:bodyPr/>
          <a:lstStyle/>
          <a:p>
            <a:pPr algn="l"/>
            <a:endParaRPr lang="en-US"/>
          </a:p>
        </p:txBody>
      </p:sp>
      <p:sp>
        <p:nvSpPr>
          <p:cNvPr id="4" name="Espace réservé du numéro de diapositive 3">
            <a:extLst>
              <a:ext uri="{FF2B5EF4-FFF2-40B4-BE49-F238E27FC236}">
                <a16:creationId xmlns:a16="http://schemas.microsoft.com/office/drawing/2014/main" id="{2A577ED7-7115-47A2-A17B-F2A2D0945B0C}"/>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525614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04D33-DB7E-4416-8F6E-CAD1C0C0CE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4D635E-177F-4892-8470-DBED28C7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DF40E7-D104-48B7-9E1D-C7EF84788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4A11DD-1C2B-4196-9A28-55717A3C385E}"/>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6" name="Espace réservé du pied de page 5">
            <a:extLst>
              <a:ext uri="{FF2B5EF4-FFF2-40B4-BE49-F238E27FC236}">
                <a16:creationId xmlns:a16="http://schemas.microsoft.com/office/drawing/2014/main" id="{700A52CA-0A6E-4E1B-83D6-9513D78F389A}"/>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AC849724-D693-4E4B-9EBF-C1BED076E77D}"/>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252969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94915-0E08-4CFE-81E2-062EAA75D1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EF48D6E-B77D-46F5-A5F5-406B1F8A7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2229172-9852-47C8-87D0-59B3D38FC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D2194A-9399-47C3-A3F2-AEA40B32C098}"/>
              </a:ext>
            </a:extLst>
          </p:cNvPr>
          <p:cNvSpPr>
            <a:spLocks noGrp="1"/>
          </p:cNvSpPr>
          <p:nvPr>
            <p:ph type="dt" sz="half" idx="10"/>
          </p:nvPr>
        </p:nvSpPr>
        <p:spPr/>
        <p:txBody>
          <a:bodyPr/>
          <a:lstStyle/>
          <a:p>
            <a:fld id="{AE0C963C-C1DB-4AFD-9DDC-0691666BF49B}" type="datetime2">
              <a:rPr lang="en-US" smtClean="0"/>
              <a:pPr/>
              <a:t>Tuesday, May 31, 2022</a:t>
            </a:fld>
            <a:endParaRPr lang="en-US" cap="all" dirty="0"/>
          </a:p>
        </p:txBody>
      </p:sp>
      <p:sp>
        <p:nvSpPr>
          <p:cNvPr id="6" name="Espace réservé du pied de page 5">
            <a:extLst>
              <a:ext uri="{FF2B5EF4-FFF2-40B4-BE49-F238E27FC236}">
                <a16:creationId xmlns:a16="http://schemas.microsoft.com/office/drawing/2014/main" id="{990CFFF0-559B-4DA3-AB37-7F6721F662D1}"/>
              </a:ext>
            </a:extLst>
          </p:cNvPr>
          <p:cNvSpPr>
            <a:spLocks noGrp="1"/>
          </p:cNvSpPr>
          <p:nvPr>
            <p:ph type="ftr" sz="quarter" idx="11"/>
          </p:nvPr>
        </p:nvSpPr>
        <p:spPr/>
        <p:txBody>
          <a:bodyPr/>
          <a:lstStyle/>
          <a:p>
            <a:pPr algn="l"/>
            <a:endParaRPr lang="en-US"/>
          </a:p>
        </p:txBody>
      </p:sp>
      <p:sp>
        <p:nvSpPr>
          <p:cNvPr id="7" name="Espace réservé du numéro de diapositive 6">
            <a:extLst>
              <a:ext uri="{FF2B5EF4-FFF2-40B4-BE49-F238E27FC236}">
                <a16:creationId xmlns:a16="http://schemas.microsoft.com/office/drawing/2014/main" id="{91131A22-41F5-493A-8ECA-C34C40D50411}"/>
              </a:ext>
            </a:extLst>
          </p:cNvPr>
          <p:cNvSpPr>
            <a:spLocks noGrp="1"/>
          </p:cNvSpPr>
          <p:nvPr>
            <p:ph type="sldNum" sz="quarter" idx="12"/>
          </p:nvPr>
        </p:nvSpPr>
        <p:spPr/>
        <p:txBody>
          <a:body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18180557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B6389CC-6BFB-4DBF-83BD-069B3F693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8E5BE2-2C68-486D-8AF2-1778B174A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55A3DC-149C-427D-85C2-2B068899B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Tuesday, May 31, 2022</a:t>
            </a:fld>
            <a:endParaRPr lang="en-US" cap="all" dirty="0"/>
          </a:p>
        </p:txBody>
      </p:sp>
      <p:sp>
        <p:nvSpPr>
          <p:cNvPr id="5" name="Espace réservé du pied de page 4">
            <a:extLst>
              <a:ext uri="{FF2B5EF4-FFF2-40B4-BE49-F238E27FC236}">
                <a16:creationId xmlns:a16="http://schemas.microsoft.com/office/drawing/2014/main" id="{DA5FEF7F-ED93-4495-93BB-B4D025061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Espace réservé du numéro de diapositive 5">
            <a:extLst>
              <a:ext uri="{FF2B5EF4-FFF2-40B4-BE49-F238E27FC236}">
                <a16:creationId xmlns:a16="http://schemas.microsoft.com/office/drawing/2014/main" id="{78A95871-9952-4DE2-94CB-EACEFCEC6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39455427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user.oc-static.com/upload/2019/02/24/15510245026714_Seattle_logo_landscape_blue-black.png" TargetMode="Externa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2.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tags" Target="../tags/tag71.xml"/></Relationships>
</file>

<file path=ppt/slides/_rels/slide11.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3" Type="http://schemas.openxmlformats.org/officeDocument/2006/relationships/tags" Target="../tags/tag75.xml"/><Relationship Id="rId21" Type="http://schemas.openxmlformats.org/officeDocument/2006/relationships/image" Target="../media/image5.png"/><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slideLayout" Target="../slideLayouts/slideLayout1.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image" Target="../media/image24.svg"/><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image" Target="../media/image23.png"/><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slideLayout" Target="../slideLayouts/slideLayout1.xml"/><Relationship Id="rId4" Type="http://schemas.openxmlformats.org/officeDocument/2006/relationships/tags" Target="../tags/tag95.xml"/></Relationships>
</file>

<file path=ppt/slides/_rels/slide13.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25.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1.xml"/><Relationship Id="rId5" Type="http://schemas.openxmlformats.org/officeDocument/2006/relationships/tags" Target="../tags/tag100.xml"/><Relationship Id="rId4" Type="http://schemas.openxmlformats.org/officeDocument/2006/relationships/tags" Target="../tags/tag99.xml"/></Relationships>
</file>

<file path=ppt/slides/_rels/slide14.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26.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1.xml"/><Relationship Id="rId5" Type="http://schemas.openxmlformats.org/officeDocument/2006/relationships/tags" Target="../tags/tag105.xml"/><Relationship Id="rId4" Type="http://schemas.openxmlformats.org/officeDocument/2006/relationships/tags" Target="../tags/tag104.xml"/></Relationships>
</file>

<file path=ppt/slides/_rels/slide15.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27.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1.xml"/><Relationship Id="rId5" Type="http://schemas.openxmlformats.org/officeDocument/2006/relationships/tags" Target="../tags/tag110.xml"/><Relationship Id="rId4" Type="http://schemas.openxmlformats.org/officeDocument/2006/relationships/tags" Target="../tags/tag109.xml"/></Relationships>
</file>

<file path=ppt/slides/_rels/slide16.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28.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1.xml"/><Relationship Id="rId5" Type="http://schemas.openxmlformats.org/officeDocument/2006/relationships/tags" Target="../tags/tag115.xml"/><Relationship Id="rId4" Type="http://schemas.openxmlformats.org/officeDocument/2006/relationships/tags" Target="../tags/tag114.xml"/></Relationships>
</file>

<file path=ppt/slides/_rels/slide17.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slideLayout" Target="../slideLayouts/slideLayout1.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6.sv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slideLayout" Target="../slideLayouts/slideLayout1.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tags" Target="../tags/tag14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image" Target="../media/image6.svg"/><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Layout" Target="../slideLayouts/slideLayout1.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5" Type="http://schemas.openxmlformats.org/officeDocument/2006/relationships/image" Target="../media/image6.svg"/><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33.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40.png"/><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41.png"/><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ags" Target="../tags/tag179.xml"/><Relationship Id="rId7" Type="http://schemas.openxmlformats.org/officeDocument/2006/relationships/image" Target="../media/image5.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1.xml"/><Relationship Id="rId5" Type="http://schemas.openxmlformats.org/officeDocument/2006/relationships/tags" Target="../tags/tag181.xml"/><Relationship Id="rId4" Type="http://schemas.openxmlformats.org/officeDocument/2006/relationships/tags" Target="../tags/tag180.xml"/><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1.xml"/><Relationship Id="rId26" Type="http://schemas.openxmlformats.org/officeDocument/2006/relationships/image" Target="../media/image11.png"/><Relationship Id="rId3" Type="http://schemas.openxmlformats.org/officeDocument/2006/relationships/tags" Target="../tags/tag10.xml"/><Relationship Id="rId21" Type="http://schemas.openxmlformats.org/officeDocument/2006/relationships/image" Target="../media/image6.svg"/><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image" Target="../media/image10.svg"/><Relationship Id="rId33" Type="http://schemas.openxmlformats.org/officeDocument/2006/relationships/image" Target="../media/image18.svg"/><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image" Target="../media/image5.png"/><Relationship Id="rId29" Type="http://schemas.openxmlformats.org/officeDocument/2006/relationships/image" Target="../media/image14.sv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image" Target="../media/image9.png"/><Relationship Id="rId32" Type="http://schemas.openxmlformats.org/officeDocument/2006/relationships/image" Target="../media/image17.png"/><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image" Target="../media/image8.svg"/><Relationship Id="rId28" Type="http://schemas.openxmlformats.org/officeDocument/2006/relationships/image" Target="../media/image13.png"/><Relationship Id="rId10" Type="http://schemas.openxmlformats.org/officeDocument/2006/relationships/tags" Target="../tags/tag17.xml"/><Relationship Id="rId19" Type="http://schemas.openxmlformats.org/officeDocument/2006/relationships/image" Target="../media/image4.jpeg"/><Relationship Id="rId31" Type="http://schemas.openxmlformats.org/officeDocument/2006/relationships/image" Target="../media/image16.sv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image" Target="../media/image7.png"/><Relationship Id="rId27" Type="http://schemas.openxmlformats.org/officeDocument/2006/relationships/image" Target="../media/image12.svg"/><Relationship Id="rId30" Type="http://schemas.openxmlformats.org/officeDocument/2006/relationships/image" Target="../media/image15.png"/></Relationships>
</file>

<file path=ppt/slides/_rels/slide30.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image" Target="../media/image5.png"/><Relationship Id="rId18" Type="http://schemas.openxmlformats.org/officeDocument/2006/relationships/image" Target="../media/image46.svg"/><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slideLayout" Target="../slideLayouts/slideLayout1.xml"/><Relationship Id="rId17" Type="http://schemas.openxmlformats.org/officeDocument/2006/relationships/image" Target="../media/image45.png"/><Relationship Id="rId2" Type="http://schemas.openxmlformats.org/officeDocument/2006/relationships/tags" Target="../tags/tag183.xml"/><Relationship Id="rId16" Type="http://schemas.openxmlformats.org/officeDocument/2006/relationships/image" Target="../media/image44.svg"/><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43.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slideLayout" Target="../slideLayouts/slideLayout1.xml"/><Relationship Id="rId4" Type="http://schemas.openxmlformats.org/officeDocument/2006/relationships/tags" Target="../tags/tag196.xml"/></Relationships>
</file>

<file path=ppt/slides/_rels/slide32.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48.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47.png"/><Relationship Id="rId5" Type="http://schemas.openxmlformats.org/officeDocument/2006/relationships/slideLayout" Target="../slideLayouts/slideLayout1.xml"/><Relationship Id="rId4" Type="http://schemas.openxmlformats.org/officeDocument/2006/relationships/tags" Target="../tags/tag200.xml"/></Relationships>
</file>

<file path=ppt/slides/_rels/slide3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50.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49.png"/><Relationship Id="rId5" Type="http://schemas.openxmlformats.org/officeDocument/2006/relationships/slideLayout" Target="../slideLayouts/slideLayout1.xml"/><Relationship Id="rId4" Type="http://schemas.openxmlformats.org/officeDocument/2006/relationships/tags" Target="../tags/tag204.xml"/></Relationships>
</file>

<file path=ppt/slides/_rels/slide34.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51.png"/><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210.xml"/><Relationship Id="rId7" Type="http://schemas.openxmlformats.org/officeDocument/2006/relationships/image" Target="../media/image53.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52.png"/><Relationship Id="rId5" Type="http://schemas.openxmlformats.org/officeDocument/2006/relationships/slideLayout" Target="../slideLayouts/slideLayout1.xml"/><Relationship Id="rId4" Type="http://schemas.openxmlformats.org/officeDocument/2006/relationships/tags" Target="../tags/tag211.xml"/></Relationships>
</file>

<file path=ppt/slides/_rels/slide36.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55.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54.png"/><Relationship Id="rId5" Type="http://schemas.openxmlformats.org/officeDocument/2006/relationships/slideLayout" Target="../slideLayouts/slideLayout1.xml"/><Relationship Id="rId4" Type="http://schemas.openxmlformats.org/officeDocument/2006/relationships/tags" Target="../tags/tag215.xml"/></Relationships>
</file>

<file path=ppt/slides/_rels/slide37.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image" Target="../media/image6.svg"/><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image" Target="../media/image5.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slideLayout" Target="../slideLayouts/slideLayout1.xml"/><Relationship Id="rId5" Type="http://schemas.openxmlformats.org/officeDocument/2006/relationships/tags" Target="../tags/tag220.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s>
</file>

<file path=ppt/slides/_rels/slide38.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image" Target="../media/image6.svg"/><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image" Target="../media/image5.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slideLayout" Target="../slideLayouts/slideLayout1.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xml"/><Relationship Id="rId7"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6.sv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5.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1.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6.svg"/><Relationship Id="rId5" Type="http://schemas.openxmlformats.org/officeDocument/2006/relationships/tags" Target="../tags/tag48.xml"/><Relationship Id="rId10" Type="http://schemas.openxmlformats.org/officeDocument/2006/relationships/image" Target="../media/image5.png"/><Relationship Id="rId4" Type="http://schemas.openxmlformats.org/officeDocument/2006/relationships/tags" Target="../tags/tag47.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6.sv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1.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64.xml"/><Relationship Id="rId7"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271899EA-F0E5-4894-8536-E46C0952D1C9}"/>
              </a:ext>
            </a:extLst>
          </p:cNvPr>
          <p:cNvSpPr>
            <a:spLocks noGrp="1"/>
          </p:cNvSpPr>
          <p:nvPr>
            <p:ph type="ctrTitle"/>
            <p:custDataLst>
              <p:tags r:id="rId1"/>
            </p:custDataLst>
          </p:nvPr>
        </p:nvSpPr>
        <p:spPr>
          <a:xfrm>
            <a:off x="1079103" y="359704"/>
            <a:ext cx="4013401" cy="1062625"/>
          </a:xfrm>
        </p:spPr>
        <p:txBody>
          <a:bodyPr anchor="t">
            <a:noAutofit/>
          </a:bodyPr>
          <a:lstStyle/>
          <a:p>
            <a:pPr algn="l">
              <a:lnSpc>
                <a:spcPct val="150000"/>
              </a:lnSpc>
            </a:pPr>
            <a:r>
              <a:rPr lang="fr-FR" sz="5400" dirty="0">
                <a:solidFill>
                  <a:srgbClr val="000000"/>
                </a:solidFill>
                <a:latin typeface="Franklin Gothic Heavy" panose="020B0903020102020204" pitchFamily="34" charset="0"/>
              </a:rPr>
              <a:t>PROJET 4 : </a:t>
            </a:r>
          </a:p>
        </p:txBody>
      </p:sp>
      <p:sp>
        <p:nvSpPr>
          <p:cNvPr id="3" name="Titre 1">
            <a:extLst>
              <a:ext uri="{FF2B5EF4-FFF2-40B4-BE49-F238E27FC236}">
                <a16:creationId xmlns:a16="http://schemas.microsoft.com/office/drawing/2014/main" id="{339F4A79-2173-4A66-88FE-AD4C135C19E6}"/>
              </a:ext>
            </a:extLst>
          </p:cNvPr>
          <p:cNvSpPr txBox="1">
            <a:spLocks/>
          </p:cNvSpPr>
          <p:nvPr>
            <p:custDataLst>
              <p:tags r:id="rId2"/>
            </p:custDataLst>
          </p:nvPr>
        </p:nvSpPr>
        <p:spPr>
          <a:xfrm>
            <a:off x="5092505" y="1847814"/>
            <a:ext cx="564106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fr-FR" sz="4000" dirty="0">
              <a:solidFill>
                <a:schemeClr val="accent2">
                  <a:lumMod val="60000"/>
                  <a:lumOff val="40000"/>
                </a:schemeClr>
              </a:solidFill>
              <a:latin typeface="Gill Sans MT" panose="020B0502020104020203" pitchFamily="34" charset="0"/>
            </a:endParaRPr>
          </a:p>
        </p:txBody>
      </p:sp>
      <p:sp>
        <p:nvSpPr>
          <p:cNvPr id="4" name="Titre 1">
            <a:extLst>
              <a:ext uri="{FF2B5EF4-FFF2-40B4-BE49-F238E27FC236}">
                <a16:creationId xmlns:a16="http://schemas.microsoft.com/office/drawing/2014/main" id="{40762880-DCAE-419D-AEAA-51EB5D89AE12}"/>
              </a:ext>
            </a:extLst>
          </p:cNvPr>
          <p:cNvSpPr txBox="1">
            <a:spLocks/>
          </p:cNvSpPr>
          <p:nvPr>
            <p:custDataLst>
              <p:tags r:id="rId3"/>
            </p:custDataLst>
          </p:nvPr>
        </p:nvSpPr>
        <p:spPr>
          <a:xfrm>
            <a:off x="1079103" y="1550917"/>
            <a:ext cx="883254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200" dirty="0">
                <a:solidFill>
                  <a:srgbClr val="203E98"/>
                </a:solidFill>
                <a:latin typeface="Franklin Gothic Heavy" panose="020B0903020102020204" pitchFamily="34" charset="0"/>
              </a:rPr>
              <a:t>Anticipez les besoins en consommation électrique de bâtiments</a:t>
            </a:r>
          </a:p>
        </p:txBody>
      </p:sp>
      <p:pic>
        <p:nvPicPr>
          <p:cNvPr id="1026" name="Picture 2" descr="Logo seattle">
            <a:hlinkClick r:id="rId6"/>
            <a:extLst>
              <a:ext uri="{FF2B5EF4-FFF2-40B4-BE49-F238E27FC236}">
                <a16:creationId xmlns:a16="http://schemas.microsoft.com/office/drawing/2014/main" id="{BDB52A9A-33A5-9D8B-4666-3EFA5DD25079}"/>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708824" y="3093136"/>
            <a:ext cx="6774352" cy="310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10</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535126" y="159205"/>
            <a:ext cx="9121748"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CHOIX DES VARIABLES : </a:t>
            </a:r>
            <a:r>
              <a:rPr lang="fr-FR" sz="4800" cap="all" dirty="0">
                <a:solidFill>
                  <a:srgbClr val="10181D"/>
                </a:solidFill>
                <a:latin typeface="Franklin Gothic Heavy" panose="020B0903020102020204" pitchFamily="34" charset="0"/>
              </a:rPr>
              <a:t>RFECV</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5499" y="2859600"/>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pic>
        <p:nvPicPr>
          <p:cNvPr id="2050" name="Picture 2">
            <a:extLst>
              <a:ext uri="{FF2B5EF4-FFF2-40B4-BE49-F238E27FC236}">
                <a16:creationId xmlns:a16="http://schemas.microsoft.com/office/drawing/2014/main" id="{645BDADC-78F9-D1D6-AD00-69BCE81915DC}"/>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419706" y="1161248"/>
            <a:ext cx="11157103" cy="4535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6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11</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255258" y="157677"/>
            <a:ext cx="873875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Variables sélectionnées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475250" y="2000552"/>
            <a:ext cx="8507151"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Date de construction (transformée en âge)</a:t>
            </a:r>
            <a:endParaRPr lang="fr-FR" sz="3200" dirty="0">
              <a:solidFill>
                <a:srgbClr val="10181D"/>
              </a:solidFill>
              <a:latin typeface="Franklin Gothic Heavy" panose="020B0903020102020204" pitchFamily="34" charset="0"/>
            </a:endParaRP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26612" y="1849756"/>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98147" y="1244416"/>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260598" y="1369284"/>
            <a:ext cx="9323480"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Utilisation primaire, secondaire et tertiaire</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4960" y="2451644"/>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168321" y="4234787"/>
            <a:ext cx="1071827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6374" y="3056111"/>
            <a:ext cx="914400" cy="914400"/>
          </a:xfrm>
          <a:prstGeom prst="rect">
            <a:avLst/>
          </a:prstGeom>
        </p:spPr>
      </p:pic>
      <p:sp>
        <p:nvSpPr>
          <p:cNvPr id="14" name="Titre 1">
            <a:extLst>
              <a:ext uri="{FF2B5EF4-FFF2-40B4-BE49-F238E27FC236}">
                <a16:creationId xmlns:a16="http://schemas.microsoft.com/office/drawing/2014/main" id="{F3F1E572-E703-591D-7BEF-92FB46C501FE}"/>
              </a:ext>
            </a:extLst>
          </p:cNvPr>
          <p:cNvSpPr txBox="1">
            <a:spLocks/>
          </p:cNvSpPr>
          <p:nvPr>
            <p:custDataLst>
              <p:tags r:id="rId10"/>
            </p:custDataLst>
          </p:nvPr>
        </p:nvSpPr>
        <p:spPr>
          <a:xfrm>
            <a:off x="1260598" y="2590732"/>
            <a:ext cx="8507151"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Quartier (</a:t>
            </a:r>
            <a:r>
              <a:rPr lang="fr-FR" sz="3200" dirty="0" err="1">
                <a:solidFill>
                  <a:srgbClr val="203E98"/>
                </a:solidFill>
                <a:latin typeface="Franklin Gothic Heavy" panose="020B0903020102020204" pitchFamily="34" charset="0"/>
              </a:rPr>
              <a:t>Neighborhood</a:t>
            </a:r>
            <a:r>
              <a:rPr lang="fr-FR" sz="3200" dirty="0">
                <a:solidFill>
                  <a:srgbClr val="203E98"/>
                </a:solidFill>
                <a:latin typeface="Franklin Gothic Heavy" panose="020B0903020102020204" pitchFamily="34" charset="0"/>
              </a:rPr>
              <a:t>)</a:t>
            </a:r>
            <a:endParaRPr lang="fr-FR" sz="3200" dirty="0">
              <a:solidFill>
                <a:srgbClr val="10181D"/>
              </a:solidFill>
              <a:latin typeface="Franklin Gothic Heavy" panose="020B0903020102020204" pitchFamily="34" charset="0"/>
            </a:endParaRPr>
          </a:p>
        </p:txBody>
      </p:sp>
      <p:sp>
        <p:nvSpPr>
          <p:cNvPr id="15" name="Titre 1">
            <a:extLst>
              <a:ext uri="{FF2B5EF4-FFF2-40B4-BE49-F238E27FC236}">
                <a16:creationId xmlns:a16="http://schemas.microsoft.com/office/drawing/2014/main" id="{9485B8F4-3EFE-D8BA-22A3-58FAD232E2EC}"/>
              </a:ext>
            </a:extLst>
          </p:cNvPr>
          <p:cNvSpPr txBox="1">
            <a:spLocks/>
          </p:cNvSpPr>
          <p:nvPr>
            <p:custDataLst>
              <p:tags r:id="rId11"/>
            </p:custDataLst>
          </p:nvPr>
        </p:nvSpPr>
        <p:spPr>
          <a:xfrm>
            <a:off x="1450774" y="3227531"/>
            <a:ext cx="8507151"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Nombre de bâtiments</a:t>
            </a:r>
            <a:endParaRPr lang="fr-FR" sz="3200" dirty="0">
              <a:solidFill>
                <a:srgbClr val="10181D"/>
              </a:solidFill>
              <a:latin typeface="Franklin Gothic Heavy" panose="020B0903020102020204" pitchFamily="34" charset="0"/>
            </a:endParaRPr>
          </a:p>
        </p:txBody>
      </p:sp>
      <p:pic>
        <p:nvPicPr>
          <p:cNvPr id="16" name="Graphique 15" descr="Engrenage">
            <a:extLst>
              <a:ext uri="{FF2B5EF4-FFF2-40B4-BE49-F238E27FC236}">
                <a16:creationId xmlns:a16="http://schemas.microsoft.com/office/drawing/2014/main" id="{B5527F90-EC91-DC13-3001-DF5E5B01F500}"/>
              </a:ext>
            </a:extLst>
          </p:cNvPr>
          <p:cNvPicPr>
            <a:picLocks noChangeAspect="1"/>
          </p:cNvPicPr>
          <p:nvPr>
            <p:custDataLst>
              <p:tags r:id="rId12"/>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98028" y="3664117"/>
            <a:ext cx="914400" cy="914400"/>
          </a:xfrm>
          <a:prstGeom prst="rect">
            <a:avLst/>
          </a:prstGeom>
        </p:spPr>
      </p:pic>
      <p:sp>
        <p:nvSpPr>
          <p:cNvPr id="20" name="Titre 1">
            <a:extLst>
              <a:ext uri="{FF2B5EF4-FFF2-40B4-BE49-F238E27FC236}">
                <a16:creationId xmlns:a16="http://schemas.microsoft.com/office/drawing/2014/main" id="{024C1313-0963-0202-CFA9-52BCEBED1B2B}"/>
              </a:ext>
            </a:extLst>
          </p:cNvPr>
          <p:cNvSpPr txBox="1">
            <a:spLocks/>
          </p:cNvSpPr>
          <p:nvPr>
            <p:custDataLst>
              <p:tags r:id="rId13"/>
            </p:custDataLst>
          </p:nvPr>
        </p:nvSpPr>
        <p:spPr>
          <a:xfrm>
            <a:off x="1231330" y="3810606"/>
            <a:ext cx="3605475"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Nombre d’étages</a:t>
            </a:r>
            <a:endParaRPr lang="fr-FR" sz="3200" dirty="0">
              <a:solidFill>
                <a:srgbClr val="10181D"/>
              </a:solidFill>
              <a:latin typeface="Franklin Gothic Heavy" panose="020B0903020102020204" pitchFamily="34" charset="0"/>
            </a:endParaRPr>
          </a:p>
        </p:txBody>
      </p:sp>
      <p:pic>
        <p:nvPicPr>
          <p:cNvPr id="21" name="Graphique 20" descr="Engrenage">
            <a:extLst>
              <a:ext uri="{FF2B5EF4-FFF2-40B4-BE49-F238E27FC236}">
                <a16:creationId xmlns:a16="http://schemas.microsoft.com/office/drawing/2014/main" id="{E4026F34-132B-A715-FBA3-72A07DD7629C}"/>
              </a:ext>
            </a:extLst>
          </p:cNvPr>
          <p:cNvPicPr>
            <a:picLocks noChangeAspect="1"/>
          </p:cNvPicPr>
          <p:nvPr>
            <p:custDataLst>
              <p:tags r:id="rId14"/>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49056" y="4278344"/>
            <a:ext cx="914400" cy="914400"/>
          </a:xfrm>
          <a:prstGeom prst="rect">
            <a:avLst/>
          </a:prstGeom>
        </p:spPr>
      </p:pic>
      <p:sp>
        <p:nvSpPr>
          <p:cNvPr id="23" name="Titre 1">
            <a:extLst>
              <a:ext uri="{FF2B5EF4-FFF2-40B4-BE49-F238E27FC236}">
                <a16:creationId xmlns:a16="http://schemas.microsoft.com/office/drawing/2014/main" id="{E780D30C-136A-224A-D209-0B82D73A6A22}"/>
              </a:ext>
            </a:extLst>
          </p:cNvPr>
          <p:cNvSpPr txBox="1">
            <a:spLocks/>
          </p:cNvSpPr>
          <p:nvPr>
            <p:custDataLst>
              <p:tags r:id="rId15"/>
            </p:custDataLst>
          </p:nvPr>
        </p:nvSpPr>
        <p:spPr>
          <a:xfrm>
            <a:off x="1475249" y="4393681"/>
            <a:ext cx="10886083"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Surface totale et surface par utilisations</a:t>
            </a:r>
            <a:endParaRPr lang="fr-FR" sz="3200" dirty="0">
              <a:solidFill>
                <a:srgbClr val="10181D"/>
              </a:solidFill>
              <a:latin typeface="Franklin Gothic Heavy" panose="020B0903020102020204" pitchFamily="34" charset="0"/>
            </a:endParaRPr>
          </a:p>
        </p:txBody>
      </p:sp>
      <p:pic>
        <p:nvPicPr>
          <p:cNvPr id="24" name="Graphique 23" descr="Engrenage">
            <a:extLst>
              <a:ext uri="{FF2B5EF4-FFF2-40B4-BE49-F238E27FC236}">
                <a16:creationId xmlns:a16="http://schemas.microsoft.com/office/drawing/2014/main" id="{2835DFE8-51BE-84F4-4266-2F9017DEA6F5}"/>
              </a:ext>
            </a:extLst>
          </p:cNvPr>
          <p:cNvPicPr>
            <a:picLocks noChangeAspect="1"/>
          </p:cNvPicPr>
          <p:nvPr>
            <p:custDataLst>
              <p:tags r:id="rId16"/>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9164" y="5578838"/>
            <a:ext cx="914400" cy="914400"/>
          </a:xfrm>
          <a:prstGeom prst="rect">
            <a:avLst/>
          </a:prstGeom>
        </p:spPr>
      </p:pic>
      <p:pic>
        <p:nvPicPr>
          <p:cNvPr id="25" name="Graphique 24" descr="Engrenage">
            <a:extLst>
              <a:ext uri="{FF2B5EF4-FFF2-40B4-BE49-F238E27FC236}">
                <a16:creationId xmlns:a16="http://schemas.microsoft.com/office/drawing/2014/main" id="{0A261B3A-7667-F6BB-DE2B-0B75967E8E35}"/>
              </a:ext>
            </a:extLst>
          </p:cNvPr>
          <p:cNvPicPr>
            <a:picLocks noChangeAspect="1"/>
          </p:cNvPicPr>
          <p:nvPr>
            <p:custDataLst>
              <p:tags r:id="rId17"/>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12893" y="4970727"/>
            <a:ext cx="914400" cy="914400"/>
          </a:xfrm>
          <a:prstGeom prst="rect">
            <a:avLst/>
          </a:prstGeom>
        </p:spPr>
      </p:pic>
      <p:sp>
        <p:nvSpPr>
          <p:cNvPr id="26" name="Titre 1">
            <a:extLst>
              <a:ext uri="{FF2B5EF4-FFF2-40B4-BE49-F238E27FC236}">
                <a16:creationId xmlns:a16="http://schemas.microsoft.com/office/drawing/2014/main" id="{1F1D59B3-E8BE-8590-7C92-EE3F5F60A7BC}"/>
              </a:ext>
            </a:extLst>
          </p:cNvPr>
          <p:cNvSpPr txBox="1">
            <a:spLocks/>
          </p:cNvSpPr>
          <p:nvPr>
            <p:custDataLst>
              <p:tags r:id="rId18"/>
            </p:custDataLst>
          </p:nvPr>
        </p:nvSpPr>
        <p:spPr>
          <a:xfrm>
            <a:off x="1775813" y="5077146"/>
            <a:ext cx="9503294"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chemeClr val="accent6">
                    <a:lumMod val="75000"/>
                  </a:schemeClr>
                </a:solidFill>
                <a:latin typeface="Franklin Gothic Heavy" panose="020B0903020102020204" pitchFamily="34" charset="0"/>
              </a:rPr>
              <a:t>Énergie totale consommée sur site (</a:t>
            </a:r>
            <a:r>
              <a:rPr lang="fr-FR" sz="3200" dirty="0" err="1">
                <a:solidFill>
                  <a:schemeClr val="accent6">
                    <a:lumMod val="75000"/>
                  </a:schemeClr>
                </a:solidFill>
                <a:latin typeface="Franklin Gothic Heavy" panose="020B0903020102020204" pitchFamily="34" charset="0"/>
              </a:rPr>
              <a:t>kBtu</a:t>
            </a:r>
            <a:r>
              <a:rPr lang="fr-FR" sz="3200" dirty="0">
                <a:solidFill>
                  <a:schemeClr val="accent6">
                    <a:lumMod val="75000"/>
                  </a:schemeClr>
                </a:solidFill>
                <a:latin typeface="Franklin Gothic Heavy" panose="020B0903020102020204" pitchFamily="34" charset="0"/>
              </a:rPr>
              <a:t>)</a:t>
            </a:r>
          </a:p>
        </p:txBody>
      </p:sp>
      <p:sp>
        <p:nvSpPr>
          <p:cNvPr id="27" name="Titre 1">
            <a:extLst>
              <a:ext uri="{FF2B5EF4-FFF2-40B4-BE49-F238E27FC236}">
                <a16:creationId xmlns:a16="http://schemas.microsoft.com/office/drawing/2014/main" id="{F36D443D-85AD-0BA9-C958-46D3A0DD9A73}"/>
              </a:ext>
            </a:extLst>
          </p:cNvPr>
          <p:cNvSpPr txBox="1">
            <a:spLocks/>
          </p:cNvSpPr>
          <p:nvPr>
            <p:custDataLst>
              <p:tags r:id="rId19"/>
            </p:custDataLst>
          </p:nvPr>
        </p:nvSpPr>
        <p:spPr>
          <a:xfrm>
            <a:off x="1973564" y="5751338"/>
            <a:ext cx="6934202"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chemeClr val="accent6">
                    <a:lumMod val="75000"/>
                  </a:schemeClr>
                </a:solidFill>
                <a:latin typeface="Franklin Gothic Heavy" panose="020B0903020102020204" pitchFamily="34" charset="0"/>
              </a:rPr>
              <a:t>Émissions de CO2 (MetricTonsCO2)</a:t>
            </a:r>
          </a:p>
        </p:txBody>
      </p:sp>
    </p:spTree>
    <p:extLst>
      <p:ext uri="{BB962C8B-B14F-4D97-AF65-F5344CB8AC3E}">
        <p14:creationId xmlns:p14="http://schemas.microsoft.com/office/powerpoint/2010/main" val="11126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12</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255258" y="157677"/>
            <a:ext cx="873875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FEATURES </a:t>
            </a:r>
            <a:r>
              <a:rPr lang="fr-FR" sz="4800" cap="all" dirty="0" err="1">
                <a:solidFill>
                  <a:srgbClr val="203E98"/>
                </a:solidFill>
                <a:latin typeface="Franklin Gothic Heavy" panose="020B0903020102020204" pitchFamily="34" charset="0"/>
              </a:rPr>
              <a:t>ENGINEERIng</a:t>
            </a:r>
            <a:r>
              <a:rPr lang="fr-FR" sz="4800" cap="all" dirty="0">
                <a:solidFill>
                  <a:srgbClr val="203E98"/>
                </a:solidFill>
                <a:latin typeface="Franklin Gothic Heavy" panose="020B0903020102020204" pitchFamily="34" charset="0"/>
              </a:rPr>
              <a:t> :</a:t>
            </a:r>
          </a:p>
        </p:txBody>
      </p:sp>
      <p:sp>
        <p:nvSpPr>
          <p:cNvPr id="14" name="ZoneTexte 13">
            <a:extLst>
              <a:ext uri="{FF2B5EF4-FFF2-40B4-BE49-F238E27FC236}">
                <a16:creationId xmlns:a16="http://schemas.microsoft.com/office/drawing/2014/main" id="{E0AADEAB-BDFF-D095-2763-8F5F2DF132C3}"/>
              </a:ext>
            </a:extLst>
          </p:cNvPr>
          <p:cNvSpPr txBox="1"/>
          <p:nvPr>
            <p:custDataLst>
              <p:tags r:id="rId3"/>
            </p:custDataLst>
          </p:nvPr>
        </p:nvSpPr>
        <p:spPr>
          <a:xfrm>
            <a:off x="1769962" y="1725676"/>
            <a:ext cx="8652076" cy="1569660"/>
          </a:xfrm>
          <a:prstGeom prst="rect">
            <a:avLst/>
          </a:prstGeom>
          <a:noFill/>
        </p:spPr>
        <p:txBody>
          <a:bodyPr wrap="square">
            <a:spAutoFit/>
          </a:bodyPr>
          <a:lstStyle/>
          <a:p>
            <a:pPr>
              <a:lnSpc>
                <a:spcPct val="100000"/>
              </a:lnSpc>
            </a:pPr>
            <a:r>
              <a:rPr lang="fr-FR" sz="3200" dirty="0">
                <a:solidFill>
                  <a:srgbClr val="203E98"/>
                </a:solidFill>
                <a:latin typeface="Franklin Gothic Heavy" panose="020B0903020102020204" pitchFamily="34" charset="0"/>
              </a:rPr>
              <a:t>Usage_1 = </a:t>
            </a:r>
            <a:r>
              <a:rPr lang="fr-FR" sz="3200" dirty="0">
                <a:solidFill>
                  <a:schemeClr val="accent6">
                    <a:lumMod val="75000"/>
                  </a:schemeClr>
                </a:solidFill>
                <a:latin typeface="Franklin Gothic Heavy" panose="020B0903020102020204" pitchFamily="34" charset="0"/>
              </a:rPr>
              <a:t>MC1 * Coefficient de surface</a:t>
            </a:r>
          </a:p>
          <a:p>
            <a:pPr>
              <a:lnSpc>
                <a:spcPct val="100000"/>
              </a:lnSpc>
            </a:pPr>
            <a:r>
              <a:rPr lang="fr-FR" sz="3200" dirty="0">
                <a:solidFill>
                  <a:srgbClr val="203E98"/>
                </a:solidFill>
                <a:latin typeface="Franklin Gothic Heavy" panose="020B0903020102020204" pitchFamily="34" charset="0"/>
              </a:rPr>
              <a:t>Usage_2 = </a:t>
            </a:r>
            <a:r>
              <a:rPr lang="fr-FR" sz="3200" dirty="0">
                <a:solidFill>
                  <a:schemeClr val="accent6">
                    <a:lumMod val="75000"/>
                  </a:schemeClr>
                </a:solidFill>
                <a:latin typeface="Franklin Gothic Heavy" panose="020B0903020102020204" pitchFamily="34" charset="0"/>
              </a:rPr>
              <a:t>MC2 * Coefficient de surface</a:t>
            </a:r>
          </a:p>
          <a:p>
            <a:pPr>
              <a:lnSpc>
                <a:spcPct val="100000"/>
              </a:lnSpc>
            </a:pPr>
            <a:r>
              <a:rPr lang="fr-FR" sz="3200" dirty="0">
                <a:solidFill>
                  <a:srgbClr val="203E98"/>
                </a:solidFill>
                <a:latin typeface="Franklin Gothic Heavy" panose="020B0903020102020204" pitchFamily="34" charset="0"/>
              </a:rPr>
              <a:t>Usage_3 = </a:t>
            </a:r>
            <a:r>
              <a:rPr lang="fr-FR" sz="3200" dirty="0">
                <a:solidFill>
                  <a:schemeClr val="accent6">
                    <a:lumMod val="75000"/>
                  </a:schemeClr>
                </a:solidFill>
                <a:latin typeface="Franklin Gothic Heavy" panose="020B0903020102020204" pitchFamily="34" charset="0"/>
              </a:rPr>
              <a:t>MC3 * Coefficient de surface</a:t>
            </a:r>
          </a:p>
        </p:txBody>
      </p:sp>
      <p:sp>
        <p:nvSpPr>
          <p:cNvPr id="15" name="ZoneTexte 14">
            <a:extLst>
              <a:ext uri="{FF2B5EF4-FFF2-40B4-BE49-F238E27FC236}">
                <a16:creationId xmlns:a16="http://schemas.microsoft.com/office/drawing/2014/main" id="{4E09D2AC-B132-76E0-8751-8077CA028C9C}"/>
              </a:ext>
            </a:extLst>
          </p:cNvPr>
          <p:cNvSpPr txBox="1"/>
          <p:nvPr>
            <p:custDataLst>
              <p:tags r:id="rId4"/>
            </p:custDataLst>
          </p:nvPr>
        </p:nvSpPr>
        <p:spPr>
          <a:xfrm>
            <a:off x="541867" y="3800711"/>
            <a:ext cx="11440452" cy="2062103"/>
          </a:xfrm>
          <a:prstGeom prst="rect">
            <a:avLst/>
          </a:prstGeom>
          <a:noFill/>
        </p:spPr>
        <p:txBody>
          <a:bodyPr wrap="square">
            <a:spAutoFit/>
          </a:bodyPr>
          <a:lstStyle/>
          <a:p>
            <a:pPr>
              <a:lnSpc>
                <a:spcPct val="100000"/>
              </a:lnSpc>
            </a:pPr>
            <a:r>
              <a:rPr lang="fr-FR" sz="3200" dirty="0">
                <a:solidFill>
                  <a:schemeClr val="accent6">
                    <a:lumMod val="75000"/>
                  </a:schemeClr>
                </a:solidFill>
                <a:latin typeface="Franklin Gothic Heavy" panose="020B0903020102020204" pitchFamily="34" charset="0"/>
              </a:rPr>
              <a:t>MC</a:t>
            </a:r>
            <a:r>
              <a:rPr lang="fr-FR" sz="3200" dirty="0">
                <a:solidFill>
                  <a:srgbClr val="203E98"/>
                </a:solidFill>
                <a:latin typeface="Franklin Gothic Heavy" panose="020B0903020102020204" pitchFamily="34" charset="0"/>
              </a:rPr>
              <a:t> = Moyenne Conso d’énergie pour ce type d’utilisation </a:t>
            </a:r>
          </a:p>
          <a:p>
            <a:pPr>
              <a:lnSpc>
                <a:spcPct val="100000"/>
              </a:lnSpc>
            </a:pPr>
            <a:endParaRPr lang="fr-FR" sz="3200" dirty="0">
              <a:solidFill>
                <a:srgbClr val="203E98"/>
              </a:solidFill>
              <a:latin typeface="Franklin Gothic Heavy" panose="020B0903020102020204" pitchFamily="34" charset="0"/>
            </a:endParaRPr>
          </a:p>
          <a:p>
            <a:pPr>
              <a:lnSpc>
                <a:spcPct val="100000"/>
              </a:lnSpc>
            </a:pPr>
            <a:r>
              <a:rPr lang="fr-FR" sz="3200" dirty="0">
                <a:solidFill>
                  <a:schemeClr val="accent6">
                    <a:lumMod val="75000"/>
                  </a:schemeClr>
                </a:solidFill>
                <a:latin typeface="Franklin Gothic Heavy" panose="020B0903020102020204" pitchFamily="34" charset="0"/>
              </a:rPr>
              <a:t>Coefficient de surface </a:t>
            </a:r>
            <a:r>
              <a:rPr lang="fr-FR" sz="3200" dirty="0">
                <a:solidFill>
                  <a:srgbClr val="203E98"/>
                </a:solidFill>
                <a:latin typeface="Franklin Gothic Heavy" panose="020B0903020102020204" pitchFamily="34" charset="0"/>
              </a:rPr>
              <a:t>= surface utilisée à ce type d’utilisation / surface totale</a:t>
            </a:r>
          </a:p>
        </p:txBody>
      </p:sp>
    </p:spTree>
    <p:extLst>
      <p:ext uri="{BB962C8B-B14F-4D97-AF65-F5344CB8AC3E}">
        <p14:creationId xmlns:p14="http://schemas.microsoft.com/office/powerpoint/2010/main" val="21948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13</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574587" y="144701"/>
            <a:ext cx="1104282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ANALYSE DES VARIABLES Choisies :</a:t>
            </a:r>
            <a:endParaRPr lang="fr-FR" sz="4800" cap="all" dirty="0">
              <a:solidFill>
                <a:srgbClr val="10181D"/>
              </a:solidFill>
              <a:latin typeface="Franklin Gothic Heavy" panose="020B0903020102020204" pitchFamily="34" charset="0"/>
            </a:endParaRP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5499" y="2859600"/>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pic>
        <p:nvPicPr>
          <p:cNvPr id="2" name="Picture 2">
            <a:extLst>
              <a:ext uri="{FF2B5EF4-FFF2-40B4-BE49-F238E27FC236}">
                <a16:creationId xmlns:a16="http://schemas.microsoft.com/office/drawing/2014/main" id="{2AEDB727-D6BE-A61A-F93B-90887E74A242}"/>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2053372" y="1297209"/>
            <a:ext cx="7700964" cy="55607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0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14</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574587" y="144701"/>
            <a:ext cx="1104282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ANALYSE DES VARIABLES Choisies :</a:t>
            </a:r>
            <a:endParaRPr lang="fr-FR" sz="4800" cap="all" dirty="0">
              <a:solidFill>
                <a:srgbClr val="10181D"/>
              </a:solidFill>
              <a:latin typeface="Franklin Gothic Heavy" panose="020B0903020102020204" pitchFamily="34" charset="0"/>
            </a:endParaRP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42114" y="2788163"/>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pic>
        <p:nvPicPr>
          <p:cNvPr id="6148" name="Picture 4">
            <a:extLst>
              <a:ext uri="{FF2B5EF4-FFF2-40B4-BE49-F238E27FC236}">
                <a16:creationId xmlns:a16="http://schemas.microsoft.com/office/drawing/2014/main" id="{2297DCFC-D7B0-EF56-B203-97B228345A26}"/>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2014538" y="1413480"/>
            <a:ext cx="7808336" cy="508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15</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756566" y="1057759"/>
            <a:ext cx="436994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ANALYSE DES VARIABLES Choisies :</a:t>
            </a:r>
            <a:endParaRPr lang="fr-FR" sz="4800" cap="all" dirty="0">
              <a:solidFill>
                <a:srgbClr val="10181D"/>
              </a:solidFill>
              <a:latin typeface="Franklin Gothic Heavy" panose="020B0903020102020204" pitchFamily="34" charset="0"/>
            </a:endParaRP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42114" y="2788163"/>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pic>
        <p:nvPicPr>
          <p:cNvPr id="1026" name="Picture 2">
            <a:extLst>
              <a:ext uri="{FF2B5EF4-FFF2-40B4-BE49-F238E27FC236}">
                <a16:creationId xmlns:a16="http://schemas.microsoft.com/office/drawing/2014/main" id="{73571B30-91EA-C070-E3B0-17F7C5EA888C}"/>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5861200" y="238110"/>
            <a:ext cx="4575412" cy="638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6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16</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574587" y="144701"/>
            <a:ext cx="11042826" cy="1062625"/>
          </a:xfrm>
        </p:spPr>
        <p:txBody>
          <a:bodyPr anchor="t">
            <a:noAutofit/>
          </a:bodyPr>
          <a:lstStyle/>
          <a:p>
            <a:pPr algn="l">
              <a:lnSpc>
                <a:spcPct val="150000"/>
              </a:lnSpc>
            </a:pPr>
            <a:r>
              <a:rPr lang="fr-FR" sz="4800" cap="all" dirty="0" err="1">
                <a:solidFill>
                  <a:srgbClr val="203E98"/>
                </a:solidFill>
                <a:latin typeface="Franklin Gothic Heavy" panose="020B0903020102020204" pitchFamily="34" charset="0"/>
              </a:rPr>
              <a:t>ANALYSEs</a:t>
            </a:r>
            <a:r>
              <a:rPr lang="fr-FR" sz="4800" cap="all" dirty="0">
                <a:solidFill>
                  <a:srgbClr val="203E98"/>
                </a:solidFill>
                <a:latin typeface="Franklin Gothic Heavy" panose="020B0903020102020204" pitchFamily="34" charset="0"/>
              </a:rPr>
              <a:t> multivariées (ANOVA) :</a:t>
            </a:r>
            <a:endParaRPr lang="fr-FR" sz="4800" cap="all" dirty="0">
              <a:solidFill>
                <a:srgbClr val="10181D"/>
              </a:solidFill>
              <a:latin typeface="Franklin Gothic Heavy" panose="020B0903020102020204" pitchFamily="34" charset="0"/>
            </a:endParaRP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42114" y="2788163"/>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pic>
        <p:nvPicPr>
          <p:cNvPr id="5" name="Image 4">
            <a:extLst>
              <a:ext uri="{FF2B5EF4-FFF2-40B4-BE49-F238E27FC236}">
                <a16:creationId xmlns:a16="http://schemas.microsoft.com/office/drawing/2014/main" id="{7F6DC2EF-3664-EA3B-B1A0-40C28BDBC97A}"/>
              </a:ext>
            </a:extLst>
          </p:cNvPr>
          <p:cNvPicPr>
            <a:picLocks noChangeAspect="1"/>
          </p:cNvPicPr>
          <p:nvPr>
            <p:custDataLst>
              <p:tags r:id="rId5"/>
            </p:custDataLst>
          </p:nvPr>
        </p:nvPicPr>
        <p:blipFill>
          <a:blip r:embed="rId7"/>
          <a:stretch>
            <a:fillRect/>
          </a:stretch>
        </p:blipFill>
        <p:spPr>
          <a:xfrm>
            <a:off x="1050372" y="1392918"/>
            <a:ext cx="10091255" cy="4915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986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17</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612841" y="411661"/>
            <a:ext cx="7499715"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III – TEST DES modèles :</a:t>
            </a:r>
          </a:p>
        </p:txBody>
      </p:sp>
      <p:pic>
        <p:nvPicPr>
          <p:cNvPr id="5" name="Graphique 4" descr="Flux de travail">
            <a:extLst>
              <a:ext uri="{FF2B5EF4-FFF2-40B4-BE49-F238E27FC236}">
                <a16:creationId xmlns:a16="http://schemas.microsoft.com/office/drawing/2014/main" id="{EF327B81-ADA5-0DC5-AA2E-CA1759E1A5C2}"/>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9098" y="1676399"/>
            <a:ext cx="3952876" cy="3952876"/>
          </a:xfrm>
          <a:prstGeom prst="rect">
            <a:avLst/>
          </a:prstGeom>
        </p:spPr>
      </p:pic>
    </p:spTree>
    <p:extLst>
      <p:ext uri="{BB962C8B-B14F-4D97-AF65-F5344CB8AC3E}">
        <p14:creationId xmlns:p14="http://schemas.microsoft.com/office/powerpoint/2010/main" val="3744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18</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864909" y="409456"/>
            <a:ext cx="8838772"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PRÉPARATION DES </a:t>
            </a:r>
            <a:r>
              <a:rPr lang="fr-FR" sz="4800" cap="all" dirty="0" err="1">
                <a:solidFill>
                  <a:srgbClr val="203E98"/>
                </a:solidFill>
                <a:latin typeface="Franklin Gothic Heavy" panose="020B0903020102020204" pitchFamily="34" charset="0"/>
              </a:rPr>
              <a:t>DONnÉES</a:t>
            </a:r>
            <a:r>
              <a:rPr lang="fr-FR" sz="4800" cap="all" dirty="0">
                <a:solidFill>
                  <a:srgbClr val="203E98"/>
                </a:solidFill>
                <a:latin typeface="Franklin Gothic Heavy" panose="020B0903020102020204" pitchFamily="34" charset="0"/>
              </a:rPr>
              <a:t>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799012" y="1607476"/>
            <a:ext cx="9772099"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Passage au logarithme </a:t>
            </a:r>
            <a:r>
              <a:rPr lang="fr-FR" sz="3200" dirty="0">
                <a:solidFill>
                  <a:srgbClr val="10181D"/>
                </a:solidFill>
                <a:latin typeface="Franklin Gothic Heavy" panose="020B0903020102020204" pitchFamily="34" charset="0"/>
              </a:rPr>
              <a:t>des variables numériques.</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6456" y="2406354"/>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6456" y="1491954"/>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760856" y="2302038"/>
            <a:ext cx="9905801"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Standardisation</a:t>
            </a:r>
            <a:r>
              <a:rPr lang="fr-FR" sz="3200" dirty="0">
                <a:solidFill>
                  <a:srgbClr val="10181D"/>
                </a:solidFill>
                <a:latin typeface="Franklin Gothic Heavy" panose="020B0903020102020204" pitchFamily="34" charset="0"/>
              </a:rPr>
              <a:t> des variables explicatives numériques (</a:t>
            </a:r>
            <a:r>
              <a:rPr lang="fr-FR" sz="3200" dirty="0" err="1">
                <a:solidFill>
                  <a:srgbClr val="10181D"/>
                </a:solidFill>
                <a:latin typeface="Franklin Gothic Heavy" panose="020B0903020102020204" pitchFamily="34" charset="0"/>
              </a:rPr>
              <a:t>RobustScaler</a:t>
            </a:r>
            <a:r>
              <a:rPr lang="fr-FR" sz="3200" dirty="0">
                <a:solidFill>
                  <a:srgbClr val="10181D"/>
                </a:solidFill>
                <a:latin typeface="Franklin Gothic Heavy" panose="020B0903020102020204" pitchFamily="34" charset="0"/>
              </a:rPr>
              <a:t>).</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3601" y="3531566"/>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799012" y="3472477"/>
            <a:ext cx="835940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Encodage </a:t>
            </a:r>
            <a:r>
              <a:rPr lang="fr-FR" sz="3200" dirty="0">
                <a:solidFill>
                  <a:srgbClr val="10181D"/>
                </a:solidFill>
                <a:latin typeface="Franklin Gothic Heavy" panose="020B0903020102020204" pitchFamily="34" charset="0"/>
              </a:rPr>
              <a:t>des variables catégorielles (</a:t>
            </a:r>
            <a:r>
              <a:rPr lang="fr-FR" sz="3200" dirty="0" err="1">
                <a:solidFill>
                  <a:srgbClr val="10181D"/>
                </a:solidFill>
                <a:latin typeface="Franklin Gothic Heavy" panose="020B0903020102020204" pitchFamily="34" charset="0"/>
              </a:rPr>
              <a:t>OneHotEncoder</a:t>
            </a:r>
            <a:r>
              <a:rPr lang="fr-FR" sz="3200" dirty="0">
                <a:solidFill>
                  <a:srgbClr val="10181D"/>
                </a:solidFill>
                <a:latin typeface="Franklin Gothic Heavy" panose="020B0903020102020204" pitchFamily="34" charset="0"/>
              </a:rPr>
              <a:t>).</a:t>
            </a:r>
            <a:endParaRPr lang="fr-FR" sz="3200" cap="all"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3601" y="4490847"/>
            <a:ext cx="914400" cy="914400"/>
          </a:xfrm>
          <a:prstGeom prst="rect">
            <a:avLst/>
          </a:prstGeom>
        </p:spPr>
      </p:pic>
      <p:sp>
        <p:nvSpPr>
          <p:cNvPr id="22" name="Titre 1">
            <a:extLst>
              <a:ext uri="{FF2B5EF4-FFF2-40B4-BE49-F238E27FC236}">
                <a16:creationId xmlns:a16="http://schemas.microsoft.com/office/drawing/2014/main" id="{D54267AB-8873-B6A8-9B5E-78A2BE9004F3}"/>
              </a:ext>
            </a:extLst>
          </p:cNvPr>
          <p:cNvSpPr txBox="1">
            <a:spLocks/>
          </p:cNvSpPr>
          <p:nvPr>
            <p:custDataLst>
              <p:tags r:id="rId10"/>
            </p:custDataLst>
          </p:nvPr>
        </p:nvSpPr>
        <p:spPr>
          <a:xfrm>
            <a:off x="1819840" y="4628404"/>
            <a:ext cx="1003759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Imputation </a:t>
            </a:r>
            <a:r>
              <a:rPr lang="fr-FR" sz="3200" dirty="0">
                <a:solidFill>
                  <a:srgbClr val="10181D"/>
                </a:solidFill>
                <a:latin typeface="Franklin Gothic Heavy" panose="020B0903020102020204" pitchFamily="34" charset="0"/>
              </a:rPr>
              <a:t>des valeurs manquantes (</a:t>
            </a:r>
            <a:r>
              <a:rPr lang="fr-FR" sz="3200" dirty="0" err="1">
                <a:solidFill>
                  <a:srgbClr val="10181D"/>
                </a:solidFill>
                <a:latin typeface="Franklin Gothic Heavy" panose="020B0903020102020204" pitchFamily="34" charset="0"/>
              </a:rPr>
              <a:t>KNNImputer</a:t>
            </a:r>
            <a:r>
              <a:rPr lang="fr-FR" sz="3200" dirty="0">
                <a:solidFill>
                  <a:srgbClr val="10181D"/>
                </a:solidFill>
                <a:latin typeface="Franklin Gothic Heavy" panose="020B0903020102020204" pitchFamily="34" charset="0"/>
              </a:rPr>
              <a:t>).</a:t>
            </a:r>
            <a:endParaRPr lang="fr-FR" sz="3200" cap="all" dirty="0">
              <a:solidFill>
                <a:srgbClr val="10181D"/>
              </a:solidFill>
              <a:latin typeface="Franklin Gothic Heavy" panose="020B0903020102020204" pitchFamily="34" charset="0"/>
            </a:endParaRPr>
          </a:p>
        </p:txBody>
      </p:sp>
      <p:pic>
        <p:nvPicPr>
          <p:cNvPr id="12" name="Graphique 11" descr="Engrenage">
            <a:extLst>
              <a:ext uri="{FF2B5EF4-FFF2-40B4-BE49-F238E27FC236}">
                <a16:creationId xmlns:a16="http://schemas.microsoft.com/office/drawing/2014/main" id="{A84C1991-54C5-37B0-8B6E-F966949A7BD7}"/>
              </a:ext>
            </a:extLst>
          </p:cNvPr>
          <p:cNvPicPr>
            <a:picLocks noChangeAspect="1"/>
          </p:cNvPicPr>
          <p:nvPr>
            <p:custDataLst>
              <p:tags r:id="rId11"/>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6456" y="5366046"/>
            <a:ext cx="914400" cy="914400"/>
          </a:xfrm>
          <a:prstGeom prst="rect">
            <a:avLst/>
          </a:prstGeom>
        </p:spPr>
      </p:pic>
      <p:sp>
        <p:nvSpPr>
          <p:cNvPr id="13" name="Titre 1">
            <a:extLst>
              <a:ext uri="{FF2B5EF4-FFF2-40B4-BE49-F238E27FC236}">
                <a16:creationId xmlns:a16="http://schemas.microsoft.com/office/drawing/2014/main" id="{850B7143-4C69-ED05-B7C4-849EBF969C7A}"/>
              </a:ext>
            </a:extLst>
          </p:cNvPr>
          <p:cNvSpPr txBox="1">
            <a:spLocks/>
          </p:cNvSpPr>
          <p:nvPr>
            <p:custDataLst>
              <p:tags r:id="rId12"/>
            </p:custDataLst>
          </p:nvPr>
        </p:nvSpPr>
        <p:spPr>
          <a:xfrm>
            <a:off x="1819840" y="5504424"/>
            <a:ext cx="1003759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Constitution des </a:t>
            </a:r>
            <a:r>
              <a:rPr lang="fr-FR" sz="3200" dirty="0" err="1">
                <a:solidFill>
                  <a:srgbClr val="203E98"/>
                </a:solidFill>
                <a:latin typeface="Franklin Gothic Heavy" panose="020B0903020102020204" pitchFamily="34" charset="0"/>
              </a:rPr>
              <a:t>trainset</a:t>
            </a:r>
            <a:r>
              <a:rPr lang="fr-FR" sz="3200" dirty="0">
                <a:solidFill>
                  <a:srgbClr val="203E98"/>
                </a:solidFill>
                <a:latin typeface="Franklin Gothic Heavy" panose="020B0903020102020204" pitchFamily="34" charset="0"/>
              </a:rPr>
              <a:t> </a:t>
            </a:r>
            <a:r>
              <a:rPr lang="fr-FR" sz="3200" dirty="0">
                <a:solidFill>
                  <a:srgbClr val="10181D"/>
                </a:solidFill>
                <a:latin typeface="Franklin Gothic Heavy" panose="020B0903020102020204" pitchFamily="34" charset="0"/>
              </a:rPr>
              <a:t>et</a:t>
            </a:r>
            <a:r>
              <a:rPr lang="fr-FR" sz="3200" dirty="0">
                <a:solidFill>
                  <a:srgbClr val="203E98"/>
                </a:solidFill>
                <a:latin typeface="Franklin Gothic Heavy" panose="020B0903020102020204" pitchFamily="34" charset="0"/>
              </a:rPr>
              <a:t> </a:t>
            </a:r>
            <a:r>
              <a:rPr lang="fr-FR" sz="3200" dirty="0" err="1">
                <a:solidFill>
                  <a:srgbClr val="203E98"/>
                </a:solidFill>
                <a:latin typeface="Franklin Gothic Heavy" panose="020B0903020102020204" pitchFamily="34" charset="0"/>
              </a:rPr>
              <a:t>testset</a:t>
            </a:r>
            <a:r>
              <a:rPr lang="fr-FR" sz="3200" dirty="0">
                <a:solidFill>
                  <a:srgbClr val="203E98"/>
                </a:solidFill>
                <a:latin typeface="Franklin Gothic Heavy" panose="020B0903020102020204" pitchFamily="34" charset="0"/>
              </a:rPr>
              <a:t>.</a:t>
            </a:r>
            <a:endParaRPr lang="fr-FR" sz="3200" cap="all" dirty="0">
              <a:solidFill>
                <a:srgbClr val="10181D"/>
              </a:solidFill>
              <a:latin typeface="Franklin Gothic Heavy" panose="020B0903020102020204" pitchFamily="34" charset="0"/>
            </a:endParaRPr>
          </a:p>
        </p:txBody>
      </p:sp>
    </p:spTree>
    <p:extLst>
      <p:ext uri="{BB962C8B-B14F-4D97-AF65-F5344CB8AC3E}">
        <p14:creationId xmlns:p14="http://schemas.microsoft.com/office/powerpoint/2010/main" val="365366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19</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735060" y="391397"/>
            <a:ext cx="672187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CHOIX DES MODÈLES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799012" y="2760630"/>
            <a:ext cx="9458325"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err="1">
                <a:solidFill>
                  <a:srgbClr val="203E98"/>
                </a:solidFill>
                <a:latin typeface="Franklin Gothic Heavy" panose="020B0903020102020204" pitchFamily="34" charset="0"/>
              </a:rPr>
              <a:t>Regression</a:t>
            </a:r>
            <a:r>
              <a:rPr lang="fr-FR" sz="3200" dirty="0">
                <a:solidFill>
                  <a:srgbClr val="203E98"/>
                </a:solidFill>
                <a:latin typeface="Franklin Gothic Heavy" panose="020B0903020102020204" pitchFamily="34" charset="0"/>
              </a:rPr>
              <a:t> Ridge</a:t>
            </a:r>
            <a:endParaRPr lang="fr-FR" sz="3200" dirty="0">
              <a:solidFill>
                <a:srgbClr val="10181D"/>
              </a:solidFill>
              <a:latin typeface="Franklin Gothic Heavy" panose="020B0903020102020204" pitchFamily="34" charset="0"/>
            </a:endParaRP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299" y="2630938"/>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299" y="1614025"/>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799013" y="1723077"/>
            <a:ext cx="6287712"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Régression Linéaire </a:t>
            </a:r>
            <a:r>
              <a:rPr lang="fr-FR" sz="3200" dirty="0">
                <a:solidFill>
                  <a:srgbClr val="10181D"/>
                </a:solidFill>
                <a:latin typeface="Franklin Gothic Heavy" panose="020B0903020102020204" pitchFamily="34" charset="0"/>
              </a:rPr>
              <a:t>(Baseline)</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299" y="3618294"/>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799012" y="3729992"/>
            <a:ext cx="3858838" cy="6910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err="1">
                <a:solidFill>
                  <a:srgbClr val="203E98"/>
                </a:solidFill>
                <a:latin typeface="Franklin Gothic Heavy" panose="020B0903020102020204" pitchFamily="34" charset="0"/>
              </a:rPr>
              <a:t>Linear</a:t>
            </a:r>
            <a:r>
              <a:rPr lang="fr-FR" sz="3200" dirty="0">
                <a:solidFill>
                  <a:srgbClr val="203E98"/>
                </a:solidFill>
                <a:latin typeface="Franklin Gothic Heavy" panose="020B0903020102020204" pitchFamily="34" charset="0"/>
              </a:rPr>
              <a:t> SVR</a:t>
            </a:r>
            <a:endParaRPr lang="fr-FR" sz="3200" cap="all"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299" y="4583291"/>
            <a:ext cx="914400" cy="914400"/>
          </a:xfrm>
          <a:prstGeom prst="rect">
            <a:avLst/>
          </a:prstGeom>
        </p:spPr>
      </p:pic>
      <p:sp>
        <p:nvSpPr>
          <p:cNvPr id="22" name="Titre 1">
            <a:extLst>
              <a:ext uri="{FF2B5EF4-FFF2-40B4-BE49-F238E27FC236}">
                <a16:creationId xmlns:a16="http://schemas.microsoft.com/office/drawing/2014/main" id="{D54267AB-8873-B6A8-9B5E-78A2BE9004F3}"/>
              </a:ext>
            </a:extLst>
          </p:cNvPr>
          <p:cNvSpPr txBox="1">
            <a:spLocks/>
          </p:cNvSpPr>
          <p:nvPr>
            <p:custDataLst>
              <p:tags r:id="rId10"/>
            </p:custDataLst>
          </p:nvPr>
        </p:nvSpPr>
        <p:spPr>
          <a:xfrm>
            <a:off x="1819842" y="4712662"/>
            <a:ext cx="5366772" cy="6910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err="1">
                <a:solidFill>
                  <a:srgbClr val="203E98"/>
                </a:solidFill>
                <a:latin typeface="Franklin Gothic Heavy" panose="020B0903020102020204" pitchFamily="34" charset="0"/>
              </a:rPr>
              <a:t>Random</a:t>
            </a:r>
            <a:r>
              <a:rPr lang="fr-FR" sz="3200" dirty="0">
                <a:solidFill>
                  <a:srgbClr val="203E98"/>
                </a:solidFill>
                <a:latin typeface="Franklin Gothic Heavy" panose="020B0903020102020204" pitchFamily="34" charset="0"/>
              </a:rPr>
              <a:t> Forest </a:t>
            </a:r>
            <a:r>
              <a:rPr lang="fr-FR" sz="3200" dirty="0" err="1">
                <a:solidFill>
                  <a:srgbClr val="203E98"/>
                </a:solidFill>
                <a:latin typeface="Franklin Gothic Heavy" panose="020B0903020102020204" pitchFamily="34" charset="0"/>
              </a:rPr>
              <a:t>Regressor</a:t>
            </a:r>
            <a:endParaRPr lang="fr-FR" sz="3200" cap="all" dirty="0">
              <a:solidFill>
                <a:srgbClr val="10181D"/>
              </a:solidFill>
              <a:latin typeface="Franklin Gothic Heavy" panose="020B0903020102020204" pitchFamily="34" charset="0"/>
            </a:endParaRPr>
          </a:p>
        </p:txBody>
      </p:sp>
      <p:pic>
        <p:nvPicPr>
          <p:cNvPr id="12" name="Graphique 11" descr="Engrenage">
            <a:extLst>
              <a:ext uri="{FF2B5EF4-FFF2-40B4-BE49-F238E27FC236}">
                <a16:creationId xmlns:a16="http://schemas.microsoft.com/office/drawing/2014/main" id="{A84C1991-54C5-37B0-8B6E-F966949A7BD7}"/>
              </a:ext>
            </a:extLst>
          </p:cNvPr>
          <p:cNvPicPr>
            <a:picLocks noChangeAspect="1"/>
          </p:cNvPicPr>
          <p:nvPr>
            <p:custDataLst>
              <p:tags r:id="rId11"/>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299" y="5497691"/>
            <a:ext cx="914400" cy="914400"/>
          </a:xfrm>
          <a:prstGeom prst="rect">
            <a:avLst/>
          </a:prstGeom>
        </p:spPr>
      </p:pic>
      <p:sp>
        <p:nvSpPr>
          <p:cNvPr id="13" name="Titre 1">
            <a:extLst>
              <a:ext uri="{FF2B5EF4-FFF2-40B4-BE49-F238E27FC236}">
                <a16:creationId xmlns:a16="http://schemas.microsoft.com/office/drawing/2014/main" id="{850B7143-4C69-ED05-B7C4-849EBF969C7A}"/>
              </a:ext>
            </a:extLst>
          </p:cNvPr>
          <p:cNvSpPr txBox="1">
            <a:spLocks/>
          </p:cNvSpPr>
          <p:nvPr>
            <p:custDataLst>
              <p:tags r:id="rId12"/>
            </p:custDataLst>
          </p:nvPr>
        </p:nvSpPr>
        <p:spPr>
          <a:xfrm>
            <a:off x="1819840" y="5647346"/>
            <a:ext cx="1003759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(X)</a:t>
            </a:r>
            <a:r>
              <a:rPr lang="fr-FR" sz="3200" dirty="0" err="1">
                <a:solidFill>
                  <a:srgbClr val="203E98"/>
                </a:solidFill>
                <a:latin typeface="Franklin Gothic Heavy" panose="020B0903020102020204" pitchFamily="34" charset="0"/>
              </a:rPr>
              <a:t>GBoost</a:t>
            </a:r>
            <a:endParaRPr lang="fr-FR" sz="3200" cap="all" dirty="0">
              <a:solidFill>
                <a:srgbClr val="10181D"/>
              </a:solidFill>
              <a:latin typeface="Franklin Gothic Heavy" panose="020B0903020102020204" pitchFamily="34" charset="0"/>
            </a:endParaRPr>
          </a:p>
        </p:txBody>
      </p:sp>
    </p:spTree>
    <p:extLst>
      <p:ext uri="{BB962C8B-B14F-4D97-AF65-F5344CB8AC3E}">
        <p14:creationId xmlns:p14="http://schemas.microsoft.com/office/powerpoint/2010/main" val="320587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510185" y="497386"/>
            <a:ext cx="7171630"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I – LA Problématique :</a:t>
            </a:r>
          </a:p>
        </p:txBody>
      </p:sp>
      <p:pic>
        <p:nvPicPr>
          <p:cNvPr id="28" name="Graphique 27" descr="Engrenages">
            <a:extLst>
              <a:ext uri="{FF2B5EF4-FFF2-40B4-BE49-F238E27FC236}">
                <a16:creationId xmlns:a16="http://schemas.microsoft.com/office/drawing/2014/main" id="{B472A9A2-1C5E-D856-13ED-F7C887B1AD1E}"/>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52888" y="2019871"/>
            <a:ext cx="3633788" cy="3633788"/>
          </a:xfrm>
          <a:prstGeom prst="rect">
            <a:avLst/>
          </a:prstGeom>
        </p:spPr>
      </p:pic>
    </p:spTree>
    <p:extLst>
      <p:ext uri="{BB962C8B-B14F-4D97-AF65-F5344CB8AC3E}">
        <p14:creationId xmlns:p14="http://schemas.microsoft.com/office/powerpoint/2010/main" val="3674132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20</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178181" y="315373"/>
            <a:ext cx="7835638"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CRITÈRES D’ÉVALUATION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799012" y="3233550"/>
            <a:ext cx="9351458"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Racine carrée de l’erreur quadratique moyenne </a:t>
            </a:r>
            <a:r>
              <a:rPr lang="fr-FR" sz="3200" dirty="0">
                <a:solidFill>
                  <a:srgbClr val="203E98"/>
                </a:solidFill>
                <a:latin typeface="Franklin Gothic Heavy" panose="020B0903020102020204" pitchFamily="34" charset="0"/>
              </a:rPr>
              <a:t>(RMSE)</a:t>
            </a:r>
            <a:endParaRPr lang="fr-FR" sz="3200" dirty="0">
              <a:solidFill>
                <a:srgbClr val="10181D"/>
              </a:solidFill>
              <a:latin typeface="Franklin Gothic Heavy" panose="020B0903020102020204" pitchFamily="34" charset="0"/>
            </a:endParaRP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33" y="2292398"/>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33" y="1377998"/>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799012" y="1502353"/>
            <a:ext cx="10009165"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Erreur absolue moyenne en pourcentage </a:t>
            </a:r>
            <a:r>
              <a:rPr lang="fr-FR" sz="3200" dirty="0">
                <a:solidFill>
                  <a:srgbClr val="203E98"/>
                </a:solidFill>
                <a:latin typeface="Franklin Gothic Heavy" panose="020B0903020102020204" pitchFamily="34" charset="0"/>
              </a:rPr>
              <a:t>(MAPE)</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33" y="3301374"/>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799012" y="2422871"/>
            <a:ext cx="7016376" cy="6910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Erreur absolue moyenne</a:t>
            </a:r>
            <a:r>
              <a:rPr lang="fr-FR" sz="3200" dirty="0">
                <a:solidFill>
                  <a:srgbClr val="203E98"/>
                </a:solidFill>
                <a:latin typeface="Franklin Gothic Heavy" panose="020B0903020102020204" pitchFamily="34" charset="0"/>
              </a:rPr>
              <a:t> (MAE)</a:t>
            </a:r>
            <a:endParaRPr lang="fr-FR" sz="3200"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33" y="4310350"/>
            <a:ext cx="914400" cy="914400"/>
          </a:xfrm>
          <a:prstGeom prst="rect">
            <a:avLst/>
          </a:prstGeom>
        </p:spPr>
      </p:pic>
      <p:sp>
        <p:nvSpPr>
          <p:cNvPr id="22" name="Titre 1">
            <a:extLst>
              <a:ext uri="{FF2B5EF4-FFF2-40B4-BE49-F238E27FC236}">
                <a16:creationId xmlns:a16="http://schemas.microsoft.com/office/drawing/2014/main" id="{D54267AB-8873-B6A8-9B5E-78A2BE9004F3}"/>
              </a:ext>
            </a:extLst>
          </p:cNvPr>
          <p:cNvSpPr txBox="1">
            <a:spLocks/>
          </p:cNvSpPr>
          <p:nvPr>
            <p:custDataLst>
              <p:tags r:id="rId10"/>
            </p:custDataLst>
          </p:nvPr>
        </p:nvSpPr>
        <p:spPr>
          <a:xfrm>
            <a:off x="1799012" y="4422048"/>
            <a:ext cx="9152958" cy="6910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Coefficient de détermination </a:t>
            </a:r>
            <a:r>
              <a:rPr lang="fr-FR" sz="3200" dirty="0">
                <a:solidFill>
                  <a:srgbClr val="203E98"/>
                </a:solidFill>
                <a:latin typeface="Franklin Gothic Heavy" panose="020B0903020102020204" pitchFamily="34" charset="0"/>
              </a:rPr>
              <a:t>(R²)</a:t>
            </a:r>
            <a:endParaRPr lang="fr-FR" sz="3200" cap="all" dirty="0">
              <a:solidFill>
                <a:srgbClr val="10181D"/>
              </a:solidFill>
              <a:latin typeface="Franklin Gothic Heavy" panose="020B0903020102020204" pitchFamily="34" charset="0"/>
            </a:endParaRPr>
          </a:p>
        </p:txBody>
      </p:sp>
      <p:pic>
        <p:nvPicPr>
          <p:cNvPr id="12" name="Graphique 11" descr="Engrenage">
            <a:extLst>
              <a:ext uri="{FF2B5EF4-FFF2-40B4-BE49-F238E27FC236}">
                <a16:creationId xmlns:a16="http://schemas.microsoft.com/office/drawing/2014/main" id="{31288B02-C767-3BA3-8A55-CA6F4EBC5895}"/>
              </a:ext>
            </a:extLst>
          </p:cNvPr>
          <p:cNvPicPr>
            <a:picLocks noChangeAspect="1"/>
          </p:cNvPicPr>
          <p:nvPr>
            <p:custDataLst>
              <p:tags r:id="rId11"/>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6733" y="5224750"/>
            <a:ext cx="914400" cy="914400"/>
          </a:xfrm>
          <a:prstGeom prst="rect">
            <a:avLst/>
          </a:prstGeom>
        </p:spPr>
      </p:pic>
      <p:sp>
        <p:nvSpPr>
          <p:cNvPr id="13" name="Titre 1">
            <a:extLst>
              <a:ext uri="{FF2B5EF4-FFF2-40B4-BE49-F238E27FC236}">
                <a16:creationId xmlns:a16="http://schemas.microsoft.com/office/drawing/2014/main" id="{A7AC5DFA-8C4A-1484-5D4B-72148F154B92}"/>
              </a:ext>
            </a:extLst>
          </p:cNvPr>
          <p:cNvSpPr txBox="1">
            <a:spLocks/>
          </p:cNvSpPr>
          <p:nvPr>
            <p:custDataLst>
              <p:tags r:id="rId12"/>
            </p:custDataLst>
          </p:nvPr>
        </p:nvSpPr>
        <p:spPr>
          <a:xfrm>
            <a:off x="1799012" y="5320500"/>
            <a:ext cx="9152958" cy="6910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Temps de calcul ( </a:t>
            </a:r>
            <a:r>
              <a:rPr lang="fr-FR" sz="3200" dirty="0" err="1">
                <a:solidFill>
                  <a:srgbClr val="203E98"/>
                </a:solidFill>
                <a:latin typeface="Franklin Gothic Heavy" panose="020B0903020102020204" pitchFamily="34" charset="0"/>
              </a:rPr>
              <a:t>process_time</a:t>
            </a:r>
            <a:r>
              <a:rPr lang="fr-FR" sz="3200" dirty="0">
                <a:solidFill>
                  <a:srgbClr val="203E98"/>
                </a:solidFill>
                <a:latin typeface="Franklin Gothic Heavy" panose="020B0903020102020204" pitchFamily="34" charset="0"/>
              </a:rPr>
              <a:t>() </a:t>
            </a:r>
            <a:r>
              <a:rPr lang="fr-FR" sz="3200" dirty="0">
                <a:solidFill>
                  <a:srgbClr val="10181D"/>
                </a:solidFill>
                <a:latin typeface="Franklin Gothic Heavy" panose="020B0903020102020204" pitchFamily="34" charset="0"/>
              </a:rPr>
              <a:t>)</a:t>
            </a:r>
            <a:endParaRPr lang="fr-FR" sz="3200" cap="all" dirty="0">
              <a:solidFill>
                <a:srgbClr val="10181D"/>
              </a:solidFill>
              <a:latin typeface="Franklin Gothic Heavy" panose="020B0903020102020204" pitchFamily="34" charset="0"/>
            </a:endParaRPr>
          </a:p>
        </p:txBody>
      </p:sp>
    </p:spTree>
    <p:extLst>
      <p:ext uri="{BB962C8B-B14F-4D97-AF65-F5344CB8AC3E}">
        <p14:creationId xmlns:p14="http://schemas.microsoft.com/office/powerpoint/2010/main" val="297291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21</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021555" y="301085"/>
            <a:ext cx="10722770"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EXEMPLE </a:t>
            </a:r>
            <a:r>
              <a:rPr lang="fr-FR" sz="4800" cap="all" dirty="0" err="1">
                <a:solidFill>
                  <a:srgbClr val="203E98"/>
                </a:solidFill>
                <a:latin typeface="Franklin Gothic Heavy" panose="020B0903020102020204" pitchFamily="34" charset="0"/>
              </a:rPr>
              <a:t>modÈLE</a:t>
            </a:r>
            <a:r>
              <a:rPr lang="fr-FR" sz="4800" cap="all" dirty="0">
                <a:solidFill>
                  <a:srgbClr val="203E98"/>
                </a:solidFill>
                <a:latin typeface="Franklin Gothic Heavy" panose="020B0903020102020204" pitchFamily="34" charset="0"/>
              </a:rPr>
              <a:t> SIMPLE (RIDGE) : </a:t>
            </a:r>
          </a:p>
        </p:txBody>
      </p:sp>
      <p:pic>
        <p:nvPicPr>
          <p:cNvPr id="9" name="Image 8">
            <a:extLst>
              <a:ext uri="{FF2B5EF4-FFF2-40B4-BE49-F238E27FC236}">
                <a16:creationId xmlns:a16="http://schemas.microsoft.com/office/drawing/2014/main" id="{FC225EF3-6960-1FC6-6976-8D9BF8A065AD}"/>
              </a:ext>
            </a:extLst>
          </p:cNvPr>
          <p:cNvPicPr>
            <a:picLocks noChangeAspect="1"/>
          </p:cNvPicPr>
          <p:nvPr>
            <p:custDataLst>
              <p:tags r:id="rId3"/>
            </p:custDataLst>
          </p:nvPr>
        </p:nvPicPr>
        <p:blipFill>
          <a:blip r:embed="rId5"/>
          <a:stretch>
            <a:fillRect/>
          </a:stretch>
        </p:blipFill>
        <p:spPr>
          <a:xfrm>
            <a:off x="6334125" y="1987065"/>
            <a:ext cx="5410200" cy="3629025"/>
          </a:xfrm>
          <a:prstGeom prst="rect">
            <a:avLst/>
          </a:prstGeom>
          <a:ln>
            <a:noFill/>
          </a:ln>
          <a:effectLst>
            <a:outerShdw blurRad="292100" dist="139700" dir="2700000" algn="tl" rotWithShape="0">
              <a:srgbClr val="333333">
                <a:alpha val="65000"/>
              </a:srgbClr>
            </a:outerShdw>
          </a:effectLst>
        </p:spPr>
      </p:pic>
      <p:pic>
        <p:nvPicPr>
          <p:cNvPr id="3" name="Image 2">
            <a:extLst>
              <a:ext uri="{FF2B5EF4-FFF2-40B4-BE49-F238E27FC236}">
                <a16:creationId xmlns:a16="http://schemas.microsoft.com/office/drawing/2014/main" id="{979E9BD4-42B5-2C5F-2721-C885956E5C33}"/>
              </a:ext>
            </a:extLst>
          </p:cNvPr>
          <p:cNvPicPr>
            <a:picLocks noChangeAspect="1"/>
          </p:cNvPicPr>
          <p:nvPr/>
        </p:nvPicPr>
        <p:blipFill>
          <a:blip r:embed="rId6"/>
          <a:stretch>
            <a:fillRect/>
          </a:stretch>
        </p:blipFill>
        <p:spPr>
          <a:xfrm>
            <a:off x="841027" y="1327333"/>
            <a:ext cx="4769549" cy="5415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911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22</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697684" y="281817"/>
            <a:ext cx="10796632"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EXEMPLE </a:t>
            </a:r>
            <a:r>
              <a:rPr lang="fr-FR" sz="4800" cap="all" dirty="0" err="1">
                <a:solidFill>
                  <a:srgbClr val="203E98"/>
                </a:solidFill>
                <a:latin typeface="Franklin Gothic Heavy" panose="020B0903020102020204" pitchFamily="34" charset="0"/>
              </a:rPr>
              <a:t>modÈLE</a:t>
            </a:r>
            <a:r>
              <a:rPr lang="fr-FR" sz="4800" cap="all" dirty="0">
                <a:solidFill>
                  <a:srgbClr val="203E98"/>
                </a:solidFill>
                <a:latin typeface="Franklin Gothic Heavy" panose="020B0903020102020204" pitchFamily="34" charset="0"/>
              </a:rPr>
              <a:t> COMPLEXE (RFR) : </a:t>
            </a:r>
          </a:p>
        </p:txBody>
      </p:sp>
      <p:pic>
        <p:nvPicPr>
          <p:cNvPr id="5" name="Image 4">
            <a:extLst>
              <a:ext uri="{FF2B5EF4-FFF2-40B4-BE49-F238E27FC236}">
                <a16:creationId xmlns:a16="http://schemas.microsoft.com/office/drawing/2014/main" id="{B79A2458-BA21-2ABC-D9E9-DAA18CC4AF9F}"/>
              </a:ext>
            </a:extLst>
          </p:cNvPr>
          <p:cNvPicPr>
            <a:picLocks noChangeAspect="1"/>
          </p:cNvPicPr>
          <p:nvPr>
            <p:custDataLst>
              <p:tags r:id="rId3"/>
            </p:custDataLst>
          </p:nvPr>
        </p:nvPicPr>
        <p:blipFill>
          <a:blip r:embed="rId5"/>
          <a:stretch>
            <a:fillRect/>
          </a:stretch>
        </p:blipFill>
        <p:spPr>
          <a:xfrm>
            <a:off x="1338678" y="1527336"/>
            <a:ext cx="9234311" cy="4963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4432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23</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084783" y="315373"/>
            <a:ext cx="8022433" cy="1062625"/>
          </a:xfrm>
        </p:spPr>
        <p:txBody>
          <a:bodyPr anchor="t">
            <a:noAutofit/>
          </a:bodyPr>
          <a:lstStyle/>
          <a:p>
            <a:pPr algn="l">
              <a:lnSpc>
                <a:spcPct val="150000"/>
              </a:lnSpc>
            </a:pPr>
            <a:r>
              <a:rPr lang="fr-FR" sz="4800" cap="all" dirty="0" err="1">
                <a:solidFill>
                  <a:srgbClr val="203E98"/>
                </a:solidFill>
                <a:latin typeface="Franklin Gothic Heavy" panose="020B0903020102020204" pitchFamily="34" charset="0"/>
              </a:rPr>
              <a:t>modÈLE</a:t>
            </a:r>
            <a:r>
              <a:rPr lang="fr-FR" sz="4800" cap="all" dirty="0">
                <a:solidFill>
                  <a:srgbClr val="203E98"/>
                </a:solidFill>
                <a:latin typeface="Franklin Gothic Heavy" panose="020B0903020102020204" pitchFamily="34" charset="0"/>
              </a:rPr>
              <a:t> COMPLEXE (RFR) : </a:t>
            </a:r>
          </a:p>
        </p:txBody>
      </p:sp>
      <p:pic>
        <p:nvPicPr>
          <p:cNvPr id="9" name="Image 8">
            <a:extLst>
              <a:ext uri="{FF2B5EF4-FFF2-40B4-BE49-F238E27FC236}">
                <a16:creationId xmlns:a16="http://schemas.microsoft.com/office/drawing/2014/main" id="{7BBB0E00-CA1A-A129-E3C3-0A717BDA50B9}"/>
              </a:ext>
            </a:extLst>
          </p:cNvPr>
          <p:cNvPicPr>
            <a:picLocks noChangeAspect="1"/>
          </p:cNvPicPr>
          <p:nvPr>
            <p:custDataLst>
              <p:tags r:id="rId3"/>
            </p:custDataLst>
          </p:nvPr>
        </p:nvPicPr>
        <p:blipFill>
          <a:blip r:embed="rId5"/>
          <a:stretch>
            <a:fillRect/>
          </a:stretch>
        </p:blipFill>
        <p:spPr>
          <a:xfrm>
            <a:off x="6781226" y="1996441"/>
            <a:ext cx="5201093" cy="3354208"/>
          </a:xfrm>
          <a:prstGeom prst="rect">
            <a:avLst/>
          </a:prstGeom>
          <a:ln>
            <a:noFill/>
          </a:ln>
          <a:effectLst>
            <a:outerShdw blurRad="292100" dist="139700" dir="2700000" algn="tl" rotWithShape="0">
              <a:srgbClr val="333333">
                <a:alpha val="65000"/>
              </a:srgbClr>
            </a:outerShdw>
          </a:effectLst>
        </p:spPr>
      </p:pic>
      <p:pic>
        <p:nvPicPr>
          <p:cNvPr id="5" name="Image 4">
            <a:extLst>
              <a:ext uri="{FF2B5EF4-FFF2-40B4-BE49-F238E27FC236}">
                <a16:creationId xmlns:a16="http://schemas.microsoft.com/office/drawing/2014/main" id="{D66BDABD-0837-A015-430D-76C7F6B25472}"/>
              </a:ext>
            </a:extLst>
          </p:cNvPr>
          <p:cNvPicPr>
            <a:picLocks noChangeAspect="1"/>
          </p:cNvPicPr>
          <p:nvPr/>
        </p:nvPicPr>
        <p:blipFill>
          <a:blip r:embed="rId6"/>
          <a:stretch>
            <a:fillRect/>
          </a:stretch>
        </p:blipFill>
        <p:spPr>
          <a:xfrm>
            <a:off x="209681" y="1461967"/>
            <a:ext cx="6248400" cy="4875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232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24</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833561" y="397373"/>
            <a:ext cx="8743950"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IV – CHOIX et OPTIMISATION :</a:t>
            </a:r>
          </a:p>
        </p:txBody>
      </p:sp>
      <p:pic>
        <p:nvPicPr>
          <p:cNvPr id="3" name="Graphique 2" descr="Culturiste">
            <a:extLst>
              <a:ext uri="{FF2B5EF4-FFF2-40B4-BE49-F238E27FC236}">
                <a16:creationId xmlns:a16="http://schemas.microsoft.com/office/drawing/2014/main" id="{6C82A356-038B-26A4-D440-B5C5657CB627}"/>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5077" y="1768077"/>
            <a:ext cx="3321845" cy="3321845"/>
          </a:xfrm>
          <a:prstGeom prst="rect">
            <a:avLst/>
          </a:prstGeom>
        </p:spPr>
      </p:pic>
    </p:spTree>
    <p:extLst>
      <p:ext uri="{BB962C8B-B14F-4D97-AF65-F5344CB8AC3E}">
        <p14:creationId xmlns:p14="http://schemas.microsoft.com/office/powerpoint/2010/main" val="173108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25</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777704" y="182176"/>
            <a:ext cx="663658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LES SCORES (Conso) :</a:t>
            </a:r>
          </a:p>
        </p:txBody>
      </p:sp>
      <p:pic>
        <p:nvPicPr>
          <p:cNvPr id="5" name="Image 4">
            <a:extLst>
              <a:ext uri="{FF2B5EF4-FFF2-40B4-BE49-F238E27FC236}">
                <a16:creationId xmlns:a16="http://schemas.microsoft.com/office/drawing/2014/main" id="{EE76C314-BC4A-3516-7D15-0594EE1F0314}"/>
              </a:ext>
            </a:extLst>
          </p:cNvPr>
          <p:cNvPicPr>
            <a:picLocks noChangeAspect="1"/>
          </p:cNvPicPr>
          <p:nvPr/>
        </p:nvPicPr>
        <p:blipFill>
          <a:blip r:embed="rId4"/>
          <a:stretch>
            <a:fillRect/>
          </a:stretch>
        </p:blipFill>
        <p:spPr>
          <a:xfrm>
            <a:off x="1156822" y="1513592"/>
            <a:ext cx="9878351" cy="4567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502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26</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777704" y="182176"/>
            <a:ext cx="663658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LES SCORES (Co2) :</a:t>
            </a:r>
          </a:p>
        </p:txBody>
      </p:sp>
      <p:pic>
        <p:nvPicPr>
          <p:cNvPr id="3" name="Image 2">
            <a:extLst>
              <a:ext uri="{FF2B5EF4-FFF2-40B4-BE49-F238E27FC236}">
                <a16:creationId xmlns:a16="http://schemas.microsoft.com/office/drawing/2014/main" id="{6C1998B9-5397-5F80-71FE-FAF27789848B}"/>
              </a:ext>
            </a:extLst>
          </p:cNvPr>
          <p:cNvPicPr>
            <a:picLocks noChangeAspect="1"/>
          </p:cNvPicPr>
          <p:nvPr/>
        </p:nvPicPr>
        <p:blipFill>
          <a:blip r:embed="rId4"/>
          <a:stretch>
            <a:fillRect/>
          </a:stretch>
        </p:blipFill>
        <p:spPr>
          <a:xfrm>
            <a:off x="966881" y="1515734"/>
            <a:ext cx="10258233" cy="45520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2989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27</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812820" y="370483"/>
            <a:ext cx="656635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ALGORITHME Choisi :</a:t>
            </a:r>
          </a:p>
        </p:txBody>
      </p:sp>
      <p:pic>
        <p:nvPicPr>
          <p:cNvPr id="1026" name="Picture 2" descr="XGBoost — Wikipédia">
            <a:extLst>
              <a:ext uri="{FF2B5EF4-FFF2-40B4-BE49-F238E27FC236}">
                <a16:creationId xmlns:a16="http://schemas.microsoft.com/office/drawing/2014/main" id="{13553ADE-8FA3-46D9-DA49-CADD80C26072}"/>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2311032" y="2087864"/>
            <a:ext cx="7569934" cy="291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42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28</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704187" y="114976"/>
            <a:ext cx="9467113" cy="1062625"/>
          </a:xfrm>
        </p:spPr>
        <p:txBody>
          <a:bodyPr anchor="t">
            <a:noAutofit/>
          </a:bodyPr>
          <a:lstStyle/>
          <a:p>
            <a:pPr algn="l">
              <a:lnSpc>
                <a:spcPct val="150000"/>
              </a:lnSpc>
            </a:pPr>
            <a:r>
              <a:rPr lang="fr-FR" sz="4800" cap="all" dirty="0" err="1">
                <a:solidFill>
                  <a:srgbClr val="203E98"/>
                </a:solidFill>
                <a:latin typeface="Franklin Gothic Heavy" panose="020B0903020102020204" pitchFamily="34" charset="0"/>
              </a:rPr>
              <a:t>Random</a:t>
            </a:r>
            <a:r>
              <a:rPr lang="fr-FR" sz="4800" cap="all" dirty="0">
                <a:solidFill>
                  <a:srgbClr val="203E98"/>
                </a:solidFill>
                <a:latin typeface="Franklin Gothic Heavy" panose="020B0903020102020204" pitchFamily="34" charset="0"/>
              </a:rPr>
              <a:t> Forest et XGBOOST :</a:t>
            </a:r>
          </a:p>
        </p:txBody>
      </p:sp>
      <p:pic>
        <p:nvPicPr>
          <p:cNvPr id="1030" name="Picture 6" descr="1 Cartoon representation of a random forest classifier">
            <a:extLst>
              <a:ext uri="{FF2B5EF4-FFF2-40B4-BE49-F238E27FC236}">
                <a16:creationId xmlns:a16="http://schemas.microsoft.com/office/drawing/2014/main" id="{8ACBEA03-7F2D-B963-E919-4793E3E177C5}"/>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2313427" y="1435780"/>
            <a:ext cx="7565146" cy="50819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778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29</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209800" y="340222"/>
            <a:ext cx="8213092"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OPTIMISATION DU </a:t>
            </a:r>
            <a:r>
              <a:rPr lang="fr-FR" sz="4800" cap="all" dirty="0" err="1">
                <a:solidFill>
                  <a:srgbClr val="203E98"/>
                </a:solidFill>
                <a:latin typeface="Franklin Gothic Heavy" panose="020B0903020102020204" pitchFamily="34" charset="0"/>
              </a:rPr>
              <a:t>ModÈLE</a:t>
            </a:r>
            <a:r>
              <a:rPr lang="fr-FR" sz="4800" cap="all" dirty="0">
                <a:solidFill>
                  <a:srgbClr val="203E98"/>
                </a:solidFill>
                <a:latin typeface="Franklin Gothic Heavy" panose="020B0903020102020204" pitchFamily="34" charset="0"/>
              </a:rPr>
              <a:t> :</a:t>
            </a:r>
          </a:p>
        </p:txBody>
      </p:sp>
      <p:pic>
        <p:nvPicPr>
          <p:cNvPr id="5" name="Graphique 4" descr="Engrenage">
            <a:extLst>
              <a:ext uri="{FF2B5EF4-FFF2-40B4-BE49-F238E27FC236}">
                <a16:creationId xmlns:a16="http://schemas.microsoft.com/office/drawing/2014/main" id="{5AF5AC23-867A-892E-E19D-7D394B1181E0}"/>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4708" y="1608414"/>
            <a:ext cx="914400" cy="914400"/>
          </a:xfrm>
          <a:prstGeom prst="rect">
            <a:avLst/>
          </a:prstGeom>
        </p:spPr>
      </p:pic>
      <p:sp>
        <p:nvSpPr>
          <p:cNvPr id="9" name="Titre 1">
            <a:extLst>
              <a:ext uri="{FF2B5EF4-FFF2-40B4-BE49-F238E27FC236}">
                <a16:creationId xmlns:a16="http://schemas.microsoft.com/office/drawing/2014/main" id="{A5CC5D97-9842-23A7-38E5-D9B6885537E9}"/>
              </a:ext>
            </a:extLst>
          </p:cNvPr>
          <p:cNvSpPr txBox="1">
            <a:spLocks/>
          </p:cNvSpPr>
          <p:nvPr>
            <p:custDataLst>
              <p:tags r:id="rId4"/>
            </p:custDataLst>
          </p:nvPr>
        </p:nvSpPr>
        <p:spPr>
          <a:xfrm>
            <a:off x="1769108" y="1744490"/>
            <a:ext cx="10106025"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chemeClr val="accent1">
                    <a:lumMod val="75000"/>
                  </a:schemeClr>
                </a:solidFill>
                <a:latin typeface="Franklin Gothic Heavy" panose="020B0903020102020204" pitchFamily="34" charset="0"/>
              </a:rPr>
              <a:t>Sélection des variables</a:t>
            </a:r>
            <a:r>
              <a:rPr lang="fr-FR" sz="3200" dirty="0">
                <a:solidFill>
                  <a:srgbClr val="10181D"/>
                </a:solidFill>
                <a:latin typeface="Franklin Gothic Heavy" panose="020B0903020102020204" pitchFamily="34" charset="0"/>
              </a:rPr>
              <a:t> par RFECV.</a:t>
            </a:r>
          </a:p>
        </p:txBody>
      </p:sp>
      <p:pic>
        <p:nvPicPr>
          <p:cNvPr id="4098" name="Picture 2">
            <a:extLst>
              <a:ext uri="{FF2B5EF4-FFF2-40B4-BE49-F238E27FC236}">
                <a16:creationId xmlns:a16="http://schemas.microsoft.com/office/drawing/2014/main" id="{F121C8D2-7877-319D-012E-416656945482}"/>
              </a:ext>
            </a:extLst>
          </p:cNvPr>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1183727" y="2698045"/>
            <a:ext cx="9824545" cy="39399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5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541525" y="403826"/>
            <a:ext cx="9629775"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DES OBJECTIFS DE PRÉDICTION :</a:t>
            </a:r>
          </a:p>
        </p:txBody>
      </p:sp>
      <p:pic>
        <p:nvPicPr>
          <p:cNvPr id="6" name="Picture 4" descr="Modèle Horizon de Seattle | PosterMyWall">
            <a:extLst>
              <a:ext uri="{FF2B5EF4-FFF2-40B4-BE49-F238E27FC236}">
                <a16:creationId xmlns:a16="http://schemas.microsoft.com/office/drawing/2014/main" id="{6C738283-8278-66D2-55DE-E789A4F3C16D}"/>
              </a:ext>
            </a:extLst>
          </p:cNvPr>
          <p:cNvPicPr>
            <a:picLocks noChangeAspect="1" noChangeArrowheads="1"/>
          </p:cNvPicPr>
          <p:nvPr>
            <p:custDataLst>
              <p:tags r:id="rId3"/>
            </p:custDataLst>
          </p:nvPr>
        </p:nvPicPr>
        <p:blipFill rotWithShape="1">
          <a:blip r:embed="rId19">
            <a:extLst>
              <a:ext uri="{28A0092B-C50C-407E-A947-70E740481C1C}">
                <a14:useLocalDpi xmlns:a14="http://schemas.microsoft.com/office/drawing/2010/main" val="0"/>
              </a:ext>
            </a:extLst>
          </a:blip>
          <a:srcRect l="8813" t="24088" r="10153" b="27423"/>
          <a:stretch/>
        </p:blipFill>
        <p:spPr bwMode="auto">
          <a:xfrm>
            <a:off x="4873269" y="1932956"/>
            <a:ext cx="2176216" cy="1302162"/>
          </a:xfrm>
          <a:prstGeom prst="rect">
            <a:avLst/>
          </a:prstGeom>
          <a:noFill/>
          <a:extLst>
            <a:ext uri="{909E8E84-426E-40DD-AFC4-6F175D3DCCD1}">
              <a14:hiddenFill xmlns:a14="http://schemas.microsoft.com/office/drawing/2010/main">
                <a:solidFill>
                  <a:srgbClr val="FFFFFF"/>
                </a:solidFill>
              </a14:hiddenFill>
            </a:ext>
          </a:extLst>
        </p:spPr>
      </p:pic>
      <p:sp>
        <p:nvSpPr>
          <p:cNvPr id="8" name="Titre 1">
            <a:extLst>
              <a:ext uri="{FF2B5EF4-FFF2-40B4-BE49-F238E27FC236}">
                <a16:creationId xmlns:a16="http://schemas.microsoft.com/office/drawing/2014/main" id="{A7F033C2-0484-2914-034E-E3FBCA77E445}"/>
              </a:ext>
            </a:extLst>
          </p:cNvPr>
          <p:cNvSpPr txBox="1">
            <a:spLocks/>
          </p:cNvSpPr>
          <p:nvPr>
            <p:custDataLst>
              <p:tags r:id="rId4"/>
            </p:custDataLst>
          </p:nvPr>
        </p:nvSpPr>
        <p:spPr>
          <a:xfrm>
            <a:off x="2150020" y="2102406"/>
            <a:ext cx="258956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200" cap="all" dirty="0">
                <a:solidFill>
                  <a:srgbClr val="10181D"/>
                </a:solidFill>
                <a:latin typeface="Franklin Gothic Heavy" panose="020B0903020102020204" pitchFamily="34" charset="0"/>
              </a:rPr>
              <a:t>U</a:t>
            </a:r>
            <a:r>
              <a:rPr lang="fr-FR" sz="3200" dirty="0">
                <a:solidFill>
                  <a:srgbClr val="10181D"/>
                </a:solidFill>
                <a:latin typeface="Franklin Gothic Heavy" panose="020B0903020102020204" pitchFamily="34" charset="0"/>
              </a:rPr>
              <a:t>ne ville</a:t>
            </a:r>
            <a:r>
              <a:rPr lang="fr-FR" sz="3200" cap="all" dirty="0">
                <a:solidFill>
                  <a:srgbClr val="10181D"/>
                </a:solidFill>
                <a:latin typeface="Franklin Gothic Heavy" panose="020B0903020102020204" pitchFamily="34" charset="0"/>
              </a:rPr>
              <a:t> :</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5"/>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5620" y="2126837"/>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5620" y="3481650"/>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7"/>
            </p:custDataLst>
          </p:nvPr>
        </p:nvSpPr>
        <p:spPr>
          <a:xfrm>
            <a:off x="2150020" y="3455063"/>
            <a:ext cx="3636418" cy="75538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200" dirty="0">
                <a:solidFill>
                  <a:srgbClr val="10181D"/>
                </a:solidFill>
                <a:latin typeface="Franklin Gothic Heavy" panose="020B0903020102020204" pitchFamily="34" charset="0"/>
              </a:rPr>
              <a:t>Des données </a:t>
            </a:r>
            <a:r>
              <a:rPr lang="fr-FR" sz="3200" cap="all" dirty="0">
                <a:solidFill>
                  <a:srgbClr val="10181D"/>
                </a:solidFill>
                <a:latin typeface="Franklin Gothic Heavy" panose="020B0903020102020204" pitchFamily="34" charset="0"/>
              </a:rPr>
              <a:t>:</a:t>
            </a:r>
          </a:p>
        </p:txBody>
      </p:sp>
      <p:pic>
        <p:nvPicPr>
          <p:cNvPr id="12" name="Graphique 11" descr="Ville">
            <a:extLst>
              <a:ext uri="{FF2B5EF4-FFF2-40B4-BE49-F238E27FC236}">
                <a16:creationId xmlns:a16="http://schemas.microsoft.com/office/drawing/2014/main" id="{877A9B5E-FA94-15F8-EE45-AC0F97C8BE2A}"/>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815362" y="3425413"/>
            <a:ext cx="914400" cy="914400"/>
          </a:xfrm>
          <a:prstGeom prst="rect">
            <a:avLst/>
          </a:prstGeom>
        </p:spPr>
      </p:pic>
      <p:pic>
        <p:nvPicPr>
          <p:cNvPr id="14" name="Graphique 13" descr="Usine">
            <a:extLst>
              <a:ext uri="{FF2B5EF4-FFF2-40B4-BE49-F238E27FC236}">
                <a16:creationId xmlns:a16="http://schemas.microsoft.com/office/drawing/2014/main" id="{3E3CE9F3-6153-45D6-8A80-E09C6660C0FD}"/>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8698" y="3407538"/>
            <a:ext cx="914401" cy="914401"/>
          </a:xfrm>
          <a:prstGeom prst="rect">
            <a:avLst/>
          </a:prstGeom>
        </p:spPr>
      </p:pic>
      <p:pic>
        <p:nvPicPr>
          <p:cNvPr id="16" name="Graphique 15" descr="École">
            <a:extLst>
              <a:ext uri="{FF2B5EF4-FFF2-40B4-BE49-F238E27FC236}">
                <a16:creationId xmlns:a16="http://schemas.microsoft.com/office/drawing/2014/main" id="{9D74C696-7F36-DA07-E364-B49CADCFAAD5}"/>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902035" y="3425413"/>
            <a:ext cx="914400" cy="914400"/>
          </a:xfrm>
          <a:prstGeom prst="rect">
            <a:avLst/>
          </a:prstGeom>
        </p:spPr>
      </p:pic>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11"/>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5620" y="4836463"/>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12"/>
            </p:custDataLst>
          </p:nvPr>
        </p:nvSpPr>
        <p:spPr>
          <a:xfrm>
            <a:off x="2150020" y="4799406"/>
            <a:ext cx="363641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3200" dirty="0">
                <a:solidFill>
                  <a:srgbClr val="10181D"/>
                </a:solidFill>
                <a:latin typeface="Franklin Gothic Heavy" panose="020B0903020102020204" pitchFamily="34" charset="0"/>
              </a:rPr>
              <a:t>Un</a:t>
            </a:r>
            <a:r>
              <a:rPr lang="fr-FR" sz="3200" cap="all" dirty="0">
                <a:solidFill>
                  <a:srgbClr val="10181D"/>
                </a:solidFill>
                <a:latin typeface="Franklin Gothic Heavy" panose="020B0903020102020204" pitchFamily="34" charset="0"/>
              </a:rPr>
              <a:t> </a:t>
            </a:r>
            <a:r>
              <a:rPr lang="fr-FR" sz="3200" dirty="0">
                <a:solidFill>
                  <a:srgbClr val="10181D"/>
                </a:solidFill>
                <a:latin typeface="Franklin Gothic Heavy" panose="020B0903020102020204" pitchFamily="34" charset="0"/>
              </a:rPr>
              <a:t>objectif</a:t>
            </a:r>
            <a:r>
              <a:rPr lang="fr-FR" sz="3200" cap="all" dirty="0">
                <a:solidFill>
                  <a:srgbClr val="10181D"/>
                </a:solidFill>
                <a:latin typeface="Franklin Gothic Heavy" panose="020B0903020102020204" pitchFamily="34" charset="0"/>
              </a:rPr>
              <a:t> :</a:t>
            </a:r>
          </a:p>
        </p:txBody>
      </p:sp>
      <p:pic>
        <p:nvPicPr>
          <p:cNvPr id="20" name="Graphique 19" descr="Tendance à la hausse">
            <a:extLst>
              <a:ext uri="{FF2B5EF4-FFF2-40B4-BE49-F238E27FC236}">
                <a16:creationId xmlns:a16="http://schemas.microsoft.com/office/drawing/2014/main" id="{AFAE97DA-AE05-C150-E380-652D32A72F34}"/>
              </a:ext>
            </a:extLst>
          </p:cNvPr>
          <p:cNvPicPr>
            <a:picLocks noChangeAspect="1"/>
          </p:cNvPicPr>
          <p:nvPr>
            <p:custDataLst>
              <p:tags r:id="rId13"/>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29238" y="4836462"/>
            <a:ext cx="914400" cy="914400"/>
          </a:xfrm>
          <a:prstGeom prst="rect">
            <a:avLst/>
          </a:prstGeom>
        </p:spPr>
      </p:pic>
      <p:pic>
        <p:nvPicPr>
          <p:cNvPr id="21" name="Graphique 20" descr="Tendance à la hausse">
            <a:extLst>
              <a:ext uri="{FF2B5EF4-FFF2-40B4-BE49-F238E27FC236}">
                <a16:creationId xmlns:a16="http://schemas.microsoft.com/office/drawing/2014/main" id="{F203F48B-0E06-4992-E42D-DD4FBFCF6409}"/>
              </a:ext>
            </a:extLst>
          </p:cNvPr>
          <p:cNvPicPr>
            <a:picLocks noChangeAspect="1"/>
          </p:cNvPicPr>
          <p:nvPr>
            <p:custDataLst>
              <p:tags r:id="rId14"/>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802721" y="4836462"/>
            <a:ext cx="914400" cy="914400"/>
          </a:xfrm>
          <a:prstGeom prst="rect">
            <a:avLst/>
          </a:prstGeom>
        </p:spPr>
      </p:pic>
      <p:pic>
        <p:nvPicPr>
          <p:cNvPr id="23" name="Graphique 22" descr="Bulle de pensée">
            <a:extLst>
              <a:ext uri="{FF2B5EF4-FFF2-40B4-BE49-F238E27FC236}">
                <a16:creationId xmlns:a16="http://schemas.microsoft.com/office/drawing/2014/main" id="{834ABEA1-C1C1-06DD-6D2D-69637016BD3A}"/>
              </a:ext>
            </a:extLst>
          </p:cNvPr>
          <p:cNvPicPr>
            <a:picLocks noChangeAspect="1"/>
          </p:cNvPicPr>
          <p:nvPr>
            <p:custDataLst>
              <p:tags r:id="rId15"/>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717121" y="4836462"/>
            <a:ext cx="914400" cy="914400"/>
          </a:xfrm>
          <a:prstGeom prst="rect">
            <a:avLst/>
          </a:prstGeom>
        </p:spPr>
      </p:pic>
      <p:sp>
        <p:nvSpPr>
          <p:cNvPr id="24" name="Titre 1">
            <a:extLst>
              <a:ext uri="{FF2B5EF4-FFF2-40B4-BE49-F238E27FC236}">
                <a16:creationId xmlns:a16="http://schemas.microsoft.com/office/drawing/2014/main" id="{642BE9A0-FCEB-D95E-66E4-42099FDBF6FF}"/>
              </a:ext>
            </a:extLst>
          </p:cNvPr>
          <p:cNvSpPr txBox="1">
            <a:spLocks/>
          </p:cNvSpPr>
          <p:nvPr>
            <p:custDataLst>
              <p:tags r:id="rId16"/>
            </p:custDataLst>
          </p:nvPr>
        </p:nvSpPr>
        <p:spPr>
          <a:xfrm>
            <a:off x="7123707" y="4755023"/>
            <a:ext cx="446609"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000" cap="all" dirty="0">
                <a:solidFill>
                  <a:srgbClr val="10181D"/>
                </a:solidFill>
                <a:latin typeface="Franklin Gothic Heavy" panose="020B0903020102020204" pitchFamily="34" charset="0"/>
              </a:rPr>
              <a:t>+</a:t>
            </a:r>
          </a:p>
        </p:txBody>
      </p:sp>
      <p:pic>
        <p:nvPicPr>
          <p:cNvPr id="26" name="Graphique 25" descr="Éclair">
            <a:extLst>
              <a:ext uri="{FF2B5EF4-FFF2-40B4-BE49-F238E27FC236}">
                <a16:creationId xmlns:a16="http://schemas.microsoft.com/office/drawing/2014/main" id="{D822E728-A181-1790-534F-E12BC9589E47}"/>
              </a:ext>
            </a:extLst>
          </p:cNvPr>
          <p:cNvPicPr>
            <a:picLocks noChangeAspect="1"/>
          </p:cNvPicPr>
          <p:nvPr>
            <p:custDataLst>
              <p:tags r:id="rId17"/>
            </p:custDataLst>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135085" y="4873519"/>
            <a:ext cx="914400" cy="914400"/>
          </a:xfrm>
          <a:prstGeom prst="rect">
            <a:avLst/>
          </a:prstGeom>
        </p:spPr>
      </p:pic>
    </p:spTree>
    <p:extLst>
      <p:ext uri="{BB962C8B-B14F-4D97-AF65-F5344CB8AC3E}">
        <p14:creationId xmlns:p14="http://schemas.microsoft.com/office/powerpoint/2010/main" val="259807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30</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209800" y="340222"/>
            <a:ext cx="8213092"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OPTIMISATION DU </a:t>
            </a:r>
            <a:r>
              <a:rPr lang="fr-FR" sz="4800" cap="all" dirty="0" err="1">
                <a:solidFill>
                  <a:srgbClr val="203E98"/>
                </a:solidFill>
                <a:latin typeface="Franklin Gothic Heavy" panose="020B0903020102020204" pitchFamily="34" charset="0"/>
              </a:rPr>
              <a:t>ModÈLE</a:t>
            </a:r>
            <a:r>
              <a:rPr lang="fr-FR" sz="4800" cap="all" dirty="0">
                <a:solidFill>
                  <a:srgbClr val="203E98"/>
                </a:solidFill>
                <a:latin typeface="Franklin Gothic Heavy" panose="020B0903020102020204" pitchFamily="34" charset="0"/>
              </a:rPr>
              <a:t> :</a:t>
            </a:r>
          </a:p>
        </p:txBody>
      </p:sp>
      <p:pic>
        <p:nvPicPr>
          <p:cNvPr id="5" name="Graphique 4" descr="Engrenage">
            <a:extLst>
              <a:ext uri="{FF2B5EF4-FFF2-40B4-BE49-F238E27FC236}">
                <a16:creationId xmlns:a16="http://schemas.microsoft.com/office/drawing/2014/main" id="{5AF5AC23-867A-892E-E19D-7D394B1181E0}"/>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4708" y="1608414"/>
            <a:ext cx="914400" cy="914400"/>
          </a:xfrm>
          <a:prstGeom prst="rect">
            <a:avLst/>
          </a:prstGeom>
        </p:spPr>
      </p:pic>
      <p:sp>
        <p:nvSpPr>
          <p:cNvPr id="9" name="Titre 1">
            <a:extLst>
              <a:ext uri="{FF2B5EF4-FFF2-40B4-BE49-F238E27FC236}">
                <a16:creationId xmlns:a16="http://schemas.microsoft.com/office/drawing/2014/main" id="{A5CC5D97-9842-23A7-38E5-D9B6885537E9}"/>
              </a:ext>
            </a:extLst>
          </p:cNvPr>
          <p:cNvSpPr txBox="1">
            <a:spLocks/>
          </p:cNvSpPr>
          <p:nvPr>
            <p:custDataLst>
              <p:tags r:id="rId4"/>
            </p:custDataLst>
          </p:nvPr>
        </p:nvSpPr>
        <p:spPr>
          <a:xfrm>
            <a:off x="1769108" y="1539650"/>
            <a:ext cx="10106025"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Recherche de meilleurs </a:t>
            </a:r>
            <a:r>
              <a:rPr lang="fr-FR" sz="3200" dirty="0">
                <a:solidFill>
                  <a:srgbClr val="203E98"/>
                </a:solidFill>
                <a:latin typeface="Franklin Gothic Heavy" panose="020B0903020102020204" pitchFamily="34" charset="0"/>
              </a:rPr>
              <a:t>hyperparamètres</a:t>
            </a:r>
            <a:r>
              <a:rPr lang="fr-FR" sz="3200" dirty="0">
                <a:solidFill>
                  <a:srgbClr val="10181D"/>
                </a:solidFill>
                <a:latin typeface="Franklin Gothic Heavy" panose="020B0903020102020204" pitchFamily="34" charset="0"/>
              </a:rPr>
              <a:t> </a:t>
            </a:r>
          </a:p>
          <a:p>
            <a:pPr algn="l">
              <a:lnSpc>
                <a:spcPct val="100000"/>
              </a:lnSpc>
            </a:pPr>
            <a:r>
              <a:rPr lang="fr-FR" sz="3200" dirty="0">
                <a:solidFill>
                  <a:srgbClr val="10181D"/>
                </a:solidFill>
                <a:latin typeface="Franklin Gothic Heavy" panose="020B0903020102020204" pitchFamily="34" charset="0"/>
              </a:rPr>
              <a:t>avec  </a:t>
            </a:r>
            <a:r>
              <a:rPr lang="fr-FR" sz="3200" dirty="0" err="1">
                <a:solidFill>
                  <a:schemeClr val="accent1">
                    <a:lumMod val="75000"/>
                  </a:schemeClr>
                </a:solidFill>
                <a:latin typeface="Franklin Gothic Heavy" panose="020B0903020102020204" pitchFamily="34" charset="0"/>
              </a:rPr>
              <a:t>GridSeachCV</a:t>
            </a:r>
            <a:endParaRPr lang="fr-FR" sz="3200" dirty="0">
              <a:solidFill>
                <a:srgbClr val="10181D"/>
              </a:solidFill>
              <a:latin typeface="Franklin Gothic Heavy" panose="020B0903020102020204" pitchFamily="34" charset="0"/>
            </a:endParaRPr>
          </a:p>
        </p:txBody>
      </p:sp>
      <p:sp>
        <p:nvSpPr>
          <p:cNvPr id="2" name="Rectangle : coins arrondis 1">
            <a:extLst>
              <a:ext uri="{FF2B5EF4-FFF2-40B4-BE49-F238E27FC236}">
                <a16:creationId xmlns:a16="http://schemas.microsoft.com/office/drawing/2014/main" id="{6FA7D0BB-4913-DD47-F815-9C41D149CB5B}"/>
              </a:ext>
            </a:extLst>
          </p:cNvPr>
          <p:cNvSpPr/>
          <p:nvPr>
            <p:custDataLst>
              <p:tags r:id="rId5"/>
            </p:custDataLst>
          </p:nvPr>
        </p:nvSpPr>
        <p:spPr>
          <a:xfrm>
            <a:off x="1054733" y="3735111"/>
            <a:ext cx="3800475" cy="19002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203E98"/>
                </a:solidFill>
                <a:latin typeface="Franklin Gothic Heavy" panose="020B0903020102020204" pitchFamily="34" charset="0"/>
              </a:rPr>
              <a:t>HYPERPARAMÈTRES TROUVÉS PAR RANDOMSEARCHCV</a:t>
            </a:r>
          </a:p>
        </p:txBody>
      </p:sp>
      <p:sp>
        <p:nvSpPr>
          <p:cNvPr id="10" name="Rectangle : coins arrondis 9">
            <a:extLst>
              <a:ext uri="{FF2B5EF4-FFF2-40B4-BE49-F238E27FC236}">
                <a16:creationId xmlns:a16="http://schemas.microsoft.com/office/drawing/2014/main" id="{47FA56BC-19BA-4C88-3439-A166395761F2}"/>
              </a:ext>
            </a:extLst>
          </p:cNvPr>
          <p:cNvSpPr/>
          <p:nvPr>
            <p:custDataLst>
              <p:tags r:id="rId6"/>
            </p:custDataLst>
          </p:nvPr>
        </p:nvSpPr>
        <p:spPr>
          <a:xfrm>
            <a:off x="6316345" y="2478881"/>
            <a:ext cx="3800475" cy="19002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203E98"/>
                </a:solidFill>
                <a:latin typeface="Franklin Gothic Heavy" panose="020B0903020102020204" pitchFamily="34" charset="0"/>
              </a:rPr>
              <a:t>CONSERVATION DES HYPERPARAMÈTRES BOOLÉENS</a:t>
            </a:r>
          </a:p>
        </p:txBody>
      </p:sp>
      <p:sp>
        <p:nvSpPr>
          <p:cNvPr id="11" name="Rectangle : coins arrondis 10">
            <a:extLst>
              <a:ext uri="{FF2B5EF4-FFF2-40B4-BE49-F238E27FC236}">
                <a16:creationId xmlns:a16="http://schemas.microsoft.com/office/drawing/2014/main" id="{29569F2E-25AD-E19E-DADD-AAAD87BC7ED5}"/>
              </a:ext>
            </a:extLst>
          </p:cNvPr>
          <p:cNvSpPr/>
          <p:nvPr>
            <p:custDataLst>
              <p:tags r:id="rId7"/>
            </p:custDataLst>
          </p:nvPr>
        </p:nvSpPr>
        <p:spPr>
          <a:xfrm>
            <a:off x="6316344" y="4670266"/>
            <a:ext cx="3800475" cy="19002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rgbClr val="203E98"/>
                </a:solidFill>
                <a:latin typeface="Franklin Gothic Heavy" panose="020B0903020102020204" pitchFamily="34" charset="0"/>
              </a:rPr>
              <a:t>RECHERCHE DE MEILLEURS HYPERPARAMÈTRES PAR BORNAGE</a:t>
            </a:r>
          </a:p>
        </p:txBody>
      </p:sp>
      <p:pic>
        <p:nvPicPr>
          <p:cNvPr id="12" name="Graphique 11" descr="Ligne fléchée : incurvée dans le sens inverse des aiguilles d’une montre">
            <a:extLst>
              <a:ext uri="{FF2B5EF4-FFF2-40B4-BE49-F238E27FC236}">
                <a16:creationId xmlns:a16="http://schemas.microsoft.com/office/drawing/2014/main" id="{A36C8257-E798-2C8A-A022-E6534F93361E}"/>
              </a:ext>
            </a:extLst>
          </p:cNvPr>
          <p:cNvPicPr>
            <a:picLocks noChangeAspect="1"/>
          </p:cNvPicPr>
          <p:nvPr>
            <p:custDataLst>
              <p:tags r:id="rId8"/>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188235">
            <a:off x="4885849" y="3660130"/>
            <a:ext cx="1253246" cy="1253246"/>
          </a:xfrm>
          <a:prstGeom prst="rect">
            <a:avLst/>
          </a:prstGeom>
        </p:spPr>
      </p:pic>
      <p:pic>
        <p:nvPicPr>
          <p:cNvPr id="18" name="Graphique 17" descr="Ligne fléchée : courbe dans le sens des aiguilles d’une montre">
            <a:extLst>
              <a:ext uri="{FF2B5EF4-FFF2-40B4-BE49-F238E27FC236}">
                <a16:creationId xmlns:a16="http://schemas.microsoft.com/office/drawing/2014/main" id="{DDF88B94-E645-E064-B7DE-3BF645442F37}"/>
              </a:ext>
            </a:extLst>
          </p:cNvPr>
          <p:cNvPicPr>
            <a:picLocks noChangeAspect="1"/>
          </p:cNvPicPr>
          <p:nvPr>
            <p:custDataLst>
              <p:tags r:id="rId9"/>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7618183">
            <a:off x="4959377" y="4500158"/>
            <a:ext cx="1252800" cy="1252800"/>
          </a:xfrm>
          <a:prstGeom prst="rect">
            <a:avLst/>
          </a:prstGeom>
        </p:spPr>
      </p:pic>
      <p:pic>
        <p:nvPicPr>
          <p:cNvPr id="19" name="Graphique 18" descr="Engrenage">
            <a:extLst>
              <a:ext uri="{FF2B5EF4-FFF2-40B4-BE49-F238E27FC236}">
                <a16:creationId xmlns:a16="http://schemas.microsoft.com/office/drawing/2014/main" id="{E188E9A1-3A63-0D85-CC52-16D2CC0A9D10}"/>
              </a:ext>
            </a:extLst>
          </p:cNvPr>
          <p:cNvPicPr>
            <a:picLocks noChangeAspect="1"/>
          </p:cNvPicPr>
          <p:nvPr>
            <p:custDataLst>
              <p:tags r:id="rId10"/>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4708" y="2678432"/>
            <a:ext cx="914400" cy="914400"/>
          </a:xfrm>
          <a:prstGeom prst="rect">
            <a:avLst/>
          </a:prstGeom>
        </p:spPr>
      </p:pic>
      <p:sp>
        <p:nvSpPr>
          <p:cNvPr id="20" name="Titre 1">
            <a:extLst>
              <a:ext uri="{FF2B5EF4-FFF2-40B4-BE49-F238E27FC236}">
                <a16:creationId xmlns:a16="http://schemas.microsoft.com/office/drawing/2014/main" id="{5A452DE6-845E-89B9-CE55-CF227412371A}"/>
              </a:ext>
            </a:extLst>
          </p:cNvPr>
          <p:cNvSpPr txBox="1">
            <a:spLocks/>
          </p:cNvSpPr>
          <p:nvPr>
            <p:custDataLst>
              <p:tags r:id="rId11"/>
            </p:custDataLst>
          </p:nvPr>
        </p:nvSpPr>
        <p:spPr>
          <a:xfrm>
            <a:off x="1769108" y="2773279"/>
            <a:ext cx="3917318"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Plusieurs essais …</a:t>
            </a:r>
          </a:p>
        </p:txBody>
      </p:sp>
    </p:spTree>
    <p:extLst>
      <p:ext uri="{BB962C8B-B14F-4D97-AF65-F5344CB8AC3E}">
        <p14:creationId xmlns:p14="http://schemas.microsoft.com/office/powerpoint/2010/main" val="3181199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31</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088840" y="-153359"/>
            <a:ext cx="6014301"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RÉSULTATS FINAUX :</a:t>
            </a:r>
          </a:p>
        </p:txBody>
      </p:sp>
      <p:graphicFrame>
        <p:nvGraphicFramePr>
          <p:cNvPr id="3" name="Tableau 5">
            <a:extLst>
              <a:ext uri="{FF2B5EF4-FFF2-40B4-BE49-F238E27FC236}">
                <a16:creationId xmlns:a16="http://schemas.microsoft.com/office/drawing/2014/main" id="{BF33D26B-1F34-F6F1-D4CA-CC0C1669E540}"/>
              </a:ext>
            </a:extLst>
          </p:cNvPr>
          <p:cNvGraphicFramePr>
            <a:graphicFrameLocks noGrp="1" noChangeAspect="1"/>
          </p:cNvGraphicFramePr>
          <p:nvPr>
            <p:custDataLst>
              <p:tags r:id="rId3"/>
            </p:custDataLst>
            <p:extLst>
              <p:ext uri="{D42A27DB-BD31-4B8C-83A1-F6EECF244321}">
                <p14:modId xmlns:p14="http://schemas.microsoft.com/office/powerpoint/2010/main" val="2711890284"/>
              </p:ext>
            </p:extLst>
          </p:nvPr>
        </p:nvGraphicFramePr>
        <p:xfrm>
          <a:off x="1166803" y="1062625"/>
          <a:ext cx="9858377" cy="2768600"/>
        </p:xfrm>
        <a:graphic>
          <a:graphicData uri="http://schemas.openxmlformats.org/drawingml/2006/table">
            <a:tbl>
              <a:tblPr firstRow="1" bandRow="1">
                <a:tableStyleId>{5C22544A-7EE6-4342-B048-85BDC9FD1C3A}</a:tableStyleId>
              </a:tblPr>
              <a:tblGrid>
                <a:gridCol w="1257299">
                  <a:extLst>
                    <a:ext uri="{9D8B030D-6E8A-4147-A177-3AD203B41FA5}">
                      <a16:colId xmlns:a16="http://schemas.microsoft.com/office/drawing/2014/main" val="649482321"/>
                    </a:ext>
                  </a:extLst>
                </a:gridCol>
                <a:gridCol w="2157412">
                  <a:extLst>
                    <a:ext uri="{9D8B030D-6E8A-4147-A177-3AD203B41FA5}">
                      <a16:colId xmlns:a16="http://schemas.microsoft.com/office/drawing/2014/main" val="3587214843"/>
                    </a:ext>
                  </a:extLst>
                </a:gridCol>
                <a:gridCol w="2157413">
                  <a:extLst>
                    <a:ext uri="{9D8B030D-6E8A-4147-A177-3AD203B41FA5}">
                      <a16:colId xmlns:a16="http://schemas.microsoft.com/office/drawing/2014/main" val="1019380324"/>
                    </a:ext>
                  </a:extLst>
                </a:gridCol>
                <a:gridCol w="2157412">
                  <a:extLst>
                    <a:ext uri="{9D8B030D-6E8A-4147-A177-3AD203B41FA5}">
                      <a16:colId xmlns:a16="http://schemas.microsoft.com/office/drawing/2014/main" val="1424849957"/>
                    </a:ext>
                  </a:extLst>
                </a:gridCol>
                <a:gridCol w="2128841">
                  <a:extLst>
                    <a:ext uri="{9D8B030D-6E8A-4147-A177-3AD203B41FA5}">
                      <a16:colId xmlns:a16="http://schemas.microsoft.com/office/drawing/2014/main" val="1954862543"/>
                    </a:ext>
                  </a:extLst>
                </a:gridCol>
              </a:tblGrid>
              <a:tr h="370840">
                <a:tc>
                  <a:txBody>
                    <a:bodyPr/>
                    <a:lstStyle/>
                    <a:p>
                      <a:pPr algn="ctr"/>
                      <a:r>
                        <a:rPr lang="fr-FR" dirty="0">
                          <a:solidFill>
                            <a:srgbClr val="10181D"/>
                          </a:solidFill>
                        </a:rPr>
                        <a:t>Conso</a:t>
                      </a:r>
                    </a:p>
                    <a:p>
                      <a:pPr algn="ctr"/>
                      <a:r>
                        <a:rPr lang="fr-FR" dirty="0">
                          <a:solidFill>
                            <a:srgbClr val="10181D"/>
                          </a:solidFill>
                        </a:rPr>
                        <a:t>Énergie</a:t>
                      </a:r>
                    </a:p>
                  </a:txBody>
                  <a:tcPr anchor="ctr">
                    <a:solidFill>
                      <a:schemeClr val="bg1"/>
                    </a:solidFill>
                  </a:tcPr>
                </a:tc>
                <a:tc>
                  <a:txBody>
                    <a:bodyPr/>
                    <a:lstStyle/>
                    <a:p>
                      <a:pPr algn="ctr">
                        <a:lnSpc>
                          <a:spcPct val="100000"/>
                        </a:lnSpc>
                      </a:pPr>
                      <a:r>
                        <a:rPr lang="fr-FR" dirty="0"/>
                        <a:t>Optimisation aléatoire</a:t>
                      </a:r>
                    </a:p>
                  </a:txBody>
                  <a:tcPr anchor="ctr"/>
                </a:tc>
                <a:tc>
                  <a:txBody>
                    <a:bodyPr/>
                    <a:lstStyle/>
                    <a:p>
                      <a:pPr algn="ctr"/>
                      <a:r>
                        <a:rPr lang="fr-FR" dirty="0"/>
                        <a:t>Optimisation des hyperparamètres</a:t>
                      </a:r>
                    </a:p>
                  </a:txBody>
                  <a:tcPr anchor="ctr"/>
                </a:tc>
                <a:tc>
                  <a:txBody>
                    <a:bodyPr/>
                    <a:lstStyle/>
                    <a:p>
                      <a:r>
                        <a:rPr lang="fr-FR" dirty="0"/>
                        <a:t>Optimisation des hyperparamètres + RFECV</a:t>
                      </a:r>
                    </a:p>
                  </a:txBody>
                  <a:tcPr anchor="ctr"/>
                </a:tc>
                <a:tc>
                  <a:txBody>
                    <a:bodyPr/>
                    <a:lstStyle/>
                    <a:p>
                      <a:r>
                        <a:rPr lang="fr-FR" dirty="0"/>
                        <a:t>Optimisation des hyperparamètres</a:t>
                      </a:r>
                    </a:p>
                    <a:p>
                      <a:r>
                        <a:rPr lang="fr-FR" dirty="0"/>
                        <a:t>+ </a:t>
                      </a:r>
                      <a:r>
                        <a:rPr lang="fr-FR" dirty="0" err="1"/>
                        <a:t>EnergyStar</a:t>
                      </a:r>
                      <a:r>
                        <a:rPr lang="fr-FR" dirty="0"/>
                        <a:t> Score</a:t>
                      </a:r>
                    </a:p>
                  </a:txBody>
                  <a:tcPr/>
                </a:tc>
                <a:extLst>
                  <a:ext uri="{0D108BD9-81ED-4DB2-BD59-A6C34878D82A}">
                    <a16:rowId xmlns:a16="http://schemas.microsoft.com/office/drawing/2014/main" val="4106727287"/>
                  </a:ext>
                </a:extLst>
              </a:tr>
              <a:tr h="370840">
                <a:tc>
                  <a:txBody>
                    <a:bodyPr/>
                    <a:lstStyle/>
                    <a:p>
                      <a:pPr algn="ctr"/>
                      <a:r>
                        <a:rPr lang="fr-FR" b="1" dirty="0"/>
                        <a:t>MAPE</a:t>
                      </a:r>
                    </a:p>
                  </a:txBody>
                  <a:tcPr/>
                </a:tc>
                <a:tc>
                  <a:txBody>
                    <a:bodyPr/>
                    <a:lstStyle/>
                    <a:p>
                      <a:pPr algn="ctr"/>
                      <a:r>
                        <a:rPr lang="fr-FR" dirty="0"/>
                        <a:t>0.921019</a:t>
                      </a:r>
                    </a:p>
                  </a:txBody>
                  <a:tcPr/>
                </a:tc>
                <a:tc>
                  <a:txBody>
                    <a:bodyPr/>
                    <a:lstStyle/>
                    <a:p>
                      <a:pPr algn="ctr"/>
                      <a:r>
                        <a:rPr lang="fr-FR" dirty="0"/>
                        <a:t>0.818667</a:t>
                      </a:r>
                    </a:p>
                  </a:txBody>
                  <a:tcPr/>
                </a:tc>
                <a:tc>
                  <a:txBody>
                    <a:bodyPr/>
                    <a:lstStyle/>
                    <a:p>
                      <a:pPr algn="ctr"/>
                      <a:r>
                        <a:rPr lang="fr-FR" dirty="0"/>
                        <a:t>0.914119</a:t>
                      </a:r>
                    </a:p>
                  </a:txBody>
                  <a:tcPr/>
                </a:tc>
                <a:tc>
                  <a:txBody>
                    <a:bodyPr/>
                    <a:lstStyle/>
                    <a:p>
                      <a:pPr algn="ctr"/>
                      <a:r>
                        <a:rPr lang="fr-FR" dirty="0"/>
                        <a:t>0.682254</a:t>
                      </a:r>
                    </a:p>
                  </a:txBody>
                  <a:tcPr/>
                </a:tc>
                <a:extLst>
                  <a:ext uri="{0D108BD9-81ED-4DB2-BD59-A6C34878D82A}">
                    <a16:rowId xmlns:a16="http://schemas.microsoft.com/office/drawing/2014/main" val="3666681535"/>
                  </a:ext>
                </a:extLst>
              </a:tr>
              <a:tr h="370840">
                <a:tc>
                  <a:txBody>
                    <a:bodyPr/>
                    <a:lstStyle/>
                    <a:p>
                      <a:pPr algn="ctr"/>
                      <a:r>
                        <a:rPr lang="fr-FR" b="1" dirty="0"/>
                        <a:t>MAE</a:t>
                      </a:r>
                    </a:p>
                  </a:txBody>
                  <a:tcPr/>
                </a:tc>
                <a:tc>
                  <a:txBody>
                    <a:bodyPr/>
                    <a:lstStyle/>
                    <a:p>
                      <a:pPr algn="ctr"/>
                      <a:r>
                        <a:rPr lang="fr-FR" sz="1800" b="0" i="0" kern="1200" dirty="0">
                          <a:solidFill>
                            <a:schemeClr val="dk1"/>
                          </a:solidFill>
                          <a:effectLst/>
                          <a:latin typeface="+mn-lt"/>
                          <a:ea typeface="+mn-ea"/>
                          <a:cs typeface="+mn-cs"/>
                        </a:rPr>
                        <a:t>3 325 796</a:t>
                      </a:r>
                      <a:endParaRPr lang="fr-FR" dirty="0"/>
                    </a:p>
                  </a:txBody>
                  <a:tcPr/>
                </a:tc>
                <a:tc>
                  <a:txBody>
                    <a:bodyPr/>
                    <a:lstStyle/>
                    <a:p>
                      <a:pPr algn="ctr"/>
                      <a:r>
                        <a:rPr lang="fr-FR" dirty="0"/>
                        <a:t>3 081 541</a:t>
                      </a:r>
                    </a:p>
                  </a:txBody>
                  <a:tcPr/>
                </a:tc>
                <a:tc>
                  <a:txBody>
                    <a:bodyPr/>
                    <a:lstStyle/>
                    <a:p>
                      <a:pPr algn="ctr"/>
                      <a:r>
                        <a:rPr lang="fr-FR" dirty="0"/>
                        <a:t>3 114 768</a:t>
                      </a:r>
                    </a:p>
                  </a:txBody>
                  <a:tcPr/>
                </a:tc>
                <a:tc>
                  <a:txBody>
                    <a:bodyPr/>
                    <a:lstStyle/>
                    <a:p>
                      <a:pPr algn="ctr"/>
                      <a:r>
                        <a:rPr lang="fr-FR" dirty="0"/>
                        <a:t>2 918 860</a:t>
                      </a:r>
                    </a:p>
                  </a:txBody>
                  <a:tcPr/>
                </a:tc>
                <a:extLst>
                  <a:ext uri="{0D108BD9-81ED-4DB2-BD59-A6C34878D82A}">
                    <a16:rowId xmlns:a16="http://schemas.microsoft.com/office/drawing/2014/main" val="1501077107"/>
                  </a:ext>
                </a:extLst>
              </a:tr>
              <a:tr h="370840">
                <a:tc>
                  <a:txBody>
                    <a:bodyPr/>
                    <a:lstStyle/>
                    <a:p>
                      <a:pPr algn="ctr"/>
                      <a:r>
                        <a:rPr lang="fr-FR" b="1" dirty="0"/>
                        <a:t>RMSE</a:t>
                      </a:r>
                    </a:p>
                  </a:txBody>
                  <a:tcPr/>
                </a:tc>
                <a:tc>
                  <a:txBody>
                    <a:bodyPr/>
                    <a:lstStyle/>
                    <a:p>
                      <a:pPr algn="ctr"/>
                      <a:r>
                        <a:rPr lang="fr-FR" dirty="0"/>
                        <a:t>10 268 640</a:t>
                      </a:r>
                    </a:p>
                  </a:txBody>
                  <a:tcPr/>
                </a:tc>
                <a:tc>
                  <a:txBody>
                    <a:bodyPr/>
                    <a:lstStyle/>
                    <a:p>
                      <a:pPr algn="ctr"/>
                      <a:r>
                        <a:rPr lang="fr-FR" dirty="0"/>
                        <a:t>9 130 348</a:t>
                      </a:r>
                    </a:p>
                  </a:txBody>
                  <a:tcPr/>
                </a:tc>
                <a:tc>
                  <a:txBody>
                    <a:bodyPr/>
                    <a:lstStyle/>
                    <a:p>
                      <a:pPr algn="ctr"/>
                      <a:r>
                        <a:rPr lang="fr-FR" dirty="0"/>
                        <a:t>9 000 966</a:t>
                      </a:r>
                    </a:p>
                  </a:txBody>
                  <a:tcPr/>
                </a:tc>
                <a:tc>
                  <a:txBody>
                    <a:bodyPr/>
                    <a:lstStyle/>
                    <a:p>
                      <a:pPr algn="ctr"/>
                      <a:r>
                        <a:rPr lang="fr-FR" dirty="0"/>
                        <a:t>8 882 090</a:t>
                      </a:r>
                    </a:p>
                  </a:txBody>
                  <a:tcPr/>
                </a:tc>
                <a:extLst>
                  <a:ext uri="{0D108BD9-81ED-4DB2-BD59-A6C34878D82A}">
                    <a16:rowId xmlns:a16="http://schemas.microsoft.com/office/drawing/2014/main" val="2373203430"/>
                  </a:ext>
                </a:extLst>
              </a:tr>
              <a:tr h="370840">
                <a:tc>
                  <a:txBody>
                    <a:bodyPr/>
                    <a:lstStyle/>
                    <a:p>
                      <a:pPr algn="ctr"/>
                      <a:r>
                        <a:rPr lang="fr-FR" b="1" dirty="0"/>
                        <a:t>R²</a:t>
                      </a:r>
                    </a:p>
                  </a:txBody>
                  <a:tcPr/>
                </a:tc>
                <a:tc>
                  <a:txBody>
                    <a:bodyPr/>
                    <a:lstStyle/>
                    <a:p>
                      <a:pPr algn="ctr"/>
                      <a:r>
                        <a:rPr lang="fr-FR" dirty="0"/>
                        <a:t>0.749854</a:t>
                      </a:r>
                    </a:p>
                  </a:txBody>
                  <a:tcPr/>
                </a:tc>
                <a:tc>
                  <a:txBody>
                    <a:bodyPr/>
                    <a:lstStyle/>
                    <a:p>
                      <a:pPr algn="ctr"/>
                      <a:r>
                        <a:rPr lang="fr-FR" dirty="0"/>
                        <a:t>0.755012</a:t>
                      </a:r>
                    </a:p>
                  </a:txBody>
                  <a:tcPr/>
                </a:tc>
                <a:tc>
                  <a:txBody>
                    <a:bodyPr/>
                    <a:lstStyle/>
                    <a:p>
                      <a:pPr algn="ctr"/>
                      <a:r>
                        <a:rPr lang="fr-FR" dirty="0"/>
                        <a:t>0.732319</a:t>
                      </a:r>
                    </a:p>
                  </a:txBody>
                  <a:tcPr/>
                </a:tc>
                <a:tc>
                  <a:txBody>
                    <a:bodyPr/>
                    <a:lstStyle/>
                    <a:p>
                      <a:pPr algn="ctr"/>
                      <a:r>
                        <a:rPr lang="fr-FR" dirty="0"/>
                        <a:t>0.817347</a:t>
                      </a:r>
                    </a:p>
                  </a:txBody>
                  <a:tcPr/>
                </a:tc>
                <a:extLst>
                  <a:ext uri="{0D108BD9-81ED-4DB2-BD59-A6C34878D82A}">
                    <a16:rowId xmlns:a16="http://schemas.microsoft.com/office/drawing/2014/main" val="3550756165"/>
                  </a:ext>
                </a:extLst>
              </a:tr>
              <a:tr h="370840">
                <a:tc>
                  <a:txBody>
                    <a:bodyPr/>
                    <a:lstStyle/>
                    <a:p>
                      <a:pPr algn="ctr"/>
                      <a:r>
                        <a:rPr lang="fr-FR" b="1" dirty="0"/>
                        <a:t>Time</a:t>
                      </a:r>
                    </a:p>
                  </a:txBody>
                  <a:tcPr/>
                </a:tc>
                <a:tc>
                  <a:txBody>
                    <a:bodyPr/>
                    <a:lstStyle/>
                    <a:p>
                      <a:pPr algn="ctr"/>
                      <a:r>
                        <a:rPr lang="fr-FR" dirty="0"/>
                        <a:t>637.046875</a:t>
                      </a:r>
                    </a:p>
                  </a:txBody>
                  <a:tcPr/>
                </a:tc>
                <a:tc>
                  <a:txBody>
                    <a:bodyPr/>
                    <a:lstStyle/>
                    <a:p>
                      <a:pPr algn="ctr"/>
                      <a:r>
                        <a:rPr lang="fr-FR" dirty="0"/>
                        <a:t>6799.625</a:t>
                      </a:r>
                    </a:p>
                  </a:txBody>
                  <a:tcPr/>
                </a:tc>
                <a:tc>
                  <a:txBody>
                    <a:bodyPr/>
                    <a:lstStyle/>
                    <a:p>
                      <a:pPr algn="ctr"/>
                      <a:r>
                        <a:rPr lang="fr-FR" dirty="0"/>
                        <a:t>7731.09375</a:t>
                      </a:r>
                    </a:p>
                  </a:txBody>
                  <a:tcPr/>
                </a:tc>
                <a:tc>
                  <a:txBody>
                    <a:bodyPr/>
                    <a:lstStyle/>
                    <a:p>
                      <a:pPr algn="ctr"/>
                      <a:r>
                        <a:rPr lang="fr-FR" dirty="0"/>
                        <a:t>8641.0625</a:t>
                      </a:r>
                    </a:p>
                  </a:txBody>
                  <a:tcPr/>
                </a:tc>
                <a:extLst>
                  <a:ext uri="{0D108BD9-81ED-4DB2-BD59-A6C34878D82A}">
                    <a16:rowId xmlns:a16="http://schemas.microsoft.com/office/drawing/2014/main" val="3801135710"/>
                  </a:ext>
                </a:extLst>
              </a:tr>
            </a:tbl>
          </a:graphicData>
        </a:graphic>
      </p:graphicFrame>
      <p:graphicFrame>
        <p:nvGraphicFramePr>
          <p:cNvPr id="14" name="Tableau 5">
            <a:extLst>
              <a:ext uri="{FF2B5EF4-FFF2-40B4-BE49-F238E27FC236}">
                <a16:creationId xmlns:a16="http://schemas.microsoft.com/office/drawing/2014/main" id="{EF11D798-463C-1AB3-80B8-F77C8C6C49A1}"/>
              </a:ext>
            </a:extLst>
          </p:cNvPr>
          <p:cNvGraphicFramePr>
            <a:graphicFrameLocks noGrp="1" noChangeAspect="1"/>
          </p:cNvGraphicFramePr>
          <p:nvPr>
            <p:custDataLst>
              <p:tags r:id="rId4"/>
            </p:custDataLst>
            <p:extLst>
              <p:ext uri="{D42A27DB-BD31-4B8C-83A1-F6EECF244321}">
                <p14:modId xmlns:p14="http://schemas.microsoft.com/office/powerpoint/2010/main" val="2377641481"/>
              </p:ext>
            </p:extLst>
          </p:nvPr>
        </p:nvGraphicFramePr>
        <p:xfrm>
          <a:off x="1166803" y="3984584"/>
          <a:ext cx="9858377" cy="2758440"/>
        </p:xfrm>
        <a:graphic>
          <a:graphicData uri="http://schemas.openxmlformats.org/drawingml/2006/table">
            <a:tbl>
              <a:tblPr firstRow="1" bandRow="1">
                <a:tableStyleId>{5C22544A-7EE6-4342-B048-85BDC9FD1C3A}</a:tableStyleId>
              </a:tblPr>
              <a:tblGrid>
                <a:gridCol w="1257299">
                  <a:extLst>
                    <a:ext uri="{9D8B030D-6E8A-4147-A177-3AD203B41FA5}">
                      <a16:colId xmlns:a16="http://schemas.microsoft.com/office/drawing/2014/main" val="649482321"/>
                    </a:ext>
                  </a:extLst>
                </a:gridCol>
                <a:gridCol w="2157412">
                  <a:extLst>
                    <a:ext uri="{9D8B030D-6E8A-4147-A177-3AD203B41FA5}">
                      <a16:colId xmlns:a16="http://schemas.microsoft.com/office/drawing/2014/main" val="3587214843"/>
                    </a:ext>
                  </a:extLst>
                </a:gridCol>
                <a:gridCol w="2157413">
                  <a:extLst>
                    <a:ext uri="{9D8B030D-6E8A-4147-A177-3AD203B41FA5}">
                      <a16:colId xmlns:a16="http://schemas.microsoft.com/office/drawing/2014/main" val="1019380324"/>
                    </a:ext>
                  </a:extLst>
                </a:gridCol>
                <a:gridCol w="2157412">
                  <a:extLst>
                    <a:ext uri="{9D8B030D-6E8A-4147-A177-3AD203B41FA5}">
                      <a16:colId xmlns:a16="http://schemas.microsoft.com/office/drawing/2014/main" val="1424849957"/>
                    </a:ext>
                  </a:extLst>
                </a:gridCol>
                <a:gridCol w="2128841">
                  <a:extLst>
                    <a:ext uri="{9D8B030D-6E8A-4147-A177-3AD203B41FA5}">
                      <a16:colId xmlns:a16="http://schemas.microsoft.com/office/drawing/2014/main" val="1954862543"/>
                    </a:ext>
                  </a:extLst>
                </a:gridCol>
              </a:tblGrid>
              <a:tr h="370840">
                <a:tc>
                  <a:txBody>
                    <a:bodyPr/>
                    <a:lstStyle/>
                    <a:p>
                      <a:pPr algn="ctr"/>
                      <a:r>
                        <a:rPr lang="fr-FR" dirty="0">
                          <a:solidFill>
                            <a:srgbClr val="10181D"/>
                          </a:solidFill>
                        </a:rPr>
                        <a:t>Émissions</a:t>
                      </a:r>
                    </a:p>
                    <a:p>
                      <a:pPr algn="ctr"/>
                      <a:r>
                        <a:rPr lang="fr-FR" dirty="0">
                          <a:solidFill>
                            <a:srgbClr val="10181D"/>
                          </a:solidFill>
                        </a:rPr>
                        <a:t>CO2</a:t>
                      </a:r>
                    </a:p>
                  </a:txBody>
                  <a:tcPr anchor="ctr">
                    <a:solidFill>
                      <a:schemeClr val="bg1"/>
                    </a:solidFill>
                  </a:tcPr>
                </a:tc>
                <a:tc>
                  <a:txBody>
                    <a:bodyPr/>
                    <a:lstStyle/>
                    <a:p>
                      <a:pPr algn="ctr">
                        <a:lnSpc>
                          <a:spcPct val="100000"/>
                        </a:lnSpc>
                      </a:pPr>
                      <a:r>
                        <a:rPr lang="fr-FR" dirty="0"/>
                        <a:t>Optimisation aléatoire</a:t>
                      </a:r>
                    </a:p>
                  </a:txBody>
                  <a:tcPr anchor="ctr"/>
                </a:tc>
                <a:tc>
                  <a:txBody>
                    <a:bodyPr/>
                    <a:lstStyle/>
                    <a:p>
                      <a:pPr algn="ctr"/>
                      <a:r>
                        <a:rPr lang="fr-FR" dirty="0"/>
                        <a:t>Optimisation des variables</a:t>
                      </a:r>
                    </a:p>
                  </a:txBody>
                  <a:tcPr anchor="ctr"/>
                </a:tc>
                <a:tc>
                  <a:txBody>
                    <a:bodyPr/>
                    <a:lstStyle/>
                    <a:p>
                      <a:r>
                        <a:rPr lang="fr-FR" dirty="0"/>
                        <a:t>Optimisation des hyperparamètres + RFECV</a:t>
                      </a:r>
                    </a:p>
                  </a:txBody>
                  <a:tcPr anchor="ctr"/>
                </a:tc>
                <a:tc>
                  <a:txBody>
                    <a:bodyPr/>
                    <a:lstStyle/>
                    <a:p>
                      <a:r>
                        <a:rPr lang="fr-FR" dirty="0"/>
                        <a:t>Optimisation des hyperparamètres</a:t>
                      </a:r>
                    </a:p>
                    <a:p>
                      <a:r>
                        <a:rPr lang="fr-FR" dirty="0"/>
                        <a:t>+ </a:t>
                      </a:r>
                      <a:r>
                        <a:rPr lang="fr-FR" dirty="0" err="1"/>
                        <a:t>EnergyStar</a:t>
                      </a:r>
                      <a:r>
                        <a:rPr lang="fr-FR" dirty="0"/>
                        <a:t> Score</a:t>
                      </a:r>
                    </a:p>
                  </a:txBody>
                  <a:tcPr/>
                </a:tc>
                <a:extLst>
                  <a:ext uri="{0D108BD9-81ED-4DB2-BD59-A6C34878D82A}">
                    <a16:rowId xmlns:a16="http://schemas.microsoft.com/office/drawing/2014/main" val="4106727287"/>
                  </a:ext>
                </a:extLst>
              </a:tr>
              <a:tr h="370840">
                <a:tc>
                  <a:txBody>
                    <a:bodyPr/>
                    <a:lstStyle/>
                    <a:p>
                      <a:pPr algn="ctr"/>
                      <a:r>
                        <a:rPr lang="fr-FR" b="1" dirty="0"/>
                        <a:t>MAPE</a:t>
                      </a:r>
                    </a:p>
                  </a:txBody>
                  <a:tcPr/>
                </a:tc>
                <a:tc>
                  <a:txBody>
                    <a:bodyPr/>
                    <a:lstStyle/>
                    <a:p>
                      <a:pPr algn="ctr"/>
                      <a:r>
                        <a:rPr lang="fr-FR" dirty="0"/>
                        <a:t>2.669360</a:t>
                      </a:r>
                    </a:p>
                  </a:txBody>
                  <a:tcPr/>
                </a:tc>
                <a:tc>
                  <a:txBody>
                    <a:bodyPr/>
                    <a:lstStyle/>
                    <a:p>
                      <a:pPr algn="ctr"/>
                      <a:r>
                        <a:rPr lang="fr-FR" dirty="0"/>
                        <a:t>2.669360</a:t>
                      </a:r>
                    </a:p>
                  </a:txBody>
                  <a:tcPr/>
                </a:tc>
                <a:tc>
                  <a:txBody>
                    <a:bodyPr/>
                    <a:lstStyle/>
                    <a:p>
                      <a:pPr algn="ctr"/>
                      <a:r>
                        <a:rPr lang="fr-FR" dirty="0"/>
                        <a:t>2.453447</a:t>
                      </a:r>
                    </a:p>
                  </a:txBody>
                  <a:tcPr/>
                </a:tc>
                <a:tc>
                  <a:txBody>
                    <a:bodyPr/>
                    <a:lstStyle/>
                    <a:p>
                      <a:pPr algn="ctr"/>
                      <a:r>
                        <a:rPr lang="fr-FR" dirty="0"/>
                        <a:t>2.289817</a:t>
                      </a:r>
                    </a:p>
                  </a:txBody>
                  <a:tcPr/>
                </a:tc>
                <a:extLst>
                  <a:ext uri="{0D108BD9-81ED-4DB2-BD59-A6C34878D82A}">
                    <a16:rowId xmlns:a16="http://schemas.microsoft.com/office/drawing/2014/main" val="3666681535"/>
                  </a:ext>
                </a:extLst>
              </a:tr>
              <a:tr h="370840">
                <a:tc>
                  <a:txBody>
                    <a:bodyPr/>
                    <a:lstStyle/>
                    <a:p>
                      <a:pPr algn="ctr"/>
                      <a:r>
                        <a:rPr lang="fr-FR" b="1" dirty="0"/>
                        <a:t>MAE</a:t>
                      </a:r>
                    </a:p>
                  </a:txBody>
                  <a:tcPr/>
                </a:tc>
                <a:tc>
                  <a:txBody>
                    <a:bodyPr/>
                    <a:lstStyle/>
                    <a:p>
                      <a:pPr algn="ctr"/>
                      <a:r>
                        <a:rPr lang="fr-FR" dirty="0"/>
                        <a:t>95.750005</a:t>
                      </a:r>
                    </a:p>
                  </a:txBody>
                  <a:tcPr/>
                </a:tc>
                <a:tc>
                  <a:txBody>
                    <a:bodyPr/>
                    <a:lstStyle/>
                    <a:p>
                      <a:pPr algn="ctr"/>
                      <a:r>
                        <a:rPr lang="fr-FR" dirty="0"/>
                        <a:t>95.750005</a:t>
                      </a:r>
                    </a:p>
                  </a:txBody>
                  <a:tcPr/>
                </a:tc>
                <a:tc>
                  <a:txBody>
                    <a:bodyPr/>
                    <a:lstStyle/>
                    <a:p>
                      <a:pPr algn="ctr"/>
                      <a:r>
                        <a:rPr lang="fr-FR" dirty="0"/>
                        <a:t>95.54713</a:t>
                      </a:r>
                    </a:p>
                  </a:txBody>
                  <a:tcPr/>
                </a:tc>
                <a:tc>
                  <a:txBody>
                    <a:bodyPr/>
                    <a:lstStyle/>
                    <a:p>
                      <a:pPr algn="ctr"/>
                      <a:r>
                        <a:rPr lang="fr-FR" dirty="0"/>
                        <a:t>93.848725</a:t>
                      </a:r>
                    </a:p>
                  </a:txBody>
                  <a:tcPr/>
                </a:tc>
                <a:extLst>
                  <a:ext uri="{0D108BD9-81ED-4DB2-BD59-A6C34878D82A}">
                    <a16:rowId xmlns:a16="http://schemas.microsoft.com/office/drawing/2014/main" val="1501077107"/>
                  </a:ext>
                </a:extLst>
              </a:tr>
              <a:tr h="370840">
                <a:tc>
                  <a:txBody>
                    <a:bodyPr/>
                    <a:lstStyle/>
                    <a:p>
                      <a:pPr algn="ctr"/>
                      <a:r>
                        <a:rPr lang="fr-FR" b="1" dirty="0"/>
                        <a:t>RMSE</a:t>
                      </a:r>
                    </a:p>
                  </a:txBody>
                  <a:tcPr/>
                </a:tc>
                <a:tc>
                  <a:txBody>
                    <a:bodyPr/>
                    <a:lstStyle/>
                    <a:p>
                      <a:pPr algn="ctr"/>
                      <a:r>
                        <a:rPr lang="fr-FR" dirty="0"/>
                        <a:t>295.500788</a:t>
                      </a:r>
                    </a:p>
                  </a:txBody>
                  <a:tcPr/>
                </a:tc>
                <a:tc>
                  <a:txBody>
                    <a:bodyPr/>
                    <a:lstStyle/>
                    <a:p>
                      <a:pPr algn="ctr"/>
                      <a:r>
                        <a:rPr lang="fr-FR" dirty="0"/>
                        <a:t>295.500788</a:t>
                      </a:r>
                    </a:p>
                  </a:txBody>
                  <a:tcPr/>
                </a:tc>
                <a:tc>
                  <a:txBody>
                    <a:bodyPr/>
                    <a:lstStyle/>
                    <a:p>
                      <a:pPr algn="ctr"/>
                      <a:r>
                        <a:rPr lang="fr-FR" dirty="0"/>
                        <a:t>285.459082</a:t>
                      </a:r>
                    </a:p>
                  </a:txBody>
                  <a:tcPr/>
                </a:tc>
                <a:tc>
                  <a:txBody>
                    <a:bodyPr/>
                    <a:lstStyle/>
                    <a:p>
                      <a:pPr algn="ctr"/>
                      <a:r>
                        <a:rPr lang="fr-FR" dirty="0"/>
                        <a:t>300.511696</a:t>
                      </a:r>
                    </a:p>
                  </a:txBody>
                  <a:tcPr/>
                </a:tc>
                <a:extLst>
                  <a:ext uri="{0D108BD9-81ED-4DB2-BD59-A6C34878D82A}">
                    <a16:rowId xmlns:a16="http://schemas.microsoft.com/office/drawing/2014/main" val="2373203430"/>
                  </a:ext>
                </a:extLst>
              </a:tr>
              <a:tr h="230804">
                <a:tc>
                  <a:txBody>
                    <a:bodyPr/>
                    <a:lstStyle/>
                    <a:p>
                      <a:pPr algn="ctr"/>
                      <a:r>
                        <a:rPr lang="fr-FR" b="1" dirty="0"/>
                        <a:t>R²</a:t>
                      </a:r>
                    </a:p>
                  </a:txBody>
                  <a:tcPr/>
                </a:tc>
                <a:tc>
                  <a:txBody>
                    <a:bodyPr/>
                    <a:lstStyle/>
                    <a:p>
                      <a:pPr algn="ctr"/>
                      <a:r>
                        <a:rPr lang="fr-FR" dirty="0"/>
                        <a:t>0.526128</a:t>
                      </a:r>
                    </a:p>
                  </a:txBody>
                  <a:tcPr/>
                </a:tc>
                <a:tc>
                  <a:txBody>
                    <a:bodyPr/>
                    <a:lstStyle/>
                    <a:p>
                      <a:pPr algn="ctr"/>
                      <a:r>
                        <a:rPr lang="fr-FR" dirty="0"/>
                        <a:t>0.526128</a:t>
                      </a:r>
                    </a:p>
                  </a:txBody>
                  <a:tcPr/>
                </a:tc>
                <a:tc>
                  <a:txBody>
                    <a:bodyPr/>
                    <a:lstStyle/>
                    <a:p>
                      <a:pPr algn="ctr"/>
                      <a:r>
                        <a:rPr lang="fr-FR" dirty="0"/>
                        <a:t>0.514298</a:t>
                      </a:r>
                    </a:p>
                  </a:txBody>
                  <a:tcPr/>
                </a:tc>
                <a:tc>
                  <a:txBody>
                    <a:bodyPr/>
                    <a:lstStyle/>
                    <a:p>
                      <a:pPr algn="ctr"/>
                      <a:r>
                        <a:rPr lang="fr-FR" dirty="0"/>
                        <a:t>0.571433</a:t>
                      </a:r>
                    </a:p>
                  </a:txBody>
                  <a:tcPr/>
                </a:tc>
                <a:extLst>
                  <a:ext uri="{0D108BD9-81ED-4DB2-BD59-A6C34878D82A}">
                    <a16:rowId xmlns:a16="http://schemas.microsoft.com/office/drawing/2014/main" val="3550756165"/>
                  </a:ext>
                </a:extLst>
              </a:tr>
              <a:tr h="230804">
                <a:tc>
                  <a:txBody>
                    <a:bodyPr/>
                    <a:lstStyle/>
                    <a:p>
                      <a:pPr algn="ctr"/>
                      <a:r>
                        <a:rPr lang="fr-FR" b="1"/>
                        <a:t>Time</a:t>
                      </a:r>
                      <a:endParaRPr lang="fr-FR" b="1" dirty="0"/>
                    </a:p>
                  </a:txBody>
                  <a:tcPr/>
                </a:tc>
                <a:tc>
                  <a:txBody>
                    <a:bodyPr/>
                    <a:lstStyle/>
                    <a:p>
                      <a:pPr algn="ctr"/>
                      <a:r>
                        <a:rPr lang="fr-FR" dirty="0"/>
                        <a:t>1724.734375</a:t>
                      </a:r>
                    </a:p>
                  </a:txBody>
                  <a:tcPr/>
                </a:tc>
                <a:tc>
                  <a:txBody>
                    <a:bodyPr/>
                    <a:lstStyle/>
                    <a:p>
                      <a:pPr algn="ctr"/>
                      <a:r>
                        <a:rPr lang="fr-FR" dirty="0"/>
                        <a:t>11537.78125</a:t>
                      </a:r>
                    </a:p>
                  </a:txBody>
                  <a:tcPr/>
                </a:tc>
                <a:tc>
                  <a:txBody>
                    <a:bodyPr/>
                    <a:lstStyle/>
                    <a:p>
                      <a:pPr algn="ctr"/>
                      <a:r>
                        <a:rPr lang="fr-FR" dirty="0"/>
                        <a:t>12570.390625</a:t>
                      </a:r>
                    </a:p>
                  </a:txBody>
                  <a:tcPr/>
                </a:tc>
                <a:tc>
                  <a:txBody>
                    <a:bodyPr/>
                    <a:lstStyle/>
                    <a:p>
                      <a:pPr algn="ctr"/>
                      <a:r>
                        <a:rPr lang="fr-FR" dirty="0"/>
                        <a:t>13637.796875</a:t>
                      </a:r>
                    </a:p>
                  </a:txBody>
                  <a:tcPr/>
                </a:tc>
                <a:extLst>
                  <a:ext uri="{0D108BD9-81ED-4DB2-BD59-A6C34878D82A}">
                    <a16:rowId xmlns:a16="http://schemas.microsoft.com/office/drawing/2014/main" val="230212737"/>
                  </a:ext>
                </a:extLst>
              </a:tr>
            </a:tbl>
          </a:graphicData>
        </a:graphic>
      </p:graphicFrame>
    </p:spTree>
    <p:extLst>
      <p:ext uri="{BB962C8B-B14F-4D97-AF65-F5344CB8AC3E}">
        <p14:creationId xmlns:p14="http://schemas.microsoft.com/office/powerpoint/2010/main" val="2079167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32</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125390" y="245727"/>
            <a:ext cx="594121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RÉSULTATS FINAUX :</a:t>
            </a:r>
          </a:p>
        </p:txBody>
      </p:sp>
      <p:pic>
        <p:nvPicPr>
          <p:cNvPr id="5124" name="Picture 4">
            <a:extLst>
              <a:ext uri="{FF2B5EF4-FFF2-40B4-BE49-F238E27FC236}">
                <a16:creationId xmlns:a16="http://schemas.microsoft.com/office/drawing/2014/main" id="{77F5718C-48AE-0370-9806-49D6D3A1FF62}"/>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514811" y="1308350"/>
            <a:ext cx="4983827" cy="4983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A433C2E-9E33-0FAA-FFE3-63678D20356A}"/>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6095999" y="1308350"/>
            <a:ext cx="5288959" cy="4983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81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33</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125390" y="245727"/>
            <a:ext cx="594121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RÉSULTATS FINAUX :</a:t>
            </a:r>
          </a:p>
        </p:txBody>
      </p:sp>
      <p:pic>
        <p:nvPicPr>
          <p:cNvPr id="7170" name="Picture 2">
            <a:extLst>
              <a:ext uri="{FF2B5EF4-FFF2-40B4-BE49-F238E27FC236}">
                <a16:creationId xmlns:a16="http://schemas.microsoft.com/office/drawing/2014/main" id="{E38C4631-75FA-CCA7-E1F8-AC5ABFA13202}"/>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6095999" y="1361033"/>
            <a:ext cx="5288959" cy="4931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F955A53-4B57-0B94-7395-FCD86A799566}"/>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592510" y="1361033"/>
            <a:ext cx="5503489" cy="4943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77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34</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778823" y="112889"/>
            <a:ext cx="481497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EXPLICABILITÉ :</a:t>
            </a:r>
          </a:p>
        </p:txBody>
      </p:sp>
      <p:pic>
        <p:nvPicPr>
          <p:cNvPr id="5" name="Image 4">
            <a:extLst>
              <a:ext uri="{FF2B5EF4-FFF2-40B4-BE49-F238E27FC236}">
                <a16:creationId xmlns:a16="http://schemas.microsoft.com/office/drawing/2014/main" id="{FA5BF8B8-67DB-6995-6015-A94C58FC5B60}"/>
              </a:ext>
            </a:extLst>
          </p:cNvPr>
          <p:cNvPicPr>
            <a:picLocks noChangeAspect="1"/>
          </p:cNvPicPr>
          <p:nvPr>
            <p:custDataLst>
              <p:tags r:id="rId3"/>
            </p:custDataLst>
          </p:nvPr>
        </p:nvPicPr>
        <p:blipFill rotWithShape="1">
          <a:blip r:embed="rId5"/>
          <a:srcRect l="3951" r="2941" b="-383"/>
          <a:stretch/>
        </p:blipFill>
        <p:spPr>
          <a:xfrm>
            <a:off x="1663347" y="1351214"/>
            <a:ext cx="9045928" cy="5010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45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35</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778823" y="112889"/>
            <a:ext cx="481497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EXPLICABILITÉ :</a:t>
            </a:r>
          </a:p>
        </p:txBody>
      </p:sp>
      <p:pic>
        <p:nvPicPr>
          <p:cNvPr id="3" name="Image 2">
            <a:extLst>
              <a:ext uri="{FF2B5EF4-FFF2-40B4-BE49-F238E27FC236}">
                <a16:creationId xmlns:a16="http://schemas.microsoft.com/office/drawing/2014/main" id="{425B8BDC-3EF3-0FBE-BACA-B18B7CE68663}"/>
              </a:ext>
            </a:extLst>
          </p:cNvPr>
          <p:cNvPicPr>
            <a:picLocks noChangeAspect="1"/>
          </p:cNvPicPr>
          <p:nvPr>
            <p:custDataLst>
              <p:tags r:id="rId3"/>
            </p:custDataLst>
          </p:nvPr>
        </p:nvPicPr>
        <p:blipFill>
          <a:blip r:embed="rId6"/>
          <a:stretch>
            <a:fillRect/>
          </a:stretch>
        </p:blipFill>
        <p:spPr>
          <a:xfrm>
            <a:off x="2290762" y="1379714"/>
            <a:ext cx="7610475" cy="1276350"/>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A79F2F00-9F7B-872C-9EEB-9EFC4A394D27}"/>
              </a:ext>
            </a:extLst>
          </p:cNvPr>
          <p:cNvPicPr>
            <a:picLocks noChangeAspect="1"/>
          </p:cNvPicPr>
          <p:nvPr>
            <p:custDataLst>
              <p:tags r:id="rId4"/>
            </p:custDataLst>
          </p:nvPr>
        </p:nvPicPr>
        <p:blipFill>
          <a:blip r:embed="rId7"/>
          <a:stretch>
            <a:fillRect/>
          </a:stretch>
        </p:blipFill>
        <p:spPr>
          <a:xfrm>
            <a:off x="2290762" y="2860264"/>
            <a:ext cx="7642608" cy="3630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10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36</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778823" y="112889"/>
            <a:ext cx="481497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EXPLICABILITÉ :</a:t>
            </a:r>
          </a:p>
        </p:txBody>
      </p:sp>
      <p:pic>
        <p:nvPicPr>
          <p:cNvPr id="1025" name="Picture 1">
            <a:extLst>
              <a:ext uri="{FF2B5EF4-FFF2-40B4-BE49-F238E27FC236}">
                <a16:creationId xmlns:a16="http://schemas.microsoft.com/office/drawing/2014/main" id="{48127F9D-0550-828E-D4F6-170C1925F90C}"/>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6194350" y="1466673"/>
            <a:ext cx="5669784" cy="4772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7A99308A-9ECF-3359-CFCE-DE0C8AD89B2B}"/>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45595" y="1466673"/>
            <a:ext cx="5669784" cy="4772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70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37</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3973005" y="57898"/>
            <a:ext cx="4245990"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Conclusion : </a:t>
            </a:r>
          </a:p>
        </p:txBody>
      </p:sp>
      <p:pic>
        <p:nvPicPr>
          <p:cNvPr id="6" name="Graphique 5" descr="Engrenage">
            <a:extLst>
              <a:ext uri="{FF2B5EF4-FFF2-40B4-BE49-F238E27FC236}">
                <a16:creationId xmlns:a16="http://schemas.microsoft.com/office/drawing/2014/main" id="{F610A509-E934-6992-54DE-1CE104A7CF95}"/>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5559" y="1230199"/>
            <a:ext cx="914400" cy="914400"/>
          </a:xfrm>
          <a:prstGeom prst="rect">
            <a:avLst/>
          </a:prstGeom>
        </p:spPr>
      </p:pic>
      <p:sp>
        <p:nvSpPr>
          <p:cNvPr id="9" name="Titre 1">
            <a:extLst>
              <a:ext uri="{FF2B5EF4-FFF2-40B4-BE49-F238E27FC236}">
                <a16:creationId xmlns:a16="http://schemas.microsoft.com/office/drawing/2014/main" id="{1CE41029-F436-9FDE-A1C9-071D58672492}"/>
              </a:ext>
            </a:extLst>
          </p:cNvPr>
          <p:cNvSpPr txBox="1">
            <a:spLocks/>
          </p:cNvSpPr>
          <p:nvPr>
            <p:custDataLst>
              <p:tags r:id="rId4"/>
            </p:custDataLst>
          </p:nvPr>
        </p:nvSpPr>
        <p:spPr>
          <a:xfrm>
            <a:off x="1527696" y="1429507"/>
            <a:ext cx="9818602" cy="45569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000000"/>
                </a:solidFill>
                <a:latin typeface="Franklin Gothic Heavy" panose="020B0903020102020204" pitchFamily="34" charset="0"/>
              </a:rPr>
              <a:t>Deux modèles ont été élaborés, honorables mais perfectibles. </a:t>
            </a:r>
            <a:endParaRPr lang="fr-FR" sz="2400" cap="all" dirty="0">
              <a:solidFill>
                <a:srgbClr val="000000"/>
              </a:solidFill>
              <a:latin typeface="Franklin Gothic Heavy" panose="020B0903020102020204" pitchFamily="34" charset="0"/>
            </a:endParaRPr>
          </a:p>
        </p:txBody>
      </p:sp>
      <p:pic>
        <p:nvPicPr>
          <p:cNvPr id="13" name="Graphique 12" descr="Engrenage">
            <a:extLst>
              <a:ext uri="{FF2B5EF4-FFF2-40B4-BE49-F238E27FC236}">
                <a16:creationId xmlns:a16="http://schemas.microsoft.com/office/drawing/2014/main" id="{9A28F10B-432B-CF52-7A39-E04211415364}"/>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5559" y="2434138"/>
            <a:ext cx="914400" cy="914400"/>
          </a:xfrm>
          <a:prstGeom prst="rect">
            <a:avLst/>
          </a:prstGeom>
        </p:spPr>
      </p:pic>
      <p:sp>
        <p:nvSpPr>
          <p:cNvPr id="14" name="Titre 1">
            <a:extLst>
              <a:ext uri="{FF2B5EF4-FFF2-40B4-BE49-F238E27FC236}">
                <a16:creationId xmlns:a16="http://schemas.microsoft.com/office/drawing/2014/main" id="{6952BFFC-6FA1-2CAA-5F93-CE5FF089B149}"/>
              </a:ext>
            </a:extLst>
          </p:cNvPr>
          <p:cNvSpPr txBox="1">
            <a:spLocks/>
          </p:cNvSpPr>
          <p:nvPr>
            <p:custDataLst>
              <p:tags r:id="rId6"/>
            </p:custDataLst>
          </p:nvPr>
        </p:nvSpPr>
        <p:spPr>
          <a:xfrm>
            <a:off x="1552223" y="3838792"/>
            <a:ext cx="9015151"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000000"/>
                </a:solidFill>
                <a:latin typeface="Franklin Gothic Heavy" panose="020B0903020102020204" pitchFamily="34" charset="0"/>
              </a:rPr>
              <a:t>Les deux modèles profitent de l’</a:t>
            </a:r>
            <a:r>
              <a:rPr lang="fr-FR" sz="2400" dirty="0" err="1">
                <a:solidFill>
                  <a:srgbClr val="000000"/>
                </a:solidFill>
                <a:latin typeface="Franklin Gothic Heavy" panose="020B0903020102020204" pitchFamily="34" charset="0"/>
              </a:rPr>
              <a:t>incorpation</a:t>
            </a:r>
            <a:r>
              <a:rPr lang="fr-FR" sz="2400" dirty="0">
                <a:solidFill>
                  <a:srgbClr val="000000"/>
                </a:solidFill>
                <a:latin typeface="Franklin Gothic Heavy" panose="020B0903020102020204" pitchFamily="34" charset="0"/>
              </a:rPr>
              <a:t> de l’</a:t>
            </a:r>
            <a:r>
              <a:rPr lang="fr-FR" sz="2400" dirty="0" err="1">
                <a:solidFill>
                  <a:srgbClr val="000000"/>
                </a:solidFill>
                <a:latin typeface="Franklin Gothic Heavy" panose="020B0903020102020204" pitchFamily="34" charset="0"/>
              </a:rPr>
              <a:t>EnergyStar</a:t>
            </a:r>
            <a:r>
              <a:rPr lang="fr-FR" sz="2400" dirty="0">
                <a:solidFill>
                  <a:srgbClr val="000000"/>
                </a:solidFill>
                <a:latin typeface="Franklin Gothic Heavy" panose="020B0903020102020204" pitchFamily="34" charset="0"/>
              </a:rPr>
              <a:t> Score.</a:t>
            </a:r>
            <a:endParaRPr lang="fr-FR" sz="2400" cap="all" dirty="0">
              <a:solidFill>
                <a:srgbClr val="000000"/>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58D8E357-95D5-60D6-F87D-F7A2565A4D12}"/>
              </a:ext>
            </a:extLst>
          </p:cNvPr>
          <p:cNvPicPr>
            <a:picLocks noChangeAspect="1"/>
          </p:cNvPicPr>
          <p:nvPr>
            <p:custDataLst>
              <p:tags r:id="rId7"/>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2007" y="3789685"/>
            <a:ext cx="914400" cy="914400"/>
          </a:xfrm>
          <a:prstGeom prst="rect">
            <a:avLst/>
          </a:prstGeom>
        </p:spPr>
      </p:pic>
      <p:sp>
        <p:nvSpPr>
          <p:cNvPr id="18" name="Titre 1">
            <a:extLst>
              <a:ext uri="{FF2B5EF4-FFF2-40B4-BE49-F238E27FC236}">
                <a16:creationId xmlns:a16="http://schemas.microsoft.com/office/drawing/2014/main" id="{B8980D34-3563-E53F-E466-D0C93183C4FE}"/>
              </a:ext>
            </a:extLst>
          </p:cNvPr>
          <p:cNvSpPr txBox="1">
            <a:spLocks/>
          </p:cNvSpPr>
          <p:nvPr>
            <p:custDataLst>
              <p:tags r:id="rId8"/>
            </p:custDataLst>
          </p:nvPr>
        </p:nvSpPr>
        <p:spPr>
          <a:xfrm>
            <a:off x="1539959" y="5110769"/>
            <a:ext cx="10026481"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10181D"/>
                </a:solidFill>
                <a:latin typeface="Franklin Gothic Heavy" panose="020B0903020102020204" pitchFamily="34" charset="0"/>
              </a:rPr>
              <a:t>Malheureusement, les variables dont nous disposons ne permettent pas véritablement d’approcher l’</a:t>
            </a:r>
            <a:r>
              <a:rPr lang="fr-FR" sz="2400" dirty="0" err="1">
                <a:solidFill>
                  <a:srgbClr val="10181D"/>
                </a:solidFill>
                <a:latin typeface="Franklin Gothic Heavy" panose="020B0903020102020204" pitchFamily="34" charset="0"/>
              </a:rPr>
              <a:t>EnergyStar</a:t>
            </a:r>
            <a:r>
              <a:rPr lang="fr-FR" sz="2400" dirty="0">
                <a:solidFill>
                  <a:srgbClr val="10181D"/>
                </a:solidFill>
                <a:latin typeface="Franklin Gothic Heavy" panose="020B0903020102020204" pitchFamily="34" charset="0"/>
              </a:rPr>
              <a:t> Score.</a:t>
            </a:r>
            <a:endParaRPr lang="fr-FR" sz="2400" cap="all" dirty="0">
              <a:solidFill>
                <a:srgbClr val="10181D"/>
              </a:solidFill>
              <a:latin typeface="Franklin Gothic Heavy" panose="020B0903020102020204" pitchFamily="34" charset="0"/>
            </a:endParaRPr>
          </a:p>
        </p:txBody>
      </p:sp>
      <p:sp>
        <p:nvSpPr>
          <p:cNvPr id="20" name="ZoneTexte 19">
            <a:extLst>
              <a:ext uri="{FF2B5EF4-FFF2-40B4-BE49-F238E27FC236}">
                <a16:creationId xmlns:a16="http://schemas.microsoft.com/office/drawing/2014/main" id="{3A295C34-99F7-EB30-F04D-CC719F6CC797}"/>
              </a:ext>
            </a:extLst>
          </p:cNvPr>
          <p:cNvSpPr txBox="1"/>
          <p:nvPr>
            <p:custDataLst>
              <p:tags r:id="rId9"/>
            </p:custDataLst>
          </p:nvPr>
        </p:nvSpPr>
        <p:spPr>
          <a:xfrm>
            <a:off x="1552223" y="2465298"/>
            <a:ext cx="9307688" cy="830997"/>
          </a:xfrm>
          <a:prstGeom prst="rect">
            <a:avLst/>
          </a:prstGeom>
          <a:noFill/>
        </p:spPr>
        <p:txBody>
          <a:bodyPr wrap="square">
            <a:spAutoFit/>
          </a:bodyPr>
          <a:lstStyle/>
          <a:p>
            <a:r>
              <a:rPr lang="fr-FR" sz="2400" dirty="0">
                <a:solidFill>
                  <a:srgbClr val="000000"/>
                </a:solidFill>
                <a:latin typeface="Franklin Gothic Heavy" panose="020B0903020102020204" pitchFamily="34" charset="0"/>
              </a:rPr>
              <a:t>Une API a également été expérimentée, dans l’éventualité de l’implémentation du modèle</a:t>
            </a:r>
            <a:endParaRPr lang="fr-FR" sz="2400" dirty="0"/>
          </a:p>
        </p:txBody>
      </p:sp>
      <p:pic>
        <p:nvPicPr>
          <p:cNvPr id="21" name="Graphique 20" descr="Engrenage">
            <a:extLst>
              <a:ext uri="{FF2B5EF4-FFF2-40B4-BE49-F238E27FC236}">
                <a16:creationId xmlns:a16="http://schemas.microsoft.com/office/drawing/2014/main" id="{FBFD1BE3-8EB2-DE41-D607-BF8D55DE278B}"/>
              </a:ext>
            </a:extLst>
          </p:cNvPr>
          <p:cNvPicPr>
            <a:picLocks noChangeAspect="1"/>
          </p:cNvPicPr>
          <p:nvPr>
            <p:custDataLst>
              <p:tags r:id="rId10"/>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2007" y="5042731"/>
            <a:ext cx="914400" cy="914400"/>
          </a:xfrm>
          <a:prstGeom prst="rect">
            <a:avLst/>
          </a:prstGeom>
        </p:spPr>
      </p:pic>
    </p:spTree>
    <p:extLst>
      <p:ext uri="{BB962C8B-B14F-4D97-AF65-F5344CB8AC3E}">
        <p14:creationId xmlns:p14="http://schemas.microsoft.com/office/powerpoint/2010/main" val="395906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38</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492509" y="73619"/>
            <a:ext cx="7134578"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AXES D’AMÉLIORATION : </a:t>
            </a:r>
          </a:p>
        </p:txBody>
      </p:sp>
      <p:pic>
        <p:nvPicPr>
          <p:cNvPr id="6" name="Graphique 5" descr="Engrenage">
            <a:extLst>
              <a:ext uri="{FF2B5EF4-FFF2-40B4-BE49-F238E27FC236}">
                <a16:creationId xmlns:a16="http://schemas.microsoft.com/office/drawing/2014/main" id="{F610A509-E934-6992-54DE-1CE104A7CF95}"/>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5559" y="1230199"/>
            <a:ext cx="914400" cy="914400"/>
          </a:xfrm>
          <a:prstGeom prst="rect">
            <a:avLst/>
          </a:prstGeom>
        </p:spPr>
      </p:pic>
      <p:pic>
        <p:nvPicPr>
          <p:cNvPr id="13" name="Graphique 12" descr="Engrenage">
            <a:extLst>
              <a:ext uri="{FF2B5EF4-FFF2-40B4-BE49-F238E27FC236}">
                <a16:creationId xmlns:a16="http://schemas.microsoft.com/office/drawing/2014/main" id="{9A28F10B-432B-CF52-7A39-E04211415364}"/>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5559" y="2434138"/>
            <a:ext cx="914400" cy="914400"/>
          </a:xfrm>
          <a:prstGeom prst="rect">
            <a:avLst/>
          </a:prstGeom>
        </p:spPr>
      </p:pic>
      <p:pic>
        <p:nvPicPr>
          <p:cNvPr id="17" name="Graphique 16" descr="Engrenage">
            <a:extLst>
              <a:ext uri="{FF2B5EF4-FFF2-40B4-BE49-F238E27FC236}">
                <a16:creationId xmlns:a16="http://schemas.microsoft.com/office/drawing/2014/main" id="{58D8E357-95D5-60D6-F87D-F7A2565A4D12}"/>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1033" y="3766087"/>
            <a:ext cx="914400" cy="914400"/>
          </a:xfrm>
          <a:prstGeom prst="rect">
            <a:avLst/>
          </a:prstGeom>
        </p:spPr>
      </p:pic>
      <p:pic>
        <p:nvPicPr>
          <p:cNvPr id="21" name="Graphique 20" descr="Engrenage">
            <a:extLst>
              <a:ext uri="{FF2B5EF4-FFF2-40B4-BE49-F238E27FC236}">
                <a16:creationId xmlns:a16="http://schemas.microsoft.com/office/drawing/2014/main" id="{FBFD1BE3-8EB2-DE41-D607-BF8D55DE278B}"/>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1033" y="5303249"/>
            <a:ext cx="914400" cy="914400"/>
          </a:xfrm>
          <a:prstGeom prst="rect">
            <a:avLst/>
          </a:prstGeom>
        </p:spPr>
      </p:pic>
      <p:sp>
        <p:nvSpPr>
          <p:cNvPr id="12" name="Titre 1">
            <a:extLst>
              <a:ext uri="{FF2B5EF4-FFF2-40B4-BE49-F238E27FC236}">
                <a16:creationId xmlns:a16="http://schemas.microsoft.com/office/drawing/2014/main" id="{2AEDF248-EA15-4C60-9EE7-7911817C1FB9}"/>
              </a:ext>
            </a:extLst>
          </p:cNvPr>
          <p:cNvSpPr txBox="1">
            <a:spLocks/>
          </p:cNvSpPr>
          <p:nvPr>
            <p:custDataLst>
              <p:tags r:id="rId7"/>
            </p:custDataLst>
          </p:nvPr>
        </p:nvSpPr>
        <p:spPr>
          <a:xfrm>
            <a:off x="1539959" y="1240735"/>
            <a:ext cx="9440356"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10181D"/>
                </a:solidFill>
                <a:latin typeface="Franklin Gothic Heavy" panose="020B0903020102020204" pitchFamily="34" charset="0"/>
              </a:rPr>
              <a:t>Il est encore largement possible d’améliorer les performances par du </a:t>
            </a:r>
            <a:r>
              <a:rPr lang="fr-FR" sz="2400" dirty="0" err="1">
                <a:solidFill>
                  <a:srgbClr val="10181D"/>
                </a:solidFill>
                <a:latin typeface="Franklin Gothic Heavy" panose="020B0903020102020204" pitchFamily="34" charset="0"/>
              </a:rPr>
              <a:t>feature</a:t>
            </a:r>
            <a:r>
              <a:rPr lang="fr-FR" sz="2400" dirty="0">
                <a:solidFill>
                  <a:srgbClr val="10181D"/>
                </a:solidFill>
                <a:latin typeface="Franklin Gothic Heavy" panose="020B0903020102020204" pitchFamily="34" charset="0"/>
              </a:rPr>
              <a:t> engineering ou de l’optimisation de paramètres.</a:t>
            </a:r>
            <a:endParaRPr lang="fr-FR" sz="2400" cap="all" dirty="0">
              <a:solidFill>
                <a:srgbClr val="203E98"/>
              </a:solidFill>
              <a:latin typeface="Franklin Gothic Heavy" panose="020B0903020102020204" pitchFamily="34" charset="0"/>
            </a:endParaRPr>
          </a:p>
        </p:txBody>
      </p:sp>
      <p:sp>
        <p:nvSpPr>
          <p:cNvPr id="15" name="Titre 1">
            <a:extLst>
              <a:ext uri="{FF2B5EF4-FFF2-40B4-BE49-F238E27FC236}">
                <a16:creationId xmlns:a16="http://schemas.microsoft.com/office/drawing/2014/main" id="{8D8F9BBC-604D-6009-47F5-27B43DB1B3F9}"/>
              </a:ext>
            </a:extLst>
          </p:cNvPr>
          <p:cNvSpPr txBox="1">
            <a:spLocks/>
          </p:cNvSpPr>
          <p:nvPr>
            <p:custDataLst>
              <p:tags r:id="rId8"/>
            </p:custDataLst>
          </p:nvPr>
        </p:nvSpPr>
        <p:spPr>
          <a:xfrm>
            <a:off x="1539959" y="2308598"/>
            <a:ext cx="9440356"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10181D"/>
                </a:solidFill>
                <a:latin typeface="Franklin Gothic Heavy" panose="020B0903020102020204" pitchFamily="34" charset="0"/>
              </a:rPr>
              <a:t>Cependant, la collecte de données supplémentaires et de nouvelles variables (nombre d’occupants, matériel utilisé, type d’isolation, etc.) serait certainement plus profitable.</a:t>
            </a:r>
            <a:endParaRPr lang="fr-FR" sz="2400" cap="all" dirty="0">
              <a:solidFill>
                <a:srgbClr val="203E98"/>
              </a:solidFill>
              <a:latin typeface="Franklin Gothic Heavy" panose="020B0903020102020204" pitchFamily="34" charset="0"/>
            </a:endParaRPr>
          </a:p>
        </p:txBody>
      </p:sp>
      <p:sp>
        <p:nvSpPr>
          <p:cNvPr id="16" name="Titre 1">
            <a:extLst>
              <a:ext uri="{FF2B5EF4-FFF2-40B4-BE49-F238E27FC236}">
                <a16:creationId xmlns:a16="http://schemas.microsoft.com/office/drawing/2014/main" id="{2B1AAFFD-ADFE-55D3-F7A1-5D6688F3E5A7}"/>
              </a:ext>
            </a:extLst>
          </p:cNvPr>
          <p:cNvSpPr txBox="1">
            <a:spLocks/>
          </p:cNvSpPr>
          <p:nvPr>
            <p:custDataLst>
              <p:tags r:id="rId9"/>
            </p:custDataLst>
          </p:nvPr>
        </p:nvSpPr>
        <p:spPr>
          <a:xfrm>
            <a:off x="1539959" y="3709683"/>
            <a:ext cx="9440356"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10181D"/>
                </a:solidFill>
                <a:latin typeface="Franklin Gothic Heavy" panose="020B0903020102020204" pitchFamily="34" charset="0"/>
              </a:rPr>
              <a:t>Si les modèles réalisés sont honorables, ils sont parfois très médiocres sur les </a:t>
            </a:r>
            <a:r>
              <a:rPr lang="fr-FR" sz="2400" dirty="0" err="1">
                <a:solidFill>
                  <a:srgbClr val="10181D"/>
                </a:solidFill>
                <a:latin typeface="Franklin Gothic Heavy" panose="020B0903020102020204" pitchFamily="34" charset="0"/>
              </a:rPr>
              <a:t>outliers</a:t>
            </a:r>
            <a:r>
              <a:rPr lang="fr-FR" sz="2400" dirty="0">
                <a:solidFill>
                  <a:srgbClr val="10181D"/>
                </a:solidFill>
                <a:latin typeface="Franklin Gothic Heavy" panose="020B0903020102020204" pitchFamily="34" charset="0"/>
              </a:rPr>
              <a:t>. Rectifier les prédictions de ces données atypiques est un axe majeur d’amélioration.</a:t>
            </a:r>
            <a:endParaRPr lang="fr-FR" sz="2400" dirty="0">
              <a:solidFill>
                <a:srgbClr val="203E98"/>
              </a:solidFill>
              <a:latin typeface="Franklin Gothic Heavy" panose="020B0903020102020204" pitchFamily="34" charset="0"/>
            </a:endParaRPr>
          </a:p>
        </p:txBody>
      </p:sp>
      <p:sp>
        <p:nvSpPr>
          <p:cNvPr id="19" name="Titre 1">
            <a:extLst>
              <a:ext uri="{FF2B5EF4-FFF2-40B4-BE49-F238E27FC236}">
                <a16:creationId xmlns:a16="http://schemas.microsoft.com/office/drawing/2014/main" id="{EA91E6A0-67C0-DC67-7DCF-529BA376FCD4}"/>
              </a:ext>
            </a:extLst>
          </p:cNvPr>
          <p:cNvSpPr txBox="1">
            <a:spLocks/>
          </p:cNvSpPr>
          <p:nvPr>
            <p:custDataLst>
              <p:tags r:id="rId10"/>
            </p:custDataLst>
          </p:nvPr>
        </p:nvSpPr>
        <p:spPr>
          <a:xfrm>
            <a:off x="1516407" y="5110769"/>
            <a:ext cx="9440356"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2400" dirty="0">
                <a:solidFill>
                  <a:srgbClr val="10181D"/>
                </a:solidFill>
                <a:latin typeface="Franklin Gothic Heavy" panose="020B0903020102020204" pitchFamily="34" charset="0"/>
              </a:rPr>
              <a:t>Les villes changent, les bâtiments (en bien ou en mal), les technologies, le climat... Pour rester efficaces, nos modèles ainsi que les données sur lesquelles ils reposent devront régulièrement être mis à jour.</a:t>
            </a:r>
            <a:endParaRPr lang="fr-FR" sz="2400" dirty="0">
              <a:solidFill>
                <a:srgbClr val="203E98"/>
              </a:solidFill>
              <a:latin typeface="Franklin Gothic Heavy" panose="020B0903020102020204" pitchFamily="34" charset="0"/>
            </a:endParaRPr>
          </a:p>
        </p:txBody>
      </p:sp>
    </p:spTree>
    <p:extLst>
      <p:ext uri="{BB962C8B-B14F-4D97-AF65-F5344CB8AC3E}">
        <p14:creationId xmlns:p14="http://schemas.microsoft.com/office/powerpoint/2010/main" val="325184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4</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916905" y="411662"/>
            <a:ext cx="835818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DES Pistes de Recherche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816646" y="1992329"/>
            <a:ext cx="9708606"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S’appuyer sur les </a:t>
            </a:r>
            <a:r>
              <a:rPr lang="fr-FR" sz="3200" dirty="0">
                <a:solidFill>
                  <a:srgbClr val="203E98"/>
                </a:solidFill>
                <a:latin typeface="Franklin Gothic Heavy" panose="020B0903020102020204" pitchFamily="34" charset="0"/>
              </a:rPr>
              <a:t>données déclaratives </a:t>
            </a:r>
            <a:r>
              <a:rPr lang="fr-FR" sz="3200" dirty="0">
                <a:solidFill>
                  <a:srgbClr val="10181D"/>
                </a:solidFill>
                <a:latin typeface="Franklin Gothic Heavy" panose="020B0903020102020204" pitchFamily="34" charset="0"/>
              </a:rPr>
              <a:t>du permis d’exploitation commercial</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8420" y="2066441"/>
            <a:ext cx="914400" cy="914400"/>
          </a:xfrm>
          <a:prstGeom prst="rect">
            <a:avLst/>
          </a:prstGeom>
        </p:spPr>
      </p:pic>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8420" y="3836355"/>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6"/>
            </p:custDataLst>
          </p:nvPr>
        </p:nvSpPr>
        <p:spPr>
          <a:xfrm>
            <a:off x="1816646" y="3762243"/>
            <a:ext cx="100419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Évaluer l’intérêt de l’</a:t>
            </a:r>
            <a:r>
              <a:rPr lang="fr-FR" sz="3200" dirty="0">
                <a:solidFill>
                  <a:srgbClr val="203E98"/>
                </a:solidFill>
                <a:latin typeface="Franklin Gothic Heavy" panose="020B0903020102020204" pitchFamily="34" charset="0"/>
              </a:rPr>
              <a:t>ENERGY STAR SCORE</a:t>
            </a:r>
            <a:r>
              <a:rPr lang="fr-FR" sz="3200" dirty="0">
                <a:solidFill>
                  <a:srgbClr val="10181D"/>
                </a:solidFill>
                <a:latin typeface="Franklin Gothic Heavy" panose="020B0903020102020204" pitchFamily="34" charset="0"/>
              </a:rPr>
              <a:t> pour la prédiction d’émissions</a:t>
            </a:r>
            <a:endParaRPr lang="fr-FR" sz="3200" cap="all" dirty="0">
              <a:solidFill>
                <a:srgbClr val="10181D"/>
              </a:solidFill>
              <a:latin typeface="Franklin Gothic Heavy" panose="020B0903020102020204" pitchFamily="34" charset="0"/>
            </a:endParaRPr>
          </a:p>
        </p:txBody>
      </p:sp>
    </p:spTree>
    <p:extLst>
      <p:ext uri="{BB962C8B-B14F-4D97-AF65-F5344CB8AC3E}">
        <p14:creationId xmlns:p14="http://schemas.microsoft.com/office/powerpoint/2010/main" val="150104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5</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154972" y="397373"/>
            <a:ext cx="9882056"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II – EXPLORATION DES DONNÉES :</a:t>
            </a:r>
          </a:p>
        </p:txBody>
      </p:sp>
      <p:pic>
        <p:nvPicPr>
          <p:cNvPr id="3" name="Graphique 2" descr="Recherches">
            <a:extLst>
              <a:ext uri="{FF2B5EF4-FFF2-40B4-BE49-F238E27FC236}">
                <a16:creationId xmlns:a16="http://schemas.microsoft.com/office/drawing/2014/main" id="{A15021F4-1281-618B-227B-AEE6C9869081}"/>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1329" y="2087117"/>
            <a:ext cx="3109342" cy="3109342"/>
          </a:xfrm>
          <a:prstGeom prst="rect">
            <a:avLst/>
          </a:prstGeom>
        </p:spPr>
      </p:pic>
    </p:spTree>
    <p:extLst>
      <p:ext uri="{BB962C8B-B14F-4D97-AF65-F5344CB8AC3E}">
        <p14:creationId xmlns:p14="http://schemas.microsoft.com/office/powerpoint/2010/main" val="154974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6</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1635294" y="358614"/>
            <a:ext cx="9216687"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Présentation DES DONNÉES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3173" y="3010035"/>
            <a:ext cx="9908127" cy="8002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 sur deux années : </a:t>
            </a:r>
            <a:r>
              <a:rPr lang="fr-FR" sz="3200" dirty="0">
                <a:solidFill>
                  <a:srgbClr val="203E98"/>
                </a:solidFill>
                <a:latin typeface="Franklin Gothic Heavy" panose="020B0903020102020204" pitchFamily="34" charset="0"/>
              </a:rPr>
              <a:t>2015</a:t>
            </a:r>
            <a:r>
              <a:rPr lang="fr-FR" sz="3200" dirty="0">
                <a:solidFill>
                  <a:srgbClr val="10181D"/>
                </a:solidFill>
                <a:latin typeface="Franklin Gothic Heavy" panose="020B0903020102020204" pitchFamily="34" charset="0"/>
              </a:rPr>
              <a:t> et </a:t>
            </a:r>
            <a:r>
              <a:rPr lang="fr-FR" sz="3200" dirty="0">
                <a:solidFill>
                  <a:srgbClr val="203E98"/>
                </a:solidFill>
                <a:latin typeface="Franklin Gothic Heavy" panose="020B0903020102020204" pitchFamily="34" charset="0"/>
              </a:rPr>
              <a:t>2016 </a:t>
            </a:r>
            <a:r>
              <a:rPr lang="fr-FR" sz="3200" dirty="0">
                <a:solidFill>
                  <a:srgbClr val="10181D"/>
                </a:solidFill>
                <a:latin typeface="Franklin Gothic Heavy" panose="020B0903020102020204" pitchFamily="34" charset="0"/>
              </a:rPr>
              <a:t>(et deux jeux)</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8773" y="2887275"/>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8773" y="1709789"/>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265498" y="1785749"/>
            <a:ext cx="9964729"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Plus de </a:t>
            </a:r>
            <a:r>
              <a:rPr lang="fr-FR" sz="3200" dirty="0">
                <a:solidFill>
                  <a:srgbClr val="203E98"/>
                </a:solidFill>
                <a:latin typeface="Franklin Gothic Heavy" panose="020B0903020102020204" pitchFamily="34" charset="0"/>
              </a:rPr>
              <a:t>6660</a:t>
            </a:r>
            <a:r>
              <a:rPr lang="fr-FR" sz="3200" dirty="0">
                <a:solidFill>
                  <a:srgbClr val="10181D"/>
                </a:solidFill>
                <a:latin typeface="Franklin Gothic Heavy" panose="020B0903020102020204" pitchFamily="34" charset="0"/>
              </a:rPr>
              <a:t> propriétés et </a:t>
            </a:r>
            <a:r>
              <a:rPr lang="fr-FR" sz="3200" dirty="0">
                <a:solidFill>
                  <a:srgbClr val="203E98"/>
                </a:solidFill>
                <a:latin typeface="Franklin Gothic Heavy" panose="020B0903020102020204" pitchFamily="34" charset="0"/>
              </a:rPr>
              <a:t>46</a:t>
            </a:r>
            <a:r>
              <a:rPr lang="fr-FR" sz="3200" dirty="0">
                <a:solidFill>
                  <a:srgbClr val="10181D"/>
                </a:solidFill>
                <a:latin typeface="Franklin Gothic Heavy" panose="020B0903020102020204" pitchFamily="34" charset="0"/>
              </a:rPr>
              <a:t> variables…</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8773" y="4069136"/>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264041" y="4164669"/>
            <a:ext cx="10718278" cy="8002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Des propriétés </a:t>
            </a:r>
            <a:r>
              <a:rPr lang="fr-FR" sz="3200" dirty="0">
                <a:solidFill>
                  <a:srgbClr val="203E98"/>
                </a:solidFill>
                <a:latin typeface="Franklin Gothic Heavy" panose="020B0903020102020204" pitchFamily="34" charset="0"/>
              </a:rPr>
              <a:t>commerciales</a:t>
            </a:r>
            <a:r>
              <a:rPr lang="fr-FR" sz="3200" dirty="0">
                <a:solidFill>
                  <a:srgbClr val="10181D"/>
                </a:solidFill>
                <a:latin typeface="Franklin Gothic Heavy" panose="020B0903020102020204" pitchFamily="34" charset="0"/>
              </a:rPr>
              <a:t> et résidentielles</a:t>
            </a:r>
            <a:endParaRPr lang="fr-FR" sz="3200" cap="all"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8773" y="5241960"/>
            <a:ext cx="914400" cy="914400"/>
          </a:xfrm>
          <a:prstGeom prst="rect">
            <a:avLst/>
          </a:prstGeom>
        </p:spPr>
      </p:pic>
      <p:sp>
        <p:nvSpPr>
          <p:cNvPr id="22" name="Titre 1">
            <a:extLst>
              <a:ext uri="{FF2B5EF4-FFF2-40B4-BE49-F238E27FC236}">
                <a16:creationId xmlns:a16="http://schemas.microsoft.com/office/drawing/2014/main" id="{D54267AB-8873-B6A8-9B5E-78A2BE9004F3}"/>
              </a:ext>
            </a:extLst>
          </p:cNvPr>
          <p:cNvSpPr txBox="1">
            <a:spLocks/>
          </p:cNvSpPr>
          <p:nvPr>
            <p:custDataLst>
              <p:tags r:id="rId10"/>
            </p:custDataLst>
          </p:nvPr>
        </p:nvSpPr>
        <p:spPr>
          <a:xfrm>
            <a:off x="1263173" y="5167847"/>
            <a:ext cx="1003759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Des variables </a:t>
            </a:r>
            <a:r>
              <a:rPr lang="fr-FR" sz="3200" dirty="0">
                <a:solidFill>
                  <a:srgbClr val="203E98"/>
                </a:solidFill>
                <a:latin typeface="Franklin Gothic Heavy" panose="020B0903020102020204" pitchFamily="34" charset="0"/>
              </a:rPr>
              <a:t>déclaratives</a:t>
            </a:r>
            <a:r>
              <a:rPr lang="fr-FR" sz="3200" dirty="0">
                <a:solidFill>
                  <a:srgbClr val="10181D"/>
                </a:solidFill>
                <a:latin typeface="Franklin Gothic Heavy" panose="020B0903020102020204" pitchFamily="34" charset="0"/>
              </a:rPr>
              <a:t>, </a:t>
            </a:r>
            <a:r>
              <a:rPr lang="fr-FR" sz="3200" dirty="0">
                <a:solidFill>
                  <a:srgbClr val="203E98"/>
                </a:solidFill>
                <a:latin typeface="Franklin Gothic Heavy" panose="020B0903020102020204" pitchFamily="34" charset="0"/>
              </a:rPr>
              <a:t>énergétiques</a:t>
            </a:r>
            <a:r>
              <a:rPr lang="fr-FR" sz="3200" dirty="0">
                <a:solidFill>
                  <a:srgbClr val="10181D"/>
                </a:solidFill>
                <a:latin typeface="Franklin Gothic Heavy" panose="020B0903020102020204" pitchFamily="34" charset="0"/>
              </a:rPr>
              <a:t> et </a:t>
            </a:r>
            <a:r>
              <a:rPr lang="fr-FR" sz="3200" dirty="0">
                <a:solidFill>
                  <a:srgbClr val="203E98"/>
                </a:solidFill>
                <a:latin typeface="Franklin Gothic Heavy" panose="020B0903020102020204" pitchFamily="34" charset="0"/>
              </a:rPr>
              <a:t>géographiques</a:t>
            </a:r>
            <a:endParaRPr lang="fr-FR" sz="3200" cap="all" dirty="0">
              <a:solidFill>
                <a:srgbClr val="203E98"/>
              </a:solidFill>
              <a:latin typeface="Franklin Gothic Heavy" panose="020B0903020102020204" pitchFamily="34" charset="0"/>
            </a:endParaRPr>
          </a:p>
        </p:txBody>
      </p:sp>
    </p:spTree>
    <p:extLst>
      <p:ext uri="{BB962C8B-B14F-4D97-AF65-F5344CB8AC3E}">
        <p14:creationId xmlns:p14="http://schemas.microsoft.com/office/powerpoint/2010/main" val="12959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7</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2070713" y="368714"/>
            <a:ext cx="8050573"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Nettoyage Des Données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3173" y="3186069"/>
            <a:ext cx="9788649" cy="8002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Restriction</a:t>
            </a:r>
            <a:r>
              <a:rPr lang="fr-FR" sz="3200" dirty="0">
                <a:solidFill>
                  <a:srgbClr val="10181D"/>
                </a:solidFill>
                <a:latin typeface="Franklin Gothic Heavy" panose="020B0903020102020204" pitchFamily="34" charset="0"/>
              </a:rPr>
              <a:t> sur les propriétés </a:t>
            </a:r>
            <a:r>
              <a:rPr lang="fr-FR" sz="3200" dirty="0">
                <a:solidFill>
                  <a:srgbClr val="203E98"/>
                </a:solidFill>
                <a:latin typeface="Franklin Gothic Heavy" panose="020B0903020102020204" pitchFamily="34" charset="0"/>
              </a:rPr>
              <a:t>commerciales</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773" y="3055115"/>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773" y="1709789"/>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265498" y="1785749"/>
            <a:ext cx="10305613" cy="8743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Jointure</a:t>
            </a:r>
            <a:r>
              <a:rPr lang="fr-FR" sz="3200" dirty="0">
                <a:solidFill>
                  <a:srgbClr val="10181D"/>
                </a:solidFill>
                <a:latin typeface="Franklin Gothic Heavy" panose="020B0903020102020204" pitchFamily="34" charset="0"/>
              </a:rPr>
              <a:t> et </a:t>
            </a:r>
            <a:r>
              <a:rPr lang="fr-FR" sz="3200" dirty="0">
                <a:solidFill>
                  <a:srgbClr val="203E98"/>
                </a:solidFill>
                <a:latin typeface="Franklin Gothic Heavy" panose="020B0903020102020204" pitchFamily="34" charset="0"/>
              </a:rPr>
              <a:t>harmonisation</a:t>
            </a:r>
            <a:r>
              <a:rPr lang="fr-FR" sz="3200" dirty="0">
                <a:solidFill>
                  <a:srgbClr val="10181D"/>
                </a:solidFill>
                <a:latin typeface="Franklin Gothic Heavy" panose="020B0903020102020204" pitchFamily="34" charset="0"/>
              </a:rPr>
              <a:t> des deux jeux de données (2015 et 2016)</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773" y="4400442"/>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263173" y="4347255"/>
            <a:ext cx="10718278" cy="8002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Nettoyage habituel</a:t>
            </a:r>
            <a:r>
              <a:rPr lang="fr-FR" sz="3200" dirty="0">
                <a:solidFill>
                  <a:srgbClr val="10181D"/>
                </a:solidFill>
                <a:latin typeface="Franklin Gothic Heavy" panose="020B0903020102020204" pitchFamily="34" charset="0"/>
              </a:rPr>
              <a:t> : traitement des valeurs manquantes, des valeurs aberrantes, des erreurs de typage, de formatage, etc.</a:t>
            </a:r>
            <a:endParaRPr lang="fr-FR" sz="3200" cap="all" dirty="0">
              <a:solidFill>
                <a:srgbClr val="203E98"/>
              </a:solidFill>
              <a:latin typeface="Franklin Gothic Heavy" panose="020B0903020102020204" pitchFamily="34" charset="0"/>
            </a:endParaRPr>
          </a:p>
        </p:txBody>
      </p:sp>
    </p:spTree>
    <p:extLst>
      <p:ext uri="{BB962C8B-B14F-4D97-AF65-F5344CB8AC3E}">
        <p14:creationId xmlns:p14="http://schemas.microsoft.com/office/powerpoint/2010/main" val="170249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8</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833866" y="358614"/>
            <a:ext cx="10872712"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JEU DE DONNÉES Après NETTOYAGE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5499" y="3093059"/>
            <a:ext cx="2674323" cy="5694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34 </a:t>
            </a:r>
            <a:r>
              <a:rPr lang="fr-FR" sz="3200" dirty="0">
                <a:solidFill>
                  <a:srgbClr val="10181D"/>
                </a:solidFill>
                <a:latin typeface="Franklin Gothic Heavy" panose="020B0903020102020204" pitchFamily="34" charset="0"/>
              </a:rPr>
              <a:t>variables.</a:t>
            </a:r>
          </a:p>
        </p:txBody>
      </p:sp>
      <p:pic>
        <p:nvPicPr>
          <p:cNvPr id="3" name="Graphique 2" descr="Engrenage">
            <a:extLst>
              <a:ext uri="{FF2B5EF4-FFF2-40B4-BE49-F238E27FC236}">
                <a16:creationId xmlns:a16="http://schemas.microsoft.com/office/drawing/2014/main" id="{8661B8C5-3821-CB47-D367-7F6AB48A0BD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7714" y="2933713"/>
            <a:ext cx="914400" cy="914400"/>
          </a:xfrm>
          <a:prstGeom prst="rect">
            <a:avLst/>
          </a:prstGeom>
        </p:spPr>
      </p:pic>
      <p:pic>
        <p:nvPicPr>
          <p:cNvPr id="9" name="Graphique 8" descr="Engrenage">
            <a:extLst>
              <a:ext uri="{FF2B5EF4-FFF2-40B4-BE49-F238E27FC236}">
                <a16:creationId xmlns:a16="http://schemas.microsoft.com/office/drawing/2014/main" id="{4DFC4DA5-428C-B382-B0C3-068A15784666}"/>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7714" y="1688630"/>
            <a:ext cx="914400" cy="914400"/>
          </a:xfrm>
          <a:prstGeom prst="rect">
            <a:avLst/>
          </a:prstGeom>
        </p:spPr>
      </p:pic>
      <p:sp>
        <p:nvSpPr>
          <p:cNvPr id="10" name="Titre 1">
            <a:extLst>
              <a:ext uri="{FF2B5EF4-FFF2-40B4-BE49-F238E27FC236}">
                <a16:creationId xmlns:a16="http://schemas.microsoft.com/office/drawing/2014/main" id="{CC1B591D-E73E-E6EF-2E39-E3DC928CC8FE}"/>
              </a:ext>
            </a:extLst>
          </p:cNvPr>
          <p:cNvSpPr txBox="1">
            <a:spLocks/>
          </p:cNvSpPr>
          <p:nvPr>
            <p:custDataLst>
              <p:tags r:id="rId6"/>
            </p:custDataLst>
          </p:nvPr>
        </p:nvSpPr>
        <p:spPr>
          <a:xfrm>
            <a:off x="1242114" y="1893408"/>
            <a:ext cx="9323480" cy="7783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3258</a:t>
            </a:r>
            <a:r>
              <a:rPr lang="fr-FR" sz="3200" dirty="0">
                <a:solidFill>
                  <a:srgbClr val="10181D"/>
                </a:solidFill>
                <a:latin typeface="Franklin Gothic Heavy" panose="020B0903020102020204" pitchFamily="34" charset="0"/>
              </a:rPr>
              <a:t> propriétés commerciales.</a:t>
            </a:r>
            <a:endParaRPr lang="fr-FR" sz="3200" cap="all" dirty="0">
              <a:solidFill>
                <a:srgbClr val="10181D"/>
              </a:solidFill>
              <a:latin typeface="Franklin Gothic Heavy" panose="020B0903020102020204" pitchFamily="34" charset="0"/>
            </a:endParaRPr>
          </a:p>
        </p:txBody>
      </p:sp>
      <p:pic>
        <p:nvPicPr>
          <p:cNvPr id="17" name="Graphique 16" descr="Engrenage">
            <a:extLst>
              <a:ext uri="{FF2B5EF4-FFF2-40B4-BE49-F238E27FC236}">
                <a16:creationId xmlns:a16="http://schemas.microsoft.com/office/drawing/2014/main" id="{E623664F-FD1E-49C5-36B0-E5D047CF5167}"/>
              </a:ext>
            </a:extLst>
          </p:cNvPr>
          <p:cNvPicPr>
            <a:picLocks noChangeAspect="1"/>
          </p:cNvPicPr>
          <p:nvPr>
            <p:custDataLst>
              <p:tags r:id="rId7"/>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7714" y="4178796"/>
            <a:ext cx="914400" cy="914400"/>
          </a:xfrm>
          <a:prstGeom prst="rect">
            <a:avLst/>
          </a:prstGeom>
        </p:spPr>
      </p:pic>
      <p:sp>
        <p:nvSpPr>
          <p:cNvPr id="18" name="Titre 1">
            <a:extLst>
              <a:ext uri="{FF2B5EF4-FFF2-40B4-BE49-F238E27FC236}">
                <a16:creationId xmlns:a16="http://schemas.microsoft.com/office/drawing/2014/main" id="{602EB7AC-4830-ECCF-4307-651272C5001F}"/>
              </a:ext>
            </a:extLst>
          </p:cNvPr>
          <p:cNvSpPr txBox="1">
            <a:spLocks/>
          </p:cNvSpPr>
          <p:nvPr>
            <p:custDataLst>
              <p:tags r:id="rId8"/>
            </p:custDataLst>
          </p:nvPr>
        </p:nvSpPr>
        <p:spPr>
          <a:xfrm>
            <a:off x="1265499" y="4277290"/>
            <a:ext cx="10718278"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203E98"/>
                </a:solidFill>
                <a:latin typeface="Franklin Gothic Heavy" panose="020B0903020102020204" pitchFamily="34" charset="0"/>
              </a:rPr>
              <a:t>1,3% </a:t>
            </a:r>
            <a:r>
              <a:rPr lang="fr-FR" sz="3200" dirty="0">
                <a:solidFill>
                  <a:srgbClr val="10181D"/>
                </a:solidFill>
                <a:latin typeface="Franklin Gothic Heavy" panose="020B0903020102020204" pitchFamily="34" charset="0"/>
              </a:rPr>
              <a:t>de valeurs manquantes</a:t>
            </a:r>
            <a:endParaRPr lang="fr-FR" sz="3200" cap="all" dirty="0">
              <a:solidFill>
                <a:srgbClr val="10181D"/>
              </a:solidFill>
              <a:latin typeface="Franklin Gothic Heavy" panose="020B0903020102020204" pitchFamily="34" charset="0"/>
            </a:endParaRPr>
          </a:p>
        </p:txBody>
      </p:sp>
      <p:pic>
        <p:nvPicPr>
          <p:cNvPr id="19" name="Graphique 18" descr="Engrenage">
            <a:extLst>
              <a:ext uri="{FF2B5EF4-FFF2-40B4-BE49-F238E27FC236}">
                <a16:creationId xmlns:a16="http://schemas.microsoft.com/office/drawing/2014/main" id="{F6A6A8BD-28AF-DEF7-CF8A-0BA334AFD44C}"/>
              </a:ext>
            </a:extLst>
          </p:cNvPr>
          <p:cNvPicPr>
            <a:picLocks noChangeAspect="1"/>
          </p:cNvPicPr>
          <p:nvPr>
            <p:custDataLst>
              <p:tags r:id="rId9"/>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7714" y="5423879"/>
            <a:ext cx="914400" cy="914400"/>
          </a:xfrm>
          <a:prstGeom prst="rect">
            <a:avLst/>
          </a:prstGeom>
        </p:spPr>
      </p:pic>
      <p:sp>
        <p:nvSpPr>
          <p:cNvPr id="22" name="Titre 1">
            <a:extLst>
              <a:ext uri="{FF2B5EF4-FFF2-40B4-BE49-F238E27FC236}">
                <a16:creationId xmlns:a16="http://schemas.microsoft.com/office/drawing/2014/main" id="{D54267AB-8873-B6A8-9B5E-78A2BE9004F3}"/>
              </a:ext>
            </a:extLst>
          </p:cNvPr>
          <p:cNvSpPr txBox="1">
            <a:spLocks/>
          </p:cNvSpPr>
          <p:nvPr>
            <p:custDataLst>
              <p:tags r:id="rId10"/>
            </p:custDataLst>
          </p:nvPr>
        </p:nvSpPr>
        <p:spPr>
          <a:xfrm>
            <a:off x="1265499" y="5317595"/>
            <a:ext cx="10037593"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fr-FR" sz="3200" dirty="0">
                <a:solidFill>
                  <a:srgbClr val="10181D"/>
                </a:solidFill>
                <a:latin typeface="Franklin Gothic Heavy" panose="020B0903020102020204" pitchFamily="34" charset="0"/>
              </a:rPr>
              <a:t>Les valeurs manquantes concernent surtout l’</a:t>
            </a:r>
            <a:r>
              <a:rPr lang="fr-FR" sz="3200" dirty="0" err="1">
                <a:solidFill>
                  <a:srgbClr val="203E98"/>
                </a:solidFill>
                <a:latin typeface="Franklin Gothic Heavy" panose="020B0903020102020204" pitchFamily="34" charset="0"/>
              </a:rPr>
              <a:t>EnergyStar</a:t>
            </a:r>
            <a:r>
              <a:rPr lang="fr-FR" sz="3200" dirty="0">
                <a:solidFill>
                  <a:srgbClr val="203E98"/>
                </a:solidFill>
                <a:latin typeface="Franklin Gothic Heavy" panose="020B0903020102020204" pitchFamily="34" charset="0"/>
              </a:rPr>
              <a:t> Score </a:t>
            </a:r>
            <a:r>
              <a:rPr lang="fr-FR" sz="3200" dirty="0">
                <a:solidFill>
                  <a:srgbClr val="10181D"/>
                </a:solidFill>
                <a:latin typeface="Franklin Gothic Heavy" panose="020B0903020102020204" pitchFamily="34" charset="0"/>
              </a:rPr>
              <a:t>(1079 sur 3258)</a:t>
            </a:r>
            <a:endParaRPr lang="fr-FR" sz="3200" cap="all" dirty="0">
              <a:solidFill>
                <a:srgbClr val="10181D"/>
              </a:solidFill>
              <a:latin typeface="Franklin Gothic Heavy" panose="020B0903020102020204" pitchFamily="34" charset="0"/>
            </a:endParaRPr>
          </a:p>
        </p:txBody>
      </p:sp>
    </p:spTree>
    <p:extLst>
      <p:ext uri="{BB962C8B-B14F-4D97-AF65-F5344CB8AC3E}">
        <p14:creationId xmlns:p14="http://schemas.microsoft.com/office/powerpoint/2010/main" val="136330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bg1"/>
            </a:gs>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Espace réservé du numéro de diapositive 2">
            <a:extLst>
              <a:ext uri="{FF2B5EF4-FFF2-40B4-BE49-F238E27FC236}">
                <a16:creationId xmlns:a16="http://schemas.microsoft.com/office/drawing/2014/main" id="{9E73070B-C346-49A4-9BF5-6F894A07F4AD}"/>
              </a:ext>
            </a:extLst>
          </p:cNvPr>
          <p:cNvSpPr txBox="1">
            <a:spLocks/>
          </p:cNvSpPr>
          <p:nvPr>
            <p:custDataLst>
              <p:tags r:id="rId1"/>
            </p:custDataLst>
          </p:nvPr>
        </p:nvSpPr>
        <p:spPr>
          <a:xfrm>
            <a:off x="11171300" y="6239446"/>
            <a:ext cx="811019" cy="503578"/>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389E6-C847-4AD0-B56D-D205B2EAB1EE}" type="slidenum">
              <a:rPr lang="en-US" sz="3200" smtClean="0">
                <a:solidFill>
                  <a:srgbClr val="203E98"/>
                </a:solidFill>
                <a:latin typeface="Gill Sans MT" panose="020B0502020104020203" pitchFamily="34" charset="0"/>
              </a:rPr>
              <a:pPr/>
              <a:t>9</a:t>
            </a:fld>
            <a:endParaRPr lang="en-US" sz="3200" dirty="0">
              <a:solidFill>
                <a:srgbClr val="203E98"/>
              </a:solidFill>
              <a:latin typeface="Gill Sans MT" panose="020B0502020104020203" pitchFamily="34" charset="0"/>
            </a:endParaRPr>
          </a:p>
        </p:txBody>
      </p:sp>
      <p:sp>
        <p:nvSpPr>
          <p:cNvPr id="7" name="Titre 1">
            <a:extLst>
              <a:ext uri="{FF2B5EF4-FFF2-40B4-BE49-F238E27FC236}">
                <a16:creationId xmlns:a16="http://schemas.microsoft.com/office/drawing/2014/main" id="{443A26F5-B792-45B6-BBF3-20C6D7F48AF5}"/>
              </a:ext>
            </a:extLst>
          </p:cNvPr>
          <p:cNvSpPr>
            <a:spLocks noGrp="1"/>
          </p:cNvSpPr>
          <p:nvPr>
            <p:ph type="ctrTitle"/>
            <p:custDataLst>
              <p:tags r:id="rId2"/>
            </p:custDataLst>
          </p:nvPr>
        </p:nvSpPr>
        <p:spPr>
          <a:xfrm>
            <a:off x="643141" y="200838"/>
            <a:ext cx="7170039" cy="1062625"/>
          </a:xfrm>
        </p:spPr>
        <p:txBody>
          <a:bodyPr anchor="t">
            <a:noAutofit/>
          </a:bodyPr>
          <a:lstStyle/>
          <a:p>
            <a:pPr algn="l">
              <a:lnSpc>
                <a:spcPct val="150000"/>
              </a:lnSpc>
            </a:pPr>
            <a:r>
              <a:rPr lang="fr-FR" sz="4800" cap="all" dirty="0">
                <a:solidFill>
                  <a:srgbClr val="203E98"/>
                </a:solidFill>
                <a:latin typeface="Franklin Gothic Heavy" panose="020B0903020102020204" pitchFamily="34" charset="0"/>
              </a:rPr>
              <a:t>CHOIX </a:t>
            </a:r>
            <a:br>
              <a:rPr lang="fr-FR" sz="4800" cap="all" dirty="0">
                <a:solidFill>
                  <a:srgbClr val="203E98"/>
                </a:solidFill>
                <a:latin typeface="Franklin Gothic Heavy" panose="020B0903020102020204" pitchFamily="34" charset="0"/>
              </a:rPr>
            </a:br>
            <a:r>
              <a:rPr lang="fr-FR" sz="4800" cap="all" dirty="0">
                <a:solidFill>
                  <a:srgbClr val="203E98"/>
                </a:solidFill>
                <a:latin typeface="Franklin Gothic Heavy" panose="020B0903020102020204" pitchFamily="34" charset="0"/>
              </a:rPr>
              <a:t>DES </a:t>
            </a:r>
            <a:br>
              <a:rPr lang="fr-FR" sz="4800" cap="all" dirty="0">
                <a:solidFill>
                  <a:srgbClr val="203E98"/>
                </a:solidFill>
                <a:latin typeface="Franklin Gothic Heavy" panose="020B0903020102020204" pitchFamily="34" charset="0"/>
              </a:rPr>
            </a:br>
            <a:r>
              <a:rPr lang="fr-FR" sz="4800" cap="all" dirty="0">
                <a:solidFill>
                  <a:srgbClr val="203E98"/>
                </a:solidFill>
                <a:latin typeface="Franklin Gothic Heavy" panose="020B0903020102020204" pitchFamily="34" charset="0"/>
              </a:rPr>
              <a:t>VARIABLES :</a:t>
            </a:r>
          </a:p>
        </p:txBody>
      </p:sp>
      <p:sp>
        <p:nvSpPr>
          <p:cNvPr id="8" name="Titre 1">
            <a:extLst>
              <a:ext uri="{FF2B5EF4-FFF2-40B4-BE49-F238E27FC236}">
                <a16:creationId xmlns:a16="http://schemas.microsoft.com/office/drawing/2014/main" id="{A7F033C2-0484-2914-034E-E3FBCA77E445}"/>
              </a:ext>
            </a:extLst>
          </p:cNvPr>
          <p:cNvSpPr txBox="1">
            <a:spLocks/>
          </p:cNvSpPr>
          <p:nvPr>
            <p:custDataLst>
              <p:tags r:id="rId3"/>
            </p:custDataLst>
          </p:nvPr>
        </p:nvSpPr>
        <p:spPr>
          <a:xfrm>
            <a:off x="1265499" y="2859600"/>
            <a:ext cx="10622172"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dirty="0">
              <a:solidFill>
                <a:srgbClr val="10181D"/>
              </a:solidFill>
              <a:latin typeface="Franklin Gothic Heavy" panose="020B0903020102020204" pitchFamily="34" charset="0"/>
            </a:endParaRPr>
          </a:p>
        </p:txBody>
      </p:sp>
      <p:sp>
        <p:nvSpPr>
          <p:cNvPr id="10" name="Titre 1">
            <a:extLst>
              <a:ext uri="{FF2B5EF4-FFF2-40B4-BE49-F238E27FC236}">
                <a16:creationId xmlns:a16="http://schemas.microsoft.com/office/drawing/2014/main" id="{CC1B591D-E73E-E6EF-2E39-E3DC928CC8FE}"/>
              </a:ext>
            </a:extLst>
          </p:cNvPr>
          <p:cNvSpPr txBox="1">
            <a:spLocks/>
          </p:cNvSpPr>
          <p:nvPr>
            <p:custDataLst>
              <p:tags r:id="rId4"/>
            </p:custDataLst>
          </p:nvPr>
        </p:nvSpPr>
        <p:spPr>
          <a:xfrm>
            <a:off x="1242114" y="1609107"/>
            <a:ext cx="9323480"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fr-FR" sz="3200" cap="all" dirty="0">
              <a:solidFill>
                <a:srgbClr val="10181D"/>
              </a:solidFill>
              <a:latin typeface="Franklin Gothic Heavy" panose="020B0903020102020204" pitchFamily="34" charset="0"/>
            </a:endParaRPr>
          </a:p>
        </p:txBody>
      </p:sp>
      <p:sp>
        <p:nvSpPr>
          <p:cNvPr id="14" name="Titre 1">
            <a:extLst>
              <a:ext uri="{FF2B5EF4-FFF2-40B4-BE49-F238E27FC236}">
                <a16:creationId xmlns:a16="http://schemas.microsoft.com/office/drawing/2014/main" id="{56F2824E-4065-A58D-EFA4-4C2F0EDF9CDB}"/>
              </a:ext>
            </a:extLst>
          </p:cNvPr>
          <p:cNvSpPr txBox="1">
            <a:spLocks/>
          </p:cNvSpPr>
          <p:nvPr>
            <p:custDataLst>
              <p:tags r:id="rId5"/>
            </p:custDataLst>
          </p:nvPr>
        </p:nvSpPr>
        <p:spPr>
          <a:xfrm>
            <a:off x="615191" y="4822672"/>
            <a:ext cx="4828431" cy="106262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fr-FR" sz="4800" cap="all" dirty="0">
                <a:solidFill>
                  <a:srgbClr val="10181D"/>
                </a:solidFill>
                <a:latin typeface="Franklin Gothic Heavy" panose="020B0903020102020204" pitchFamily="34" charset="0"/>
              </a:rPr>
              <a:t>CORRÉLATIONS</a:t>
            </a:r>
          </a:p>
        </p:txBody>
      </p:sp>
      <p:pic>
        <p:nvPicPr>
          <p:cNvPr id="2" name="Picture 2">
            <a:extLst>
              <a:ext uri="{FF2B5EF4-FFF2-40B4-BE49-F238E27FC236}">
                <a16:creationId xmlns:a16="http://schemas.microsoft.com/office/drawing/2014/main" id="{A11BDA38-BEE0-F811-7518-8386841D59BD}"/>
              </a:ext>
            </a:extLst>
          </p:cNvPr>
          <p:cNvPicPr>
            <a:picLocks noChangeAspect="1" noChangeArrowheads="1"/>
          </p:cNvPicPr>
          <p:nvPr>
            <p:custDataLst>
              <p:tags r:id="rId6"/>
            </p:custDataLst>
          </p:nvPr>
        </p:nvPicPr>
        <p:blipFill>
          <a:blip r:embed="rId8">
            <a:extLst>
              <a:ext uri="{28A0092B-C50C-407E-A947-70E740481C1C}">
                <a14:useLocalDpi xmlns:a14="http://schemas.microsoft.com/office/drawing/2010/main" val="0"/>
              </a:ext>
            </a:extLst>
          </a:blip>
          <a:srcRect/>
          <a:stretch>
            <a:fillRect/>
          </a:stretch>
        </p:blipFill>
        <p:spPr bwMode="auto">
          <a:xfrm>
            <a:off x="4849885" y="36128"/>
            <a:ext cx="7037786" cy="6785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53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NUM" val="5"/>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4"/>
</p:tagLst>
</file>

<file path=ppt/tags/tag110.xml><?xml version="1.0" encoding="utf-8"?>
<p:tagLst xmlns:a="http://schemas.openxmlformats.org/drawingml/2006/main" xmlns:r="http://schemas.openxmlformats.org/officeDocument/2006/relationships" xmlns:p="http://schemas.openxmlformats.org/presentationml/2006/main">
  <p:tag name="NUM" val="5"/>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5"/>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3"/>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5"/>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6"/>
</p:tagLst>
</file>

<file path=ppt/tags/tag125.xml><?xml version="1.0" encoding="utf-8"?>
<p:tagLst xmlns:a="http://schemas.openxmlformats.org/drawingml/2006/main" xmlns:r="http://schemas.openxmlformats.org/officeDocument/2006/relationships" xmlns:p="http://schemas.openxmlformats.org/presentationml/2006/main">
  <p:tag name="NUM" val="7"/>
</p:tagLst>
</file>

<file path=ppt/tags/tag126.xml><?xml version="1.0" encoding="utf-8"?>
<p:tagLst xmlns:a="http://schemas.openxmlformats.org/drawingml/2006/main" xmlns:r="http://schemas.openxmlformats.org/officeDocument/2006/relationships" xmlns:p="http://schemas.openxmlformats.org/presentationml/2006/main">
  <p:tag name="NUM" val="8"/>
</p:tagLst>
</file>

<file path=ppt/tags/tag127.xml><?xml version="1.0" encoding="utf-8"?>
<p:tagLst xmlns:a="http://schemas.openxmlformats.org/drawingml/2006/main" xmlns:r="http://schemas.openxmlformats.org/officeDocument/2006/relationships" xmlns:p="http://schemas.openxmlformats.org/presentationml/2006/main">
  <p:tag name="NUM" val="9"/>
</p:tagLst>
</file>

<file path=ppt/tags/tag128.xml><?xml version="1.0" encoding="utf-8"?>
<p:tagLst xmlns:a="http://schemas.openxmlformats.org/drawingml/2006/main" xmlns:r="http://schemas.openxmlformats.org/officeDocument/2006/relationships" xmlns:p="http://schemas.openxmlformats.org/presentationml/2006/main">
  <p:tag name="NUM" val="10"/>
</p:tagLst>
</file>

<file path=ppt/tags/tag129.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6"/>
</p:tagLst>
</file>

<file path=ppt/tags/tag130.xml><?xml version="1.0" encoding="utf-8"?>
<p:tagLst xmlns:a="http://schemas.openxmlformats.org/drawingml/2006/main" xmlns:r="http://schemas.openxmlformats.org/officeDocument/2006/relationships" xmlns:p="http://schemas.openxmlformats.org/presentationml/2006/main">
  <p:tag name="NUM" val="12"/>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5"/>
</p:tagLst>
</file>

<file path=ppt/tags/tag136.xml><?xml version="1.0" encoding="utf-8"?>
<p:tagLst xmlns:a="http://schemas.openxmlformats.org/drawingml/2006/main" xmlns:r="http://schemas.openxmlformats.org/officeDocument/2006/relationships" xmlns:p="http://schemas.openxmlformats.org/presentationml/2006/main">
  <p:tag name="NUM" val="6"/>
</p:tagLst>
</file>

<file path=ppt/tags/tag137.xml><?xml version="1.0" encoding="utf-8"?>
<p:tagLst xmlns:a="http://schemas.openxmlformats.org/drawingml/2006/main" xmlns:r="http://schemas.openxmlformats.org/officeDocument/2006/relationships" xmlns:p="http://schemas.openxmlformats.org/presentationml/2006/main">
  <p:tag name="NUM" val="7"/>
</p:tagLst>
</file>

<file path=ppt/tags/tag138.xml><?xml version="1.0" encoding="utf-8"?>
<p:tagLst xmlns:a="http://schemas.openxmlformats.org/drawingml/2006/main" xmlns:r="http://schemas.openxmlformats.org/officeDocument/2006/relationships" xmlns:p="http://schemas.openxmlformats.org/presentationml/2006/main">
  <p:tag name="NUM" val="8"/>
</p:tagLst>
</file>

<file path=ppt/tags/tag139.xml><?xml version="1.0" encoding="utf-8"?>
<p:tagLst xmlns:a="http://schemas.openxmlformats.org/drawingml/2006/main" xmlns:r="http://schemas.openxmlformats.org/officeDocument/2006/relationships" xmlns:p="http://schemas.openxmlformats.org/presentationml/2006/main">
  <p:tag name="NUM" val="9"/>
</p:tagLst>
</file>

<file path=ppt/tags/tag14.xml><?xml version="1.0" encoding="utf-8"?>
<p:tagLst xmlns:a="http://schemas.openxmlformats.org/drawingml/2006/main" xmlns:r="http://schemas.openxmlformats.org/officeDocument/2006/relationships" xmlns:p="http://schemas.openxmlformats.org/presentationml/2006/main">
  <p:tag name="NUM" val="7"/>
</p:tagLst>
</file>

<file path=ppt/tags/tag140.xml><?xml version="1.0" encoding="utf-8"?>
<p:tagLst xmlns:a="http://schemas.openxmlformats.org/drawingml/2006/main" xmlns:r="http://schemas.openxmlformats.org/officeDocument/2006/relationships" xmlns:p="http://schemas.openxmlformats.org/presentationml/2006/main">
  <p:tag name="NUM" val="10"/>
</p:tagLst>
</file>

<file path=ppt/tags/tag141.xml><?xml version="1.0" encoding="utf-8"?>
<p:tagLst xmlns:a="http://schemas.openxmlformats.org/drawingml/2006/main" xmlns:r="http://schemas.openxmlformats.org/officeDocument/2006/relationships" xmlns:p="http://schemas.openxmlformats.org/presentationml/2006/main">
  <p:tag name="NUM" val="11"/>
</p:tagLst>
</file>

<file path=ppt/tags/tag142.xml><?xml version="1.0" encoding="utf-8"?>
<p:tagLst xmlns:a="http://schemas.openxmlformats.org/drawingml/2006/main" xmlns:r="http://schemas.openxmlformats.org/officeDocument/2006/relationships" xmlns:p="http://schemas.openxmlformats.org/presentationml/2006/main">
  <p:tag name="NUM" val="12"/>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6"/>
</p:tagLst>
</file>

<file path=ppt/tags/tag149.xml><?xml version="1.0" encoding="utf-8"?>
<p:tagLst xmlns:a="http://schemas.openxmlformats.org/drawingml/2006/main" xmlns:r="http://schemas.openxmlformats.org/officeDocument/2006/relationships" xmlns:p="http://schemas.openxmlformats.org/presentationml/2006/main">
  <p:tag name="NUM" val="7"/>
</p:tagLst>
</file>

<file path=ppt/tags/tag15.xml><?xml version="1.0" encoding="utf-8"?>
<p:tagLst xmlns:a="http://schemas.openxmlformats.org/drawingml/2006/main" xmlns:r="http://schemas.openxmlformats.org/officeDocument/2006/relationships" xmlns:p="http://schemas.openxmlformats.org/presentationml/2006/main">
  <p:tag name="NUM" val="8"/>
</p:tagLst>
</file>

<file path=ppt/tags/tag150.xml><?xml version="1.0" encoding="utf-8"?>
<p:tagLst xmlns:a="http://schemas.openxmlformats.org/drawingml/2006/main" xmlns:r="http://schemas.openxmlformats.org/officeDocument/2006/relationships" xmlns:p="http://schemas.openxmlformats.org/presentationml/2006/main">
  <p:tag name="NUM" val="8"/>
</p:tagLst>
</file>

<file path=ppt/tags/tag151.xml><?xml version="1.0" encoding="utf-8"?>
<p:tagLst xmlns:a="http://schemas.openxmlformats.org/drawingml/2006/main" xmlns:r="http://schemas.openxmlformats.org/officeDocument/2006/relationships" xmlns:p="http://schemas.openxmlformats.org/presentationml/2006/main">
  <p:tag name="NUM" val="9"/>
</p:tagLst>
</file>

<file path=ppt/tags/tag152.xml><?xml version="1.0" encoding="utf-8"?>
<p:tagLst xmlns:a="http://schemas.openxmlformats.org/drawingml/2006/main" xmlns:r="http://schemas.openxmlformats.org/officeDocument/2006/relationships" xmlns:p="http://schemas.openxmlformats.org/presentationml/2006/main">
  <p:tag name="NUM" val="10"/>
</p:tagLst>
</file>

<file path=ppt/tags/tag153.xml><?xml version="1.0" encoding="utf-8"?>
<p:tagLst xmlns:a="http://schemas.openxmlformats.org/drawingml/2006/main" xmlns:r="http://schemas.openxmlformats.org/officeDocument/2006/relationships" xmlns:p="http://schemas.openxmlformats.org/presentationml/2006/main">
  <p:tag name="NUM" val="9"/>
</p:tagLst>
</file>

<file path=ppt/tags/tag154.xml><?xml version="1.0" encoding="utf-8"?>
<p:tagLst xmlns:a="http://schemas.openxmlformats.org/drawingml/2006/main" xmlns:r="http://schemas.openxmlformats.org/officeDocument/2006/relationships" xmlns:p="http://schemas.openxmlformats.org/presentationml/2006/main">
  <p:tag name="NUM" val="10"/>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4"/>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9"/>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2"/>
</p:tagLst>
</file>

<file path=ppt/tags/tag163.xml><?xml version="1.0" encoding="utf-8"?>
<p:tagLst xmlns:a="http://schemas.openxmlformats.org/drawingml/2006/main" xmlns:r="http://schemas.openxmlformats.org/officeDocument/2006/relationships" xmlns:p="http://schemas.openxmlformats.org/presentationml/2006/main">
  <p:tag name="NUM" val="4"/>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0"/>
</p:tagLst>
</file>

<file path=ppt/tags/tag170.xml><?xml version="1.0" encoding="utf-8"?>
<p:tagLst xmlns:a="http://schemas.openxmlformats.org/drawingml/2006/main" xmlns:r="http://schemas.openxmlformats.org/officeDocument/2006/relationships" xmlns:p="http://schemas.openxmlformats.org/presentationml/2006/main">
  <p:tag name="NUM" val="2"/>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1"/>
</p:tagLst>
</file>

<file path=ppt/tags/tag175.xml><?xml version="1.0" encoding="utf-8"?>
<p:tagLst xmlns:a="http://schemas.openxmlformats.org/drawingml/2006/main" xmlns:r="http://schemas.openxmlformats.org/officeDocument/2006/relationships" xmlns:p="http://schemas.openxmlformats.org/presentationml/2006/main">
  <p:tag name="NUM" val="2"/>
</p:tagLst>
</file>

<file path=ppt/tags/tag176.xml><?xml version="1.0" encoding="utf-8"?>
<p:tagLst xmlns:a="http://schemas.openxmlformats.org/drawingml/2006/main" xmlns:r="http://schemas.openxmlformats.org/officeDocument/2006/relationships" xmlns:p="http://schemas.openxmlformats.org/presentationml/2006/main">
  <p:tag name="NUM" val="3"/>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11"/>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5"/>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3"/>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5"/>
</p:tagLst>
</file>

<file path=ppt/tags/tag187.xml><?xml version="1.0" encoding="utf-8"?>
<p:tagLst xmlns:a="http://schemas.openxmlformats.org/drawingml/2006/main" xmlns:r="http://schemas.openxmlformats.org/officeDocument/2006/relationships" xmlns:p="http://schemas.openxmlformats.org/presentationml/2006/main">
  <p:tag name="NUM" val="6"/>
</p:tagLst>
</file>

<file path=ppt/tags/tag188.xml><?xml version="1.0" encoding="utf-8"?>
<p:tagLst xmlns:a="http://schemas.openxmlformats.org/drawingml/2006/main" xmlns:r="http://schemas.openxmlformats.org/officeDocument/2006/relationships" xmlns:p="http://schemas.openxmlformats.org/presentationml/2006/main">
  <p:tag name="NUM" val="7"/>
</p:tagLst>
</file>

<file path=ppt/tags/tag189.xml><?xml version="1.0" encoding="utf-8"?>
<p:tagLst xmlns:a="http://schemas.openxmlformats.org/drawingml/2006/main" xmlns:r="http://schemas.openxmlformats.org/officeDocument/2006/relationships" xmlns:p="http://schemas.openxmlformats.org/presentationml/2006/main">
  <p:tag name="NUM" val="8"/>
</p:tagLst>
</file>

<file path=ppt/tags/tag19.xml><?xml version="1.0" encoding="utf-8"?>
<p:tagLst xmlns:a="http://schemas.openxmlformats.org/drawingml/2006/main" xmlns:r="http://schemas.openxmlformats.org/officeDocument/2006/relationships" xmlns:p="http://schemas.openxmlformats.org/presentationml/2006/main">
  <p:tag name="NUM" val="12"/>
</p:tagLst>
</file>

<file path=ppt/tags/tag190.xml><?xml version="1.0" encoding="utf-8"?>
<p:tagLst xmlns:a="http://schemas.openxmlformats.org/drawingml/2006/main" xmlns:r="http://schemas.openxmlformats.org/officeDocument/2006/relationships" xmlns:p="http://schemas.openxmlformats.org/presentationml/2006/main">
  <p:tag name="NUM" val="9"/>
</p:tagLst>
</file>

<file path=ppt/tags/tag191.xml><?xml version="1.0" encoding="utf-8"?>
<p:tagLst xmlns:a="http://schemas.openxmlformats.org/drawingml/2006/main" xmlns:r="http://schemas.openxmlformats.org/officeDocument/2006/relationships" xmlns:p="http://schemas.openxmlformats.org/presentationml/2006/main">
  <p:tag name="NUM" val="10"/>
</p:tagLst>
</file>

<file path=ppt/tags/tag192.xml><?xml version="1.0" encoding="utf-8"?>
<p:tagLst xmlns:a="http://schemas.openxmlformats.org/drawingml/2006/main" xmlns:r="http://schemas.openxmlformats.org/officeDocument/2006/relationships" xmlns:p="http://schemas.openxmlformats.org/presentationml/2006/main">
  <p:tag name="NUM" val="11"/>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3"/>
</p:tagLst>
</file>

<file path=ppt/tags/tag196.xml><?xml version="1.0" encoding="utf-8"?>
<p:tagLst xmlns:a="http://schemas.openxmlformats.org/drawingml/2006/main" xmlns:r="http://schemas.openxmlformats.org/officeDocument/2006/relationships" xmlns:p="http://schemas.openxmlformats.org/presentationml/2006/main">
  <p:tag name="NUM" val="4"/>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3"/>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2"/>
</p:tagLst>
</file>

<file path=ppt/tags/tag203.xml><?xml version="1.0" encoding="utf-8"?>
<p:tagLst xmlns:a="http://schemas.openxmlformats.org/drawingml/2006/main" xmlns:r="http://schemas.openxmlformats.org/officeDocument/2006/relationships" xmlns:p="http://schemas.openxmlformats.org/presentationml/2006/main">
  <p:tag name="NUM" val="3"/>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1"/>
</p:tagLst>
</file>

<file path=ppt/tags/tag206.xml><?xml version="1.0" encoding="utf-8"?>
<p:tagLst xmlns:a="http://schemas.openxmlformats.org/drawingml/2006/main" xmlns:r="http://schemas.openxmlformats.org/officeDocument/2006/relationships" xmlns:p="http://schemas.openxmlformats.org/presentationml/2006/main">
  <p:tag name="NUM" val="2"/>
</p:tagLst>
</file>

<file path=ppt/tags/tag207.xml><?xml version="1.0" encoding="utf-8"?>
<p:tagLst xmlns:a="http://schemas.openxmlformats.org/drawingml/2006/main" xmlns:r="http://schemas.openxmlformats.org/officeDocument/2006/relationships" xmlns:p="http://schemas.openxmlformats.org/presentationml/2006/main">
  <p:tag name="NUM" val="3"/>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4"/>
</p:tagLst>
</file>

<file path=ppt/tags/tag210.xml><?xml version="1.0" encoding="utf-8"?>
<p:tagLst xmlns:a="http://schemas.openxmlformats.org/drawingml/2006/main" xmlns:r="http://schemas.openxmlformats.org/officeDocument/2006/relationships" xmlns:p="http://schemas.openxmlformats.org/presentationml/2006/main">
  <p:tag name="NUM" val="3"/>
</p:tagLst>
</file>

<file path=ppt/tags/tag211.xml><?xml version="1.0" encoding="utf-8"?>
<p:tagLst xmlns:a="http://schemas.openxmlformats.org/drawingml/2006/main" xmlns:r="http://schemas.openxmlformats.org/officeDocument/2006/relationships" xmlns:p="http://schemas.openxmlformats.org/presentationml/2006/main">
  <p:tag name="NUM" val="4"/>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3"/>
</p:tagLst>
</file>

<file path=ppt/tags/tag215.xml><?xml version="1.0" encoding="utf-8"?>
<p:tagLst xmlns:a="http://schemas.openxmlformats.org/drawingml/2006/main" xmlns:r="http://schemas.openxmlformats.org/officeDocument/2006/relationships" xmlns:p="http://schemas.openxmlformats.org/presentationml/2006/main">
  <p:tag name="NUM" val="4"/>
</p:tagLst>
</file>

<file path=ppt/tags/tag216.xml><?xml version="1.0" encoding="utf-8"?>
<p:tagLst xmlns:a="http://schemas.openxmlformats.org/drawingml/2006/main" xmlns:r="http://schemas.openxmlformats.org/officeDocument/2006/relationships" xmlns:p="http://schemas.openxmlformats.org/presentationml/2006/main">
  <p:tag name="NUM" val="1"/>
</p:tagLst>
</file>

<file path=ppt/tags/tag217.xml><?xml version="1.0" encoding="utf-8"?>
<p:tagLst xmlns:a="http://schemas.openxmlformats.org/drawingml/2006/main" xmlns:r="http://schemas.openxmlformats.org/officeDocument/2006/relationships" xmlns:p="http://schemas.openxmlformats.org/presentationml/2006/main">
  <p:tag name="NUM" val="2"/>
</p:tagLst>
</file>

<file path=ppt/tags/tag218.xml><?xml version="1.0" encoding="utf-8"?>
<p:tagLst xmlns:a="http://schemas.openxmlformats.org/drawingml/2006/main" xmlns:r="http://schemas.openxmlformats.org/officeDocument/2006/relationships" xmlns:p="http://schemas.openxmlformats.org/presentationml/2006/main">
  <p:tag name="NUM" val="3"/>
</p:tagLst>
</file>

<file path=ppt/tags/tag219.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5"/>
</p:tagLst>
</file>

<file path=ppt/tags/tag220.xml><?xml version="1.0" encoding="utf-8"?>
<p:tagLst xmlns:a="http://schemas.openxmlformats.org/drawingml/2006/main" xmlns:r="http://schemas.openxmlformats.org/officeDocument/2006/relationships" xmlns:p="http://schemas.openxmlformats.org/presentationml/2006/main">
  <p:tag name="NUM" val="5"/>
</p:tagLst>
</file>

<file path=ppt/tags/tag221.xml><?xml version="1.0" encoding="utf-8"?>
<p:tagLst xmlns:a="http://schemas.openxmlformats.org/drawingml/2006/main" xmlns:r="http://schemas.openxmlformats.org/officeDocument/2006/relationships" xmlns:p="http://schemas.openxmlformats.org/presentationml/2006/main">
  <p:tag name="NUM" val="6"/>
</p:tagLst>
</file>

<file path=ppt/tags/tag222.xml><?xml version="1.0" encoding="utf-8"?>
<p:tagLst xmlns:a="http://schemas.openxmlformats.org/drawingml/2006/main" xmlns:r="http://schemas.openxmlformats.org/officeDocument/2006/relationships" xmlns:p="http://schemas.openxmlformats.org/presentationml/2006/main">
  <p:tag name="NUM" val="7"/>
</p:tagLst>
</file>

<file path=ppt/tags/tag223.xml><?xml version="1.0" encoding="utf-8"?>
<p:tagLst xmlns:a="http://schemas.openxmlformats.org/drawingml/2006/main" xmlns:r="http://schemas.openxmlformats.org/officeDocument/2006/relationships" xmlns:p="http://schemas.openxmlformats.org/presentationml/2006/main">
  <p:tag name="NUM" val="8"/>
</p:tagLst>
</file>

<file path=ppt/tags/tag224.xml><?xml version="1.0" encoding="utf-8"?>
<p:tagLst xmlns:a="http://schemas.openxmlformats.org/drawingml/2006/main" xmlns:r="http://schemas.openxmlformats.org/officeDocument/2006/relationships" xmlns:p="http://schemas.openxmlformats.org/presentationml/2006/main">
  <p:tag name="NUM" val="9"/>
</p:tagLst>
</file>

<file path=ppt/tags/tag225.xml><?xml version="1.0" encoding="utf-8"?>
<p:tagLst xmlns:a="http://schemas.openxmlformats.org/drawingml/2006/main" xmlns:r="http://schemas.openxmlformats.org/officeDocument/2006/relationships" xmlns:p="http://schemas.openxmlformats.org/presentationml/2006/main">
  <p:tag name="NUM" val="10"/>
</p:tagLst>
</file>

<file path=ppt/tags/tag226.xml><?xml version="1.0" encoding="utf-8"?>
<p:tagLst xmlns:a="http://schemas.openxmlformats.org/drawingml/2006/main" xmlns:r="http://schemas.openxmlformats.org/officeDocument/2006/relationships" xmlns:p="http://schemas.openxmlformats.org/presentationml/2006/main">
  <p:tag name="NUM" val="1"/>
</p:tagLst>
</file>

<file path=ppt/tags/tag227.xml><?xml version="1.0" encoding="utf-8"?>
<p:tagLst xmlns:a="http://schemas.openxmlformats.org/drawingml/2006/main" xmlns:r="http://schemas.openxmlformats.org/officeDocument/2006/relationships" xmlns:p="http://schemas.openxmlformats.org/presentationml/2006/main">
  <p:tag name="NUM" val="2"/>
</p:tagLst>
</file>

<file path=ppt/tags/tag228.xml><?xml version="1.0" encoding="utf-8"?>
<p:tagLst xmlns:a="http://schemas.openxmlformats.org/drawingml/2006/main" xmlns:r="http://schemas.openxmlformats.org/officeDocument/2006/relationships" xmlns:p="http://schemas.openxmlformats.org/presentationml/2006/main">
  <p:tag name="NUM" val="3"/>
</p:tagLst>
</file>

<file path=ppt/tags/tag229.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16"/>
</p:tagLst>
</file>

<file path=ppt/tags/tag230.xml><?xml version="1.0" encoding="utf-8"?>
<p:tagLst xmlns:a="http://schemas.openxmlformats.org/drawingml/2006/main" xmlns:r="http://schemas.openxmlformats.org/officeDocument/2006/relationships" xmlns:p="http://schemas.openxmlformats.org/presentationml/2006/main">
  <p:tag name="NUM" val="5"/>
</p:tagLst>
</file>

<file path=ppt/tags/tag231.xml><?xml version="1.0" encoding="utf-8"?>
<p:tagLst xmlns:a="http://schemas.openxmlformats.org/drawingml/2006/main" xmlns:r="http://schemas.openxmlformats.org/officeDocument/2006/relationships" xmlns:p="http://schemas.openxmlformats.org/presentationml/2006/main">
  <p:tag name="NUM" val="6"/>
</p:tagLst>
</file>

<file path=ppt/tags/tag232.xml><?xml version="1.0" encoding="utf-8"?>
<p:tagLst xmlns:a="http://schemas.openxmlformats.org/drawingml/2006/main" xmlns:r="http://schemas.openxmlformats.org/officeDocument/2006/relationships" xmlns:p="http://schemas.openxmlformats.org/presentationml/2006/main">
  <p:tag name="NUM" val="7"/>
</p:tagLst>
</file>

<file path=ppt/tags/tag233.xml><?xml version="1.0" encoding="utf-8"?>
<p:tagLst xmlns:a="http://schemas.openxmlformats.org/drawingml/2006/main" xmlns:r="http://schemas.openxmlformats.org/officeDocument/2006/relationships" xmlns:p="http://schemas.openxmlformats.org/presentationml/2006/main">
  <p:tag name="NUM" val="8"/>
</p:tagLst>
</file>

<file path=ppt/tags/tag234.xml><?xml version="1.0" encoding="utf-8"?>
<p:tagLst xmlns:a="http://schemas.openxmlformats.org/drawingml/2006/main" xmlns:r="http://schemas.openxmlformats.org/officeDocument/2006/relationships" xmlns:p="http://schemas.openxmlformats.org/presentationml/2006/main">
  <p:tag name="NUM" val="9"/>
</p:tagLst>
</file>

<file path=ppt/tags/tag235.xml><?xml version="1.0" encoding="utf-8"?>
<p:tagLst xmlns:a="http://schemas.openxmlformats.org/drawingml/2006/main" xmlns:r="http://schemas.openxmlformats.org/officeDocument/2006/relationships" xmlns:p="http://schemas.openxmlformats.org/presentationml/2006/main">
  <p:tag name="NUM" val="10"/>
</p:tagLst>
</file>

<file path=ppt/tags/tag24.xml><?xml version="1.0" encoding="utf-8"?>
<p:tagLst xmlns:a="http://schemas.openxmlformats.org/drawingml/2006/main" xmlns:r="http://schemas.openxmlformats.org/officeDocument/2006/relationships" xmlns:p="http://schemas.openxmlformats.org/presentationml/2006/main">
  <p:tag name="NUM" val="17"/>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8.xml><?xml version="1.0" encoding="utf-8"?>
<p:tagLst xmlns:a="http://schemas.openxmlformats.org/drawingml/2006/main" xmlns:r="http://schemas.openxmlformats.org/officeDocument/2006/relationships" xmlns:p="http://schemas.openxmlformats.org/presentationml/2006/main">
  <p:tag name="NUM" val="4"/>
</p:tagLst>
</file>

<file path=ppt/tags/tag29.xml><?xml version="1.0" encoding="utf-8"?>
<p:tagLst xmlns:a="http://schemas.openxmlformats.org/drawingml/2006/main" xmlns:r="http://schemas.openxmlformats.org/officeDocument/2006/relationships" xmlns:p="http://schemas.openxmlformats.org/presentationml/2006/main">
  <p:tag name="NUM" val="5"/>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6"/>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5"/>
</p:tagLst>
</file>

<file path=ppt/tags/tag39.xml><?xml version="1.0" encoding="utf-8"?>
<p:tagLst xmlns:a="http://schemas.openxmlformats.org/drawingml/2006/main" xmlns:r="http://schemas.openxmlformats.org/officeDocument/2006/relationships" xmlns:p="http://schemas.openxmlformats.org/presentationml/2006/main">
  <p:tag name="NUM" val="6"/>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7"/>
</p:tagLst>
</file>

<file path=ppt/tags/tag41.xml><?xml version="1.0" encoding="utf-8"?>
<p:tagLst xmlns:a="http://schemas.openxmlformats.org/drawingml/2006/main" xmlns:r="http://schemas.openxmlformats.org/officeDocument/2006/relationships" xmlns:p="http://schemas.openxmlformats.org/presentationml/2006/main">
  <p:tag name="NUM" val="8"/>
</p:tagLst>
</file>

<file path=ppt/tags/tag42.xml><?xml version="1.0" encoding="utf-8"?>
<p:tagLst xmlns:a="http://schemas.openxmlformats.org/drawingml/2006/main" xmlns:r="http://schemas.openxmlformats.org/officeDocument/2006/relationships" xmlns:p="http://schemas.openxmlformats.org/presentationml/2006/main">
  <p:tag name="NUM" val="9"/>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7"/>
</p:tagLst>
</file>

<file path=ppt/tags/tag51.xml><?xml version="1.0" encoding="utf-8"?>
<p:tagLst xmlns:a="http://schemas.openxmlformats.org/drawingml/2006/main" xmlns:r="http://schemas.openxmlformats.org/officeDocument/2006/relationships" xmlns:p="http://schemas.openxmlformats.org/presentationml/2006/main">
  <p:tag name="NUM" val="8"/>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6"/>
</p:tagLst>
</file>

<file path=ppt/tags/tag58.xml><?xml version="1.0" encoding="utf-8"?>
<p:tagLst xmlns:a="http://schemas.openxmlformats.org/drawingml/2006/main" xmlns:r="http://schemas.openxmlformats.org/officeDocument/2006/relationships" xmlns:p="http://schemas.openxmlformats.org/presentationml/2006/main">
  <p:tag name="NUM" val="7"/>
</p:tagLst>
</file>

<file path=ppt/tags/tag59.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5"/>
</p:tagLst>
</file>

<file path=ppt/tags/tag67.xml><?xml version="1.0" encoding="utf-8"?>
<p:tagLst xmlns:a="http://schemas.openxmlformats.org/drawingml/2006/main" xmlns:r="http://schemas.openxmlformats.org/officeDocument/2006/relationships" xmlns:p="http://schemas.openxmlformats.org/presentationml/2006/main">
  <p:tag name="NUM" val="6"/>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5"/>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8"/>
</p:tagLst>
</file>

<file path=ppt/tags/tag81.xml><?xml version="1.0" encoding="utf-8"?>
<p:tagLst xmlns:a="http://schemas.openxmlformats.org/drawingml/2006/main" xmlns:r="http://schemas.openxmlformats.org/officeDocument/2006/relationships" xmlns:p="http://schemas.openxmlformats.org/presentationml/2006/main">
  <p:tag name="NUM" val="9"/>
</p:tagLst>
</file>

<file path=ppt/tags/tag82.xml><?xml version="1.0" encoding="utf-8"?>
<p:tagLst xmlns:a="http://schemas.openxmlformats.org/drawingml/2006/main" xmlns:r="http://schemas.openxmlformats.org/officeDocument/2006/relationships" xmlns:p="http://schemas.openxmlformats.org/presentationml/2006/main">
  <p:tag name="NUM" val="10"/>
</p:tagLst>
</file>

<file path=ppt/tags/tag83.xml><?xml version="1.0" encoding="utf-8"?>
<p:tagLst xmlns:a="http://schemas.openxmlformats.org/drawingml/2006/main" xmlns:r="http://schemas.openxmlformats.org/officeDocument/2006/relationships" xmlns:p="http://schemas.openxmlformats.org/presentationml/2006/main">
  <p:tag name="NUM" val="11"/>
</p:tagLst>
</file>

<file path=ppt/tags/tag84.xml><?xml version="1.0" encoding="utf-8"?>
<p:tagLst xmlns:a="http://schemas.openxmlformats.org/drawingml/2006/main" xmlns:r="http://schemas.openxmlformats.org/officeDocument/2006/relationships" xmlns:p="http://schemas.openxmlformats.org/presentationml/2006/main">
  <p:tag name="NUM" val="12"/>
</p:tagLst>
</file>

<file path=ppt/tags/tag85.xml><?xml version="1.0" encoding="utf-8"?>
<p:tagLst xmlns:a="http://schemas.openxmlformats.org/drawingml/2006/main" xmlns:r="http://schemas.openxmlformats.org/officeDocument/2006/relationships" xmlns:p="http://schemas.openxmlformats.org/presentationml/2006/main">
  <p:tag name="NUM" val="13"/>
</p:tagLst>
</file>

<file path=ppt/tags/tag86.xml><?xml version="1.0" encoding="utf-8"?>
<p:tagLst xmlns:a="http://schemas.openxmlformats.org/drawingml/2006/main" xmlns:r="http://schemas.openxmlformats.org/officeDocument/2006/relationships" xmlns:p="http://schemas.openxmlformats.org/presentationml/2006/main">
  <p:tag name="NUM" val="14"/>
</p:tagLst>
</file>

<file path=ppt/tags/tag87.xml><?xml version="1.0" encoding="utf-8"?>
<p:tagLst xmlns:a="http://schemas.openxmlformats.org/drawingml/2006/main" xmlns:r="http://schemas.openxmlformats.org/officeDocument/2006/relationships" xmlns:p="http://schemas.openxmlformats.org/presentationml/2006/main">
  <p:tag name="NUM" val="15"/>
</p:tagLst>
</file>

<file path=ppt/tags/tag88.xml><?xml version="1.0" encoding="utf-8"?>
<p:tagLst xmlns:a="http://schemas.openxmlformats.org/drawingml/2006/main" xmlns:r="http://schemas.openxmlformats.org/officeDocument/2006/relationships" xmlns:p="http://schemas.openxmlformats.org/presentationml/2006/main">
  <p:tag name="NUM" val="16"/>
</p:tagLst>
</file>

<file path=ppt/tags/tag89.xml><?xml version="1.0" encoding="utf-8"?>
<p:tagLst xmlns:a="http://schemas.openxmlformats.org/drawingml/2006/main" xmlns:r="http://schemas.openxmlformats.org/officeDocument/2006/relationships" xmlns:p="http://schemas.openxmlformats.org/presentationml/2006/main">
  <p:tag name="NUM" val="17"/>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8"/>
</p:tagLst>
</file>

<file path=ppt/tags/tag91.xml><?xml version="1.0" encoding="utf-8"?>
<p:tagLst xmlns:a="http://schemas.openxmlformats.org/drawingml/2006/main" xmlns:r="http://schemas.openxmlformats.org/officeDocument/2006/relationships" xmlns:p="http://schemas.openxmlformats.org/presentationml/2006/main">
  <p:tag name="NUM" val="19"/>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2413</TotalTime>
  <Words>814</Words>
  <Application>Microsoft Office PowerPoint</Application>
  <PresentationFormat>Grand écran</PresentationFormat>
  <Paragraphs>202</Paragraphs>
  <Slides>38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Arial</vt:lpstr>
      <vt:lpstr>Calibri</vt:lpstr>
      <vt:lpstr>Calibri Light</vt:lpstr>
      <vt:lpstr>Franklin Gothic Heavy</vt:lpstr>
      <vt:lpstr>Gill Sans MT</vt:lpstr>
      <vt:lpstr>Thème Office</vt:lpstr>
      <vt:lpstr>PROJET 4 : </vt:lpstr>
      <vt:lpstr>I – LA Problématique :</vt:lpstr>
      <vt:lpstr>DES OBJECTIFS DE PRÉDICTION :</vt:lpstr>
      <vt:lpstr>DES Pistes de Recherche :</vt:lpstr>
      <vt:lpstr>II – EXPLORATION DES DONNÉES :</vt:lpstr>
      <vt:lpstr>Présentation DES DONNÉES :</vt:lpstr>
      <vt:lpstr>Nettoyage Des Données :</vt:lpstr>
      <vt:lpstr>JEU DE DONNÉES Après NETTOYAGE :</vt:lpstr>
      <vt:lpstr>CHOIX  DES  VARIABLES :</vt:lpstr>
      <vt:lpstr>CHOIX DES VARIABLES : RFECV</vt:lpstr>
      <vt:lpstr>Variables sélectionnées :</vt:lpstr>
      <vt:lpstr>FEATURES ENGINEERIng :</vt:lpstr>
      <vt:lpstr>ANALYSE DES VARIABLES Choisies :</vt:lpstr>
      <vt:lpstr>ANALYSE DES VARIABLES Choisies :</vt:lpstr>
      <vt:lpstr>ANALYSE DES VARIABLES Choisies :</vt:lpstr>
      <vt:lpstr>ANALYSEs multivariées (ANOVA) :</vt:lpstr>
      <vt:lpstr>III – TEST DES modèles :</vt:lpstr>
      <vt:lpstr>PRÉPARATION DES DONnÉES :</vt:lpstr>
      <vt:lpstr>CHOIX DES MODÈLES :</vt:lpstr>
      <vt:lpstr>CRITÈRES D’ÉVALUATION :</vt:lpstr>
      <vt:lpstr>EXEMPLE modÈLE SIMPLE (RIDGE) : </vt:lpstr>
      <vt:lpstr>EXEMPLE modÈLE COMPLEXE (RFR) : </vt:lpstr>
      <vt:lpstr>modÈLE COMPLEXE (RFR) : </vt:lpstr>
      <vt:lpstr>IV – CHOIX et OPTIMISATION :</vt:lpstr>
      <vt:lpstr>LES SCORES (Conso) :</vt:lpstr>
      <vt:lpstr>LES SCORES (Co2) :</vt:lpstr>
      <vt:lpstr>ALGORITHME Choisi :</vt:lpstr>
      <vt:lpstr>Random Forest et XGBOOST :</vt:lpstr>
      <vt:lpstr>OPTIMISATION DU ModÈLE :</vt:lpstr>
      <vt:lpstr>OPTIMISATION DU ModÈLE :</vt:lpstr>
      <vt:lpstr>RÉSULTATS FINAUX :</vt:lpstr>
      <vt:lpstr>RÉSULTATS FINAUX :</vt:lpstr>
      <vt:lpstr>RÉSULTATS FINAUX :</vt:lpstr>
      <vt:lpstr>EXPLICABILITÉ :</vt:lpstr>
      <vt:lpstr>EXPLICABILITÉ :</vt:lpstr>
      <vt:lpstr>EXPLICABILITÉ :</vt:lpstr>
      <vt:lpstr>Conclusion : </vt:lpstr>
      <vt:lpstr>AXES D’AMÉLIORATION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CHIFFRE D’AFFAIRES EN BAISSE</dc:title>
  <dc:creator>Vivian Ors</dc:creator>
  <cp:lastModifiedBy>Vivian Ors</cp:lastModifiedBy>
  <cp:revision>166</cp:revision>
  <dcterms:created xsi:type="dcterms:W3CDTF">2020-12-08T10:39:49Z</dcterms:created>
  <dcterms:modified xsi:type="dcterms:W3CDTF">2022-05-31T09:10:07Z</dcterms:modified>
</cp:coreProperties>
</file>