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4" r:id="rId1"/>
  </p:sldMasterIdLst>
  <p:notesMasterIdLst>
    <p:notesMasterId r:id="rId22"/>
  </p:notesMasterIdLst>
  <p:sldIdLst>
    <p:sldId id="270" r:id="rId2"/>
    <p:sldId id="276" r:id="rId3"/>
    <p:sldId id="278" r:id="rId4"/>
    <p:sldId id="279" r:id="rId5"/>
    <p:sldId id="280" r:id="rId6"/>
    <p:sldId id="282" r:id="rId7"/>
    <p:sldId id="295" r:id="rId8"/>
    <p:sldId id="281" r:id="rId9"/>
    <p:sldId id="283" r:id="rId10"/>
    <p:sldId id="284" r:id="rId11"/>
    <p:sldId id="285" r:id="rId12"/>
    <p:sldId id="286" r:id="rId13"/>
    <p:sldId id="287" r:id="rId14"/>
    <p:sldId id="288" r:id="rId15"/>
    <p:sldId id="289" r:id="rId16"/>
    <p:sldId id="294" r:id="rId17"/>
    <p:sldId id="290" r:id="rId18"/>
    <p:sldId id="291" r:id="rId19"/>
    <p:sldId id="292" r:id="rId20"/>
    <p:sldId id="293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5EB"/>
    <a:srgbClr val="B71E42"/>
    <a:srgbClr val="BDDDE1"/>
    <a:srgbClr val="FFCCFF"/>
    <a:srgbClr val="336C73"/>
    <a:srgbClr val="AC7C91"/>
    <a:srgbClr val="F135DB"/>
    <a:srgbClr val="A6808F"/>
    <a:srgbClr val="66CCFF"/>
    <a:srgbClr val="7D2D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3" d="100"/>
          <a:sy n="73" d="100"/>
        </p:scale>
        <p:origin x="60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B66172-BB12-47C8-8786-81E757689768}" type="datetimeFigureOut">
              <a:rPr lang="fr-FR" smtClean="0"/>
              <a:t>01/02/2021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745DA4-79AF-4B12-B5F4-191529D4956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4102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BED7A-A9E9-478F-918E-7D8E9D1438F7}" type="datetime2">
              <a:rPr lang="en-US" smtClean="0"/>
              <a:t>Monday, February 1, 2021</a:t>
            </a:fld>
            <a:endParaRPr lang="en-US" cap="al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pPr algn="l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C01389E6-C847-4AD0-B56D-D205B2EAB1EE}" type="slidenum">
              <a:rPr lang="en-US" smtClean="0"/>
              <a:pPr/>
              <a:t>‹N°›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875794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41209-7F4D-40D7-83E7-0FF1DE59EF56}" type="datetime2">
              <a:rPr lang="en-US" smtClean="0"/>
              <a:t>Monday, February 1, 2021</a:t>
            </a:fld>
            <a:endParaRPr lang="en-US" cap="al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‹N°›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505336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F749E-09C1-4378-B18E-FCAAA80984DC}" type="datetime2">
              <a:rPr lang="en-US" smtClean="0"/>
              <a:t>Monday, February 1, 2021</a:t>
            </a:fld>
            <a:endParaRPr lang="en-US" cap="al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‹N°›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830457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F5DCA-280B-4F1A-A6CE-E42D58A78795}" type="datetime2">
              <a:rPr lang="en-US" smtClean="0"/>
              <a:t>Monday, February 1, 2021</a:t>
            </a:fld>
            <a:endParaRPr lang="en-US" cap="al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‹N°›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762399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EE49D-97B1-49A7-809C-26FF6E3F202F}" type="datetime2">
              <a:rPr lang="en-US" smtClean="0"/>
              <a:t>Monday, February 1, 2021</a:t>
            </a:fld>
            <a:endParaRPr lang="en-US" cap="al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‹N°›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4081436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29ECC-FD54-4377-A03A-0E361FFC9903}" type="datetime2">
              <a:rPr lang="en-US" smtClean="0"/>
              <a:t>Monday, February 1, 2021</a:t>
            </a:fld>
            <a:endParaRPr lang="en-US" cap="al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‹N°›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664105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21D1E-45AC-4BAB-BA79-57F98EE2C00C}" type="datetime2">
              <a:rPr lang="en-US" smtClean="0"/>
              <a:t>Monday, February 1, 2021</a:t>
            </a:fld>
            <a:endParaRPr lang="en-US" cap="all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‹N°›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767466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C25D7-4C6D-43DE-B2F4-AD3FB9A80541}" type="datetime2">
              <a:rPr lang="en-US" smtClean="0"/>
              <a:t>Monday, February 1, 2021</a:t>
            </a:fld>
            <a:endParaRPr lang="en-US" cap="al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‹N°›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6750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BC731-B301-4063-9C62-77F3041CDDF7}" type="datetime2">
              <a:rPr lang="en-US" smtClean="0"/>
              <a:t>Monday, February 1, 2021</a:t>
            </a:fld>
            <a:endParaRPr lang="en-US" cap="al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‹N°›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498050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1C314-306D-4D1E-9F42-6007F05AD47A}" type="datetime2">
              <a:rPr lang="en-US" smtClean="0"/>
              <a:t>Monday, February 1, 2021</a:t>
            </a:fld>
            <a:endParaRPr lang="en-US" cap="al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‹N°›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830486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57FB2887-AE88-4CDD-9F55-F7C4362FC08D}" type="datetime2">
              <a:rPr lang="en-US" smtClean="0"/>
              <a:t>Monday, February 1, 2021</a:t>
            </a:fld>
            <a:endParaRPr lang="en-US" cap="al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‹N°›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047355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9FEF2E-8529-4D76-84F0-D8391174C540}" type="datetime2">
              <a:rPr lang="en-US" smtClean="0"/>
              <a:t>Monday, February 1, 2021</a:t>
            </a:fld>
            <a:endParaRPr lang="en-US" cap="al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‹N°›</a:t>
            </a:fld>
            <a:endParaRPr lang="en-US" sz="800" dirty="0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6330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896" r:id="rId2"/>
    <p:sldLayoutId id="2147483897" r:id="rId3"/>
    <p:sldLayoutId id="2147483898" r:id="rId4"/>
    <p:sldLayoutId id="2147483899" r:id="rId5"/>
    <p:sldLayoutId id="2147483900" r:id="rId6"/>
    <p:sldLayoutId id="2147483901" r:id="rId7"/>
    <p:sldLayoutId id="2147483902" r:id="rId8"/>
    <p:sldLayoutId id="2147483903" r:id="rId9"/>
    <p:sldLayoutId id="2147483904" r:id="rId10"/>
    <p:sldLayoutId id="2147483905" r:id="rId1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>
            <a:extLst>
              <a:ext uri="{FF2B5EF4-FFF2-40B4-BE49-F238E27FC236}">
                <a16:creationId xmlns:a16="http://schemas.microsoft.com/office/drawing/2014/main" id="{3D104733-6128-4C88-B1D9-6D9A02C503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3" y="0"/>
            <a:ext cx="8153397" cy="6130429"/>
          </a:xfrm>
          <a:prstGeom prst="rect">
            <a:avLst/>
          </a:prstGeom>
          <a:solidFill>
            <a:srgbClr val="BDDDE1">
              <a:alpha val="88000"/>
            </a:srgbClr>
          </a:solidFill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183ACCBE-542F-4804-AA02-CD5FF2612E22}"/>
              </a:ext>
            </a:extLst>
          </p:cNvPr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304118" y="561494"/>
            <a:ext cx="3416300" cy="2294713"/>
          </a:xfrm>
        </p:spPr>
        <p:txBody>
          <a:bodyPr anchor="t">
            <a:noAutofit/>
          </a:bodyPr>
          <a:lstStyle/>
          <a:p>
            <a:pPr>
              <a:lnSpc>
                <a:spcPct val="150000"/>
              </a:lnSpc>
            </a:pPr>
            <a:r>
              <a:rPr lang="fr-FR" sz="3600" b="1" dirty="0">
                <a:solidFill>
                  <a:srgbClr val="B71E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PROJET 4 :</a:t>
            </a:r>
            <a:br>
              <a:rPr lang="fr-FR" sz="2800" dirty="0">
                <a:solidFill>
                  <a:srgbClr val="B71E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2800" dirty="0">
                <a:solidFill>
                  <a:srgbClr val="B71E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ANALYSEZ LES VENTES DE VOTRE ENTREPRISE</a:t>
            </a:r>
          </a:p>
        </p:txBody>
      </p:sp>
      <p:pic>
        <p:nvPicPr>
          <p:cNvPr id="7" name="Graphique 6" descr="Recherches">
            <a:extLst>
              <a:ext uri="{FF2B5EF4-FFF2-40B4-BE49-F238E27FC236}">
                <a16:creationId xmlns:a16="http://schemas.microsoft.com/office/drawing/2014/main" id="{88F94F7B-8826-40CC-98BA-032DC4ECBE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57737" y="3861116"/>
            <a:ext cx="1709062" cy="1709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8530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3ACCBE-542F-4804-AA02-CD5FF2612E22}"/>
              </a:ext>
            </a:extLst>
          </p:cNvPr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0" y="1416324"/>
            <a:ext cx="3416300" cy="2294713"/>
          </a:xfrm>
        </p:spPr>
        <p:txBody>
          <a:bodyPr anchor="t">
            <a:noAutofit/>
          </a:bodyPr>
          <a:lstStyle/>
          <a:p>
            <a:pPr>
              <a:lnSpc>
                <a:spcPct val="150000"/>
              </a:lnSpc>
            </a:pPr>
            <a:r>
              <a:rPr lang="fr-FR" sz="3600" b="1" dirty="0">
                <a:solidFill>
                  <a:srgbClr val="B71E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 MÊME ÂGE…</a:t>
            </a:r>
            <a:endParaRPr lang="fr-FR" sz="2800" dirty="0">
              <a:solidFill>
                <a:srgbClr val="B71E4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Espace réservé du numéro de diapositive 2">
            <a:extLst>
              <a:ext uri="{FF2B5EF4-FFF2-40B4-BE49-F238E27FC236}">
                <a16:creationId xmlns:a16="http://schemas.microsoft.com/office/drawing/2014/main" id="{EAA89713-1028-4568-8688-5100D285F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80981" y="-30006"/>
            <a:ext cx="811019" cy="503578"/>
          </a:xfrm>
        </p:spPr>
        <p:txBody>
          <a:bodyPr/>
          <a:lstStyle/>
          <a:p>
            <a:fld id="{C01389E6-C847-4AD0-B56D-D205B2EAB1EE}" type="slidenum">
              <a:rPr lang="en-US" smtClean="0">
                <a:solidFill>
                  <a:srgbClr val="B71E42"/>
                </a:solidFill>
              </a:rPr>
              <a:pPr/>
              <a:t>10</a:t>
            </a:fld>
            <a:endParaRPr lang="en-US" sz="800" dirty="0">
              <a:solidFill>
                <a:srgbClr val="B71E42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4D4A3AC-B455-4196-82FF-21B54AE416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9304" y="473572"/>
            <a:ext cx="7451677" cy="5505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9811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3ACCBE-542F-4804-AA02-CD5FF2612E22}"/>
              </a:ext>
            </a:extLst>
          </p:cNvPr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0" y="1416324"/>
            <a:ext cx="3416300" cy="2294713"/>
          </a:xfrm>
        </p:spPr>
        <p:txBody>
          <a:bodyPr anchor="t">
            <a:noAutofit/>
          </a:bodyPr>
          <a:lstStyle/>
          <a:p>
            <a:pPr>
              <a:lnSpc>
                <a:spcPct val="150000"/>
              </a:lnSpc>
            </a:pPr>
            <a:r>
              <a:rPr lang="fr-FR" sz="3600" b="1" dirty="0">
                <a:solidFill>
                  <a:srgbClr val="B71E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 MÊMES DÉPENSES…</a:t>
            </a:r>
            <a:endParaRPr lang="fr-FR" sz="2800" dirty="0">
              <a:solidFill>
                <a:srgbClr val="B71E4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Espace réservé du numéro de diapositive 2">
            <a:extLst>
              <a:ext uri="{FF2B5EF4-FFF2-40B4-BE49-F238E27FC236}">
                <a16:creationId xmlns:a16="http://schemas.microsoft.com/office/drawing/2014/main" id="{EAA89713-1028-4568-8688-5100D285F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80981" y="-30006"/>
            <a:ext cx="811019" cy="503578"/>
          </a:xfrm>
        </p:spPr>
        <p:txBody>
          <a:bodyPr/>
          <a:lstStyle/>
          <a:p>
            <a:fld id="{C01389E6-C847-4AD0-B56D-D205B2EAB1EE}" type="slidenum">
              <a:rPr lang="en-US" smtClean="0">
                <a:solidFill>
                  <a:srgbClr val="B71E42"/>
                </a:solidFill>
              </a:rPr>
              <a:pPr/>
              <a:t>11</a:t>
            </a:fld>
            <a:endParaRPr lang="en-US" sz="800" dirty="0">
              <a:solidFill>
                <a:srgbClr val="B71E42"/>
              </a:solidFill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40C19081-EF1E-49E4-BF11-F4096E1517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6854" y="446281"/>
            <a:ext cx="7424127" cy="5465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3193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3ACCBE-542F-4804-AA02-CD5FF2612E22}"/>
              </a:ext>
            </a:extLst>
          </p:cNvPr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0" y="1416324"/>
            <a:ext cx="3416300" cy="2294713"/>
          </a:xfrm>
        </p:spPr>
        <p:txBody>
          <a:bodyPr anchor="t">
            <a:noAutofit/>
          </a:bodyPr>
          <a:lstStyle/>
          <a:p>
            <a:pPr>
              <a:lnSpc>
                <a:spcPct val="150000"/>
              </a:lnSpc>
            </a:pPr>
            <a:r>
              <a:rPr lang="fr-FR" sz="3600" b="1" dirty="0">
                <a:solidFill>
                  <a:srgbClr val="B71E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 MÊMES CHOIX de CATÉGORIES…</a:t>
            </a:r>
            <a:endParaRPr lang="fr-FR" sz="2800" dirty="0">
              <a:solidFill>
                <a:srgbClr val="B71E4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Espace réservé du numéro de diapositive 2">
            <a:extLst>
              <a:ext uri="{FF2B5EF4-FFF2-40B4-BE49-F238E27FC236}">
                <a16:creationId xmlns:a16="http://schemas.microsoft.com/office/drawing/2014/main" id="{EAA89713-1028-4568-8688-5100D285F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80981" y="-30006"/>
            <a:ext cx="811019" cy="503578"/>
          </a:xfrm>
        </p:spPr>
        <p:txBody>
          <a:bodyPr/>
          <a:lstStyle/>
          <a:p>
            <a:fld id="{C01389E6-C847-4AD0-B56D-D205B2EAB1EE}" type="slidenum">
              <a:rPr lang="en-US" smtClean="0">
                <a:solidFill>
                  <a:srgbClr val="B71E42"/>
                </a:solidFill>
              </a:rPr>
              <a:pPr/>
              <a:t>12</a:t>
            </a:fld>
            <a:endParaRPr lang="en-US" sz="800" dirty="0">
              <a:solidFill>
                <a:srgbClr val="B71E42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89A28D3-F35D-469B-8288-9CB426E961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031" y="675422"/>
            <a:ext cx="7935968" cy="5465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3784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5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B018B6B0-4F6C-481B-9E63-BC2613DD20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086" y="1138014"/>
            <a:ext cx="7513517" cy="5004002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183ACCBE-542F-4804-AA02-CD5FF2612E22}"/>
              </a:ext>
            </a:extLst>
          </p:cNvPr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093176" y="420818"/>
            <a:ext cx="10005647" cy="2294713"/>
          </a:xfrm>
        </p:spPr>
        <p:txBody>
          <a:bodyPr anchor="t">
            <a:noAutofit/>
          </a:bodyPr>
          <a:lstStyle/>
          <a:p>
            <a:pPr>
              <a:lnSpc>
                <a:spcPct val="150000"/>
              </a:lnSpc>
            </a:pPr>
            <a:r>
              <a:rPr lang="fr-FR" sz="4800" b="1" dirty="0">
                <a:solidFill>
                  <a:srgbClr val="B71E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UNE </a:t>
            </a:r>
            <a:r>
              <a:rPr lang="fr-FR" sz="4800" b="1" dirty="0" err="1">
                <a:solidFill>
                  <a:srgbClr val="B71E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ClientÈLE</a:t>
            </a:r>
            <a:r>
              <a:rPr lang="fr-FR" sz="4800" b="1" dirty="0">
                <a:solidFill>
                  <a:srgbClr val="B71E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JEUNE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3D26FF8A-18C7-4F1C-9B76-47DD1A323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80981" y="-30006"/>
            <a:ext cx="811019" cy="503578"/>
          </a:xfrm>
        </p:spPr>
        <p:txBody>
          <a:bodyPr/>
          <a:lstStyle/>
          <a:p>
            <a:fld id="{C01389E6-C847-4AD0-B56D-D205B2EAB1EE}" type="slidenum">
              <a:rPr lang="en-US" smtClean="0">
                <a:solidFill>
                  <a:srgbClr val="B71E42"/>
                </a:solidFill>
              </a:rPr>
              <a:pPr/>
              <a:t>13</a:t>
            </a:fld>
            <a:endParaRPr lang="en-US" sz="800" dirty="0">
              <a:solidFill>
                <a:srgbClr val="B71E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94612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94F40B51-1285-4F25-9017-52451EBC5C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6868" y="221783"/>
            <a:ext cx="6196479" cy="5926015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183ACCBE-542F-4804-AA02-CD5FF2612E22}"/>
              </a:ext>
            </a:extLst>
          </p:cNvPr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399910" y="366851"/>
            <a:ext cx="3416300" cy="2294713"/>
          </a:xfrm>
        </p:spPr>
        <p:txBody>
          <a:bodyPr anchor="t">
            <a:noAutofit/>
          </a:bodyPr>
          <a:lstStyle/>
          <a:p>
            <a:pPr>
              <a:lnSpc>
                <a:spcPct val="150000"/>
              </a:lnSpc>
            </a:pPr>
            <a:r>
              <a:rPr lang="fr-FR" sz="3600" b="1" dirty="0">
                <a:solidFill>
                  <a:srgbClr val="B71E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ÂGE LE PLUS REPRÉSENTÉ : 17 ans</a:t>
            </a:r>
            <a:br>
              <a:rPr lang="fr-FR" sz="3600" b="1" dirty="0">
                <a:solidFill>
                  <a:srgbClr val="B71E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fr-FR" sz="3600" b="1" dirty="0">
                <a:solidFill>
                  <a:srgbClr val="B71E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3600" b="1" dirty="0">
                <a:solidFill>
                  <a:srgbClr val="B71E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ÂGE MOYEN : 42 ans …</a:t>
            </a:r>
            <a:endParaRPr lang="fr-FR" sz="2800" dirty="0">
              <a:solidFill>
                <a:srgbClr val="B71E4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Espace réservé du numéro de diapositive 2">
            <a:extLst>
              <a:ext uri="{FF2B5EF4-FFF2-40B4-BE49-F238E27FC236}">
                <a16:creationId xmlns:a16="http://schemas.microsoft.com/office/drawing/2014/main" id="{EAA89713-1028-4568-8688-5100D285F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80981" y="-30006"/>
            <a:ext cx="811019" cy="503578"/>
          </a:xfrm>
        </p:spPr>
        <p:txBody>
          <a:bodyPr/>
          <a:lstStyle/>
          <a:p>
            <a:fld id="{C01389E6-C847-4AD0-B56D-D205B2EAB1EE}" type="slidenum">
              <a:rPr lang="en-US" smtClean="0">
                <a:solidFill>
                  <a:srgbClr val="B71E42"/>
                </a:solidFill>
              </a:rPr>
              <a:pPr/>
              <a:t>14</a:t>
            </a:fld>
            <a:endParaRPr lang="en-US" sz="800" dirty="0">
              <a:solidFill>
                <a:srgbClr val="B71E42"/>
              </a:solidFill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923B3830-DDF0-47D2-BB59-2BC83D74F7C8}"/>
              </a:ext>
            </a:extLst>
          </p:cNvPr>
          <p:cNvSpPr txBox="1"/>
          <p:nvPr/>
        </p:nvSpPr>
        <p:spPr>
          <a:xfrm>
            <a:off x="9302944" y="1514207"/>
            <a:ext cx="19479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Skewness</a:t>
            </a:r>
            <a:r>
              <a:rPr lang="fr-FR" dirty="0"/>
              <a:t> = 0,36</a:t>
            </a:r>
          </a:p>
          <a:p>
            <a:r>
              <a:rPr lang="fr-FR" dirty="0"/>
              <a:t>Kurtosis = - 0,64</a:t>
            </a:r>
          </a:p>
        </p:txBody>
      </p:sp>
    </p:spTree>
    <p:extLst>
      <p:ext uri="{BB962C8B-B14F-4D97-AF65-F5344CB8AC3E}">
        <p14:creationId xmlns:p14="http://schemas.microsoft.com/office/powerpoint/2010/main" val="28112802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3ACCBE-542F-4804-AA02-CD5FF2612E22}"/>
              </a:ext>
            </a:extLst>
          </p:cNvPr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0" y="366852"/>
            <a:ext cx="3416300" cy="2294713"/>
          </a:xfrm>
        </p:spPr>
        <p:txBody>
          <a:bodyPr anchor="t">
            <a:noAutofit/>
          </a:bodyPr>
          <a:lstStyle/>
          <a:p>
            <a:pPr>
              <a:lnSpc>
                <a:spcPct val="150000"/>
              </a:lnSpc>
            </a:pPr>
            <a:r>
              <a:rPr lang="fr-FR" sz="3600" b="1" dirty="0">
                <a:solidFill>
                  <a:srgbClr val="B71E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 JEUNES PLUS </a:t>
            </a:r>
            <a:r>
              <a:rPr lang="fr-FR" sz="3600" b="1" dirty="0" err="1">
                <a:solidFill>
                  <a:srgbClr val="B71E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dÉPENSIERS</a:t>
            </a:r>
            <a:br>
              <a:rPr lang="fr-FR" sz="3600" b="1" dirty="0">
                <a:solidFill>
                  <a:srgbClr val="B71E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3600" b="1" dirty="0">
                <a:solidFill>
                  <a:srgbClr val="B71E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fr-FR" sz="2800" dirty="0">
              <a:solidFill>
                <a:srgbClr val="B71E4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Espace réservé du numéro de diapositive 2">
            <a:extLst>
              <a:ext uri="{FF2B5EF4-FFF2-40B4-BE49-F238E27FC236}">
                <a16:creationId xmlns:a16="http://schemas.microsoft.com/office/drawing/2014/main" id="{EAA89713-1028-4568-8688-5100D285F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80981" y="-30006"/>
            <a:ext cx="811019" cy="503578"/>
          </a:xfrm>
        </p:spPr>
        <p:txBody>
          <a:bodyPr/>
          <a:lstStyle/>
          <a:p>
            <a:fld id="{C01389E6-C847-4AD0-B56D-D205B2EAB1EE}" type="slidenum">
              <a:rPr lang="en-US" smtClean="0">
                <a:solidFill>
                  <a:srgbClr val="B71E42"/>
                </a:solidFill>
              </a:rPr>
              <a:pPr/>
              <a:t>15</a:t>
            </a:fld>
            <a:endParaRPr lang="en-US" sz="800" dirty="0">
              <a:solidFill>
                <a:srgbClr val="B71E42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DBAC648-8FB3-4431-8517-4B21319C02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2707" y="473572"/>
            <a:ext cx="7928274" cy="560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0332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3ACCBE-542F-4804-AA02-CD5FF2612E22}"/>
              </a:ext>
            </a:extLst>
          </p:cNvPr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0" y="366852"/>
            <a:ext cx="3416300" cy="2294713"/>
          </a:xfrm>
        </p:spPr>
        <p:txBody>
          <a:bodyPr anchor="t">
            <a:noAutofit/>
          </a:bodyPr>
          <a:lstStyle/>
          <a:p>
            <a:pPr>
              <a:lnSpc>
                <a:spcPct val="150000"/>
              </a:lnSpc>
            </a:pPr>
            <a:r>
              <a:rPr lang="fr-FR" sz="3600" b="1">
                <a:solidFill>
                  <a:srgbClr val="B71E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 des</a:t>
            </a:r>
            <a:br>
              <a:rPr lang="fr-FR" sz="3600" b="1">
                <a:solidFill>
                  <a:srgbClr val="B71E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3600" b="1">
                <a:solidFill>
                  <a:srgbClr val="B71E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3600" b="1" dirty="0">
                <a:solidFill>
                  <a:srgbClr val="B71E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 – 50 ans qui viennent souvent !</a:t>
            </a:r>
            <a:endParaRPr lang="fr-FR" sz="2800" dirty="0">
              <a:solidFill>
                <a:srgbClr val="B71E4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Espace réservé du numéro de diapositive 2">
            <a:extLst>
              <a:ext uri="{FF2B5EF4-FFF2-40B4-BE49-F238E27FC236}">
                <a16:creationId xmlns:a16="http://schemas.microsoft.com/office/drawing/2014/main" id="{EAA89713-1028-4568-8688-5100D285F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80981" y="-30006"/>
            <a:ext cx="811019" cy="503578"/>
          </a:xfrm>
        </p:spPr>
        <p:txBody>
          <a:bodyPr/>
          <a:lstStyle/>
          <a:p>
            <a:fld id="{C01389E6-C847-4AD0-B56D-D205B2EAB1EE}" type="slidenum">
              <a:rPr lang="en-US" smtClean="0">
                <a:solidFill>
                  <a:srgbClr val="B71E42"/>
                </a:solidFill>
              </a:rPr>
              <a:pPr/>
              <a:t>16</a:t>
            </a:fld>
            <a:endParaRPr lang="en-US" sz="800" dirty="0">
              <a:solidFill>
                <a:srgbClr val="B71E42"/>
              </a:solidFill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AC8296C-49E3-4C99-8C73-1316A981CD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7773" y="221783"/>
            <a:ext cx="7583208" cy="5504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1052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3ACCBE-542F-4804-AA02-CD5FF2612E22}"/>
              </a:ext>
            </a:extLst>
          </p:cNvPr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0" y="221783"/>
            <a:ext cx="3604846" cy="2294713"/>
          </a:xfrm>
        </p:spPr>
        <p:txBody>
          <a:bodyPr anchor="t">
            <a:noAutofit/>
          </a:bodyPr>
          <a:lstStyle/>
          <a:p>
            <a:pPr>
              <a:lnSpc>
                <a:spcPct val="150000"/>
              </a:lnSpc>
            </a:pPr>
            <a:r>
              <a:rPr lang="fr-FR" sz="3600" b="1" dirty="0">
                <a:solidFill>
                  <a:srgbClr val="B71E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 Produits de </a:t>
            </a:r>
            <a:r>
              <a:rPr lang="fr-FR" sz="3600" b="1" dirty="0" err="1">
                <a:solidFill>
                  <a:srgbClr val="B71E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CatÉGorie</a:t>
            </a:r>
            <a:r>
              <a:rPr lang="fr-FR" sz="3600" b="1" dirty="0">
                <a:solidFill>
                  <a:srgbClr val="B71E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 sont l’apanage des plus jeunes</a:t>
            </a:r>
            <a:endParaRPr lang="fr-FR" sz="2800" dirty="0">
              <a:solidFill>
                <a:srgbClr val="B71E4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Espace réservé du numéro de diapositive 2">
            <a:extLst>
              <a:ext uri="{FF2B5EF4-FFF2-40B4-BE49-F238E27FC236}">
                <a16:creationId xmlns:a16="http://schemas.microsoft.com/office/drawing/2014/main" id="{EAA89713-1028-4568-8688-5100D285F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80981" y="-30006"/>
            <a:ext cx="811019" cy="503578"/>
          </a:xfrm>
        </p:spPr>
        <p:txBody>
          <a:bodyPr/>
          <a:lstStyle/>
          <a:p>
            <a:fld id="{C01389E6-C847-4AD0-B56D-D205B2EAB1EE}" type="slidenum">
              <a:rPr lang="en-US" smtClean="0">
                <a:solidFill>
                  <a:srgbClr val="B71E42"/>
                </a:solidFill>
              </a:rPr>
              <a:pPr/>
              <a:t>17</a:t>
            </a:fld>
            <a:endParaRPr lang="en-US" sz="800" dirty="0">
              <a:solidFill>
                <a:srgbClr val="B71E42"/>
              </a:solidFill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E8B93794-4C47-4EC3-8BFE-213C82DEAD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796" y="473572"/>
            <a:ext cx="7231185" cy="5541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738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3ACCBE-542F-4804-AA02-CD5FF2612E22}"/>
              </a:ext>
            </a:extLst>
          </p:cNvPr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0" y="221783"/>
            <a:ext cx="3604846" cy="2294713"/>
          </a:xfrm>
        </p:spPr>
        <p:txBody>
          <a:bodyPr anchor="t">
            <a:noAutofit/>
          </a:bodyPr>
          <a:lstStyle/>
          <a:p>
            <a:pPr>
              <a:lnSpc>
                <a:spcPct val="150000"/>
              </a:lnSpc>
            </a:pPr>
            <a:r>
              <a:rPr lang="fr-FR" sz="3600" b="1" dirty="0">
                <a:solidFill>
                  <a:srgbClr val="B71E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 Produits de </a:t>
            </a:r>
            <a:r>
              <a:rPr lang="fr-FR" sz="3600" b="1" dirty="0" err="1">
                <a:solidFill>
                  <a:srgbClr val="B71E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CatÉGorie</a:t>
            </a:r>
            <a:r>
              <a:rPr lang="fr-FR" sz="3600" b="1" dirty="0">
                <a:solidFill>
                  <a:srgbClr val="B71E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 sont l’apanage des plus jeunes</a:t>
            </a:r>
            <a:endParaRPr lang="fr-FR" sz="2800" dirty="0">
              <a:solidFill>
                <a:srgbClr val="B71E4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Espace réservé du numéro de diapositive 2">
            <a:extLst>
              <a:ext uri="{FF2B5EF4-FFF2-40B4-BE49-F238E27FC236}">
                <a16:creationId xmlns:a16="http://schemas.microsoft.com/office/drawing/2014/main" id="{EAA89713-1028-4568-8688-5100D285F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80981" y="-30006"/>
            <a:ext cx="811019" cy="503578"/>
          </a:xfrm>
        </p:spPr>
        <p:txBody>
          <a:bodyPr/>
          <a:lstStyle/>
          <a:p>
            <a:fld id="{C01389E6-C847-4AD0-B56D-D205B2EAB1EE}" type="slidenum">
              <a:rPr lang="en-US" smtClean="0">
                <a:solidFill>
                  <a:srgbClr val="B71E42"/>
                </a:solidFill>
              </a:rPr>
              <a:pPr/>
              <a:t>18</a:t>
            </a:fld>
            <a:endParaRPr lang="en-US" sz="800" dirty="0">
              <a:solidFill>
                <a:srgbClr val="B71E42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9A4F25C-A7A6-454F-A779-5069E1348B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0658" y="743521"/>
            <a:ext cx="7180323" cy="5370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8793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3ACCBE-542F-4804-AA02-CD5FF2612E22}"/>
              </a:ext>
            </a:extLst>
          </p:cNvPr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23093" y="473572"/>
            <a:ext cx="3604846" cy="2294713"/>
          </a:xfrm>
        </p:spPr>
        <p:txBody>
          <a:bodyPr anchor="t">
            <a:noAutofit/>
          </a:bodyPr>
          <a:lstStyle/>
          <a:p>
            <a:pPr>
              <a:lnSpc>
                <a:spcPct val="150000"/>
              </a:lnSpc>
            </a:pPr>
            <a:r>
              <a:rPr lang="fr-FR" sz="3600" b="1" dirty="0">
                <a:solidFill>
                  <a:srgbClr val="B71E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QUATRE</a:t>
            </a:r>
            <a:br>
              <a:rPr lang="fr-FR" sz="3600" b="1" dirty="0">
                <a:solidFill>
                  <a:srgbClr val="B71E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3600" b="1" dirty="0">
                <a:solidFill>
                  <a:srgbClr val="B71E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Clients</a:t>
            </a:r>
            <a:br>
              <a:rPr lang="fr-FR" sz="3600" b="1" dirty="0">
                <a:solidFill>
                  <a:srgbClr val="B71E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3600" b="1" dirty="0">
                <a:solidFill>
                  <a:srgbClr val="B71E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Aux</a:t>
            </a:r>
            <a:br>
              <a:rPr lang="fr-FR" sz="3600" b="1" dirty="0">
                <a:solidFill>
                  <a:srgbClr val="B71E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3600" b="1" dirty="0">
                <a:solidFill>
                  <a:srgbClr val="B71E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DÉPENSES</a:t>
            </a:r>
            <a:br>
              <a:rPr lang="fr-FR" sz="3600" b="1" dirty="0">
                <a:solidFill>
                  <a:srgbClr val="B71E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3600" b="1" dirty="0">
                <a:solidFill>
                  <a:srgbClr val="B71E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Hors </a:t>
            </a:r>
            <a:r>
              <a:rPr lang="fr-FR" sz="3600" b="1" dirty="0" err="1">
                <a:solidFill>
                  <a:srgbClr val="B71E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NOrmes</a:t>
            </a:r>
            <a:br>
              <a:rPr lang="fr-FR" sz="3600" b="1" dirty="0">
                <a:solidFill>
                  <a:srgbClr val="B71E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fr-FR" sz="2800" dirty="0">
              <a:solidFill>
                <a:srgbClr val="B71E4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Espace réservé du numéro de diapositive 2">
            <a:extLst>
              <a:ext uri="{FF2B5EF4-FFF2-40B4-BE49-F238E27FC236}">
                <a16:creationId xmlns:a16="http://schemas.microsoft.com/office/drawing/2014/main" id="{EAA89713-1028-4568-8688-5100D285F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80981" y="-30006"/>
            <a:ext cx="811019" cy="503578"/>
          </a:xfrm>
        </p:spPr>
        <p:txBody>
          <a:bodyPr/>
          <a:lstStyle/>
          <a:p>
            <a:fld id="{C01389E6-C847-4AD0-B56D-D205B2EAB1EE}" type="slidenum">
              <a:rPr lang="en-US" smtClean="0">
                <a:solidFill>
                  <a:srgbClr val="B71E42"/>
                </a:solidFill>
              </a:rPr>
              <a:pPr/>
              <a:t>19</a:t>
            </a:fld>
            <a:endParaRPr lang="en-US" sz="800" dirty="0">
              <a:solidFill>
                <a:srgbClr val="B71E42"/>
              </a:solidFill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67F432E2-80A7-437F-816E-A3C6D49620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1369" y="650630"/>
            <a:ext cx="7865121" cy="5480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055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5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3ACCBE-542F-4804-AA02-CD5FF2612E22}"/>
              </a:ext>
            </a:extLst>
          </p:cNvPr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770710" y="420818"/>
            <a:ext cx="10724604" cy="2294713"/>
          </a:xfrm>
        </p:spPr>
        <p:txBody>
          <a:bodyPr anchor="t">
            <a:noAutofit/>
          </a:bodyPr>
          <a:lstStyle/>
          <a:p>
            <a:pPr>
              <a:lnSpc>
                <a:spcPct val="150000"/>
              </a:lnSpc>
            </a:pPr>
            <a:r>
              <a:rPr lang="fr-FR" sz="4800" b="1" dirty="0">
                <a:solidFill>
                  <a:srgbClr val="B71E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1 - CONNAÎTRE NOTRE ACTIVITÉ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3D26FF8A-18C7-4F1C-9B76-47DD1A323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80981" y="-30006"/>
            <a:ext cx="811019" cy="503578"/>
          </a:xfrm>
        </p:spPr>
        <p:txBody>
          <a:bodyPr/>
          <a:lstStyle/>
          <a:p>
            <a:fld id="{C01389E6-C847-4AD0-B56D-D205B2EAB1EE}" type="slidenum">
              <a:rPr lang="en-US" smtClean="0">
                <a:solidFill>
                  <a:srgbClr val="B71E42"/>
                </a:solidFill>
              </a:rPr>
              <a:pPr/>
              <a:t>2</a:t>
            </a:fld>
            <a:endParaRPr lang="en-US" sz="800" dirty="0">
              <a:solidFill>
                <a:srgbClr val="B71E42"/>
              </a:solidFill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86732647-103F-4828-9C19-977222697C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0480" y="1390729"/>
            <a:ext cx="4511040" cy="469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8688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3ACCBE-542F-4804-AA02-CD5FF2612E22}"/>
              </a:ext>
            </a:extLst>
          </p:cNvPr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23093" y="473572"/>
            <a:ext cx="3569676" cy="2294713"/>
          </a:xfrm>
        </p:spPr>
        <p:txBody>
          <a:bodyPr anchor="t">
            <a:noAutofit/>
          </a:bodyPr>
          <a:lstStyle/>
          <a:p>
            <a:pPr>
              <a:lnSpc>
                <a:spcPct val="150000"/>
              </a:lnSpc>
            </a:pPr>
            <a:r>
              <a:rPr lang="fr-FR" sz="3600" b="1" dirty="0">
                <a:solidFill>
                  <a:srgbClr val="B71E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MAIS LES </a:t>
            </a:r>
            <a:r>
              <a:rPr lang="fr-FR" sz="3600" b="1" dirty="0" err="1">
                <a:solidFill>
                  <a:srgbClr val="B71E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dÉPENSES</a:t>
            </a:r>
            <a:br>
              <a:rPr lang="fr-FR" sz="3600" b="1" dirty="0">
                <a:solidFill>
                  <a:srgbClr val="B71E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3600" b="1" dirty="0">
                <a:solidFill>
                  <a:srgbClr val="B71E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GLOBALES Restent </a:t>
            </a:r>
            <a:br>
              <a:rPr lang="fr-FR" sz="3600" b="1" dirty="0">
                <a:solidFill>
                  <a:srgbClr val="B71E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3600" b="1" dirty="0" err="1">
                <a:solidFill>
                  <a:srgbClr val="B71E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ÉQUILIBrÉES</a:t>
            </a:r>
            <a:br>
              <a:rPr lang="fr-FR" sz="3600" b="1" dirty="0">
                <a:solidFill>
                  <a:srgbClr val="B71E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fr-FR" sz="2800" dirty="0">
              <a:solidFill>
                <a:srgbClr val="B71E4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Espace réservé du numéro de diapositive 2">
            <a:extLst>
              <a:ext uri="{FF2B5EF4-FFF2-40B4-BE49-F238E27FC236}">
                <a16:creationId xmlns:a16="http://schemas.microsoft.com/office/drawing/2014/main" id="{EAA89713-1028-4568-8688-5100D285F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80981" y="-30006"/>
            <a:ext cx="811019" cy="503578"/>
          </a:xfrm>
        </p:spPr>
        <p:txBody>
          <a:bodyPr/>
          <a:lstStyle/>
          <a:p>
            <a:fld id="{C01389E6-C847-4AD0-B56D-D205B2EAB1EE}" type="slidenum">
              <a:rPr lang="en-US" smtClean="0">
                <a:solidFill>
                  <a:srgbClr val="B71E42"/>
                </a:solidFill>
              </a:rPr>
              <a:pPr/>
              <a:t>20</a:t>
            </a:fld>
            <a:endParaRPr lang="en-US" sz="800" dirty="0">
              <a:solidFill>
                <a:srgbClr val="B71E42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F8FF6CF-75A2-43A0-969A-EA335220EA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7517" y="474706"/>
            <a:ext cx="5618716" cy="5647828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DFEFF460-DB05-484F-92DF-A1BE3E5C056F}"/>
              </a:ext>
            </a:extLst>
          </p:cNvPr>
          <p:cNvSpPr txBox="1"/>
          <p:nvPr/>
        </p:nvSpPr>
        <p:spPr>
          <a:xfrm>
            <a:off x="6217920" y="1620928"/>
            <a:ext cx="15953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Indice de Gini</a:t>
            </a:r>
          </a:p>
          <a:p>
            <a:r>
              <a:rPr lang="fr-FR" dirty="0"/>
              <a:t>= 0,44</a:t>
            </a:r>
          </a:p>
        </p:txBody>
      </p:sp>
    </p:spTree>
    <p:extLst>
      <p:ext uri="{BB962C8B-B14F-4D97-AF65-F5344CB8AC3E}">
        <p14:creationId xmlns:p14="http://schemas.microsoft.com/office/powerpoint/2010/main" val="3171036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3ACCBE-542F-4804-AA02-CD5FF2612E22}"/>
              </a:ext>
            </a:extLst>
          </p:cNvPr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28272" y="221783"/>
            <a:ext cx="3416300" cy="2294713"/>
          </a:xfrm>
        </p:spPr>
        <p:txBody>
          <a:bodyPr anchor="t">
            <a:noAutofit/>
          </a:bodyPr>
          <a:lstStyle/>
          <a:p>
            <a:pPr>
              <a:lnSpc>
                <a:spcPct val="150000"/>
              </a:lnSpc>
            </a:pPr>
            <a:r>
              <a:rPr lang="fr-FR" sz="3600" b="1" dirty="0">
                <a:solidFill>
                  <a:srgbClr val="B71E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UNE MAJORITÉ</a:t>
            </a:r>
            <a:br>
              <a:rPr lang="fr-FR" sz="3600" b="1" dirty="0">
                <a:solidFill>
                  <a:srgbClr val="B71E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3600" b="1" dirty="0">
                <a:solidFill>
                  <a:srgbClr val="B71E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 RÉFÉRENCES À MOINS DE 30 euros </a:t>
            </a:r>
            <a:endParaRPr lang="fr-FR" sz="2800" dirty="0">
              <a:solidFill>
                <a:srgbClr val="B71E4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Espace réservé du numéro de diapositive 2">
            <a:extLst>
              <a:ext uri="{FF2B5EF4-FFF2-40B4-BE49-F238E27FC236}">
                <a16:creationId xmlns:a16="http://schemas.microsoft.com/office/drawing/2014/main" id="{EAA89713-1028-4568-8688-5100D285F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80981" y="-30006"/>
            <a:ext cx="811019" cy="503578"/>
          </a:xfrm>
        </p:spPr>
        <p:txBody>
          <a:bodyPr/>
          <a:lstStyle/>
          <a:p>
            <a:fld id="{C01389E6-C847-4AD0-B56D-D205B2EAB1EE}" type="slidenum">
              <a:rPr lang="en-US" smtClean="0">
                <a:solidFill>
                  <a:srgbClr val="B71E42"/>
                </a:solidFill>
              </a:rPr>
              <a:pPr/>
              <a:t>3</a:t>
            </a:fld>
            <a:endParaRPr lang="en-US" sz="800" dirty="0">
              <a:solidFill>
                <a:srgbClr val="B71E42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5F98CCF-5A29-4280-8294-1018561A35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9814" y="221783"/>
            <a:ext cx="6082323" cy="5893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363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3ACCBE-542F-4804-AA02-CD5FF2612E22}"/>
              </a:ext>
            </a:extLst>
          </p:cNvPr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0" y="473572"/>
            <a:ext cx="3416300" cy="2294713"/>
          </a:xfrm>
        </p:spPr>
        <p:txBody>
          <a:bodyPr anchor="t">
            <a:noAutofit/>
          </a:bodyPr>
          <a:lstStyle/>
          <a:p>
            <a:pPr>
              <a:lnSpc>
                <a:spcPct val="150000"/>
              </a:lnSpc>
            </a:pPr>
            <a:r>
              <a:rPr lang="fr-FR" sz="3600" b="1" dirty="0">
                <a:solidFill>
                  <a:srgbClr val="B71E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TROIS GAMMES DE PRODUITS</a:t>
            </a:r>
            <a:br>
              <a:rPr lang="fr-FR" sz="3600" b="1" dirty="0">
                <a:solidFill>
                  <a:srgbClr val="B71E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3600" b="1" dirty="0">
                <a:solidFill>
                  <a:srgbClr val="B71E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Trois GAMME DE PRIX :</a:t>
            </a:r>
            <a:endParaRPr lang="fr-FR" sz="2800" dirty="0">
              <a:solidFill>
                <a:srgbClr val="B71E4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Espace réservé du numéro de diapositive 2">
            <a:extLst>
              <a:ext uri="{FF2B5EF4-FFF2-40B4-BE49-F238E27FC236}">
                <a16:creationId xmlns:a16="http://schemas.microsoft.com/office/drawing/2014/main" id="{EAA89713-1028-4568-8688-5100D285F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80981" y="-30006"/>
            <a:ext cx="811019" cy="503578"/>
          </a:xfrm>
        </p:spPr>
        <p:txBody>
          <a:bodyPr/>
          <a:lstStyle/>
          <a:p>
            <a:fld id="{C01389E6-C847-4AD0-B56D-D205B2EAB1EE}" type="slidenum">
              <a:rPr lang="en-US" smtClean="0">
                <a:solidFill>
                  <a:srgbClr val="B71E42"/>
                </a:solidFill>
              </a:rPr>
              <a:pPr/>
              <a:t>4</a:t>
            </a:fld>
            <a:endParaRPr lang="en-US" sz="800" dirty="0">
              <a:solidFill>
                <a:srgbClr val="B71E42"/>
              </a:solidFill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20B9ED91-9573-457D-B960-6A315AE1DB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3941" y="221783"/>
            <a:ext cx="7895335" cy="582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678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3ACCBE-542F-4804-AA02-CD5FF2612E22}"/>
              </a:ext>
            </a:extLst>
          </p:cNvPr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0" y="255180"/>
            <a:ext cx="4114800" cy="2294713"/>
          </a:xfrm>
        </p:spPr>
        <p:txBody>
          <a:bodyPr anchor="t">
            <a:noAutofit/>
          </a:bodyPr>
          <a:lstStyle/>
          <a:p>
            <a:pPr>
              <a:lnSpc>
                <a:spcPct val="150000"/>
              </a:lnSpc>
            </a:pPr>
            <a:r>
              <a:rPr lang="fr-FR" sz="3600" b="1" dirty="0">
                <a:solidFill>
                  <a:srgbClr val="B71E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PRÉDOMINANCE</a:t>
            </a:r>
            <a:br>
              <a:rPr lang="fr-FR" sz="3600" b="1" dirty="0">
                <a:solidFill>
                  <a:srgbClr val="B71E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3600" b="1" dirty="0">
                <a:solidFill>
                  <a:srgbClr val="B71E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 CATÉGORIES</a:t>
            </a:r>
            <a:br>
              <a:rPr lang="fr-FR" sz="3600" b="1" dirty="0">
                <a:solidFill>
                  <a:srgbClr val="B71E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3600" b="1" dirty="0">
                <a:solidFill>
                  <a:srgbClr val="B71E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et 1 :</a:t>
            </a:r>
            <a:endParaRPr lang="fr-FR" sz="2800" dirty="0">
              <a:solidFill>
                <a:srgbClr val="B71E4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Espace réservé du numéro de diapositive 2">
            <a:extLst>
              <a:ext uri="{FF2B5EF4-FFF2-40B4-BE49-F238E27FC236}">
                <a16:creationId xmlns:a16="http://schemas.microsoft.com/office/drawing/2014/main" id="{EAA89713-1028-4568-8688-5100D285F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80981" y="-30006"/>
            <a:ext cx="811019" cy="503578"/>
          </a:xfrm>
        </p:spPr>
        <p:txBody>
          <a:bodyPr/>
          <a:lstStyle/>
          <a:p>
            <a:fld id="{C01389E6-C847-4AD0-B56D-D205B2EAB1EE}" type="slidenum">
              <a:rPr lang="en-US" smtClean="0">
                <a:solidFill>
                  <a:srgbClr val="B71E42"/>
                </a:solidFill>
              </a:rPr>
              <a:pPr/>
              <a:t>5</a:t>
            </a:fld>
            <a:endParaRPr lang="en-US" sz="800" dirty="0">
              <a:solidFill>
                <a:srgbClr val="B71E42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B11A4DB-772E-4811-813C-AAF1494A35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2339" y="859874"/>
            <a:ext cx="7322528" cy="5138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873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3ACCBE-542F-4804-AA02-CD5FF2612E22}"/>
              </a:ext>
            </a:extLst>
          </p:cNvPr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0" y="238155"/>
            <a:ext cx="3416300" cy="2294713"/>
          </a:xfrm>
        </p:spPr>
        <p:txBody>
          <a:bodyPr anchor="t">
            <a:noAutofit/>
          </a:bodyPr>
          <a:lstStyle/>
          <a:p>
            <a:pPr>
              <a:lnSpc>
                <a:spcPct val="150000"/>
              </a:lnSpc>
            </a:pPr>
            <a:r>
              <a:rPr lang="fr-FR" sz="3600" b="1" dirty="0">
                <a:solidFill>
                  <a:srgbClr val="B71E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UNE CHUTE DU CHIFFRE D’AFFAIRES EN OCTOBRE ET NOVEMBRE</a:t>
            </a:r>
            <a:endParaRPr lang="fr-FR" sz="2800" dirty="0">
              <a:solidFill>
                <a:srgbClr val="B71E4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Espace réservé du numéro de diapositive 2">
            <a:extLst>
              <a:ext uri="{FF2B5EF4-FFF2-40B4-BE49-F238E27FC236}">
                <a16:creationId xmlns:a16="http://schemas.microsoft.com/office/drawing/2014/main" id="{EAA89713-1028-4568-8688-5100D285F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80981" y="-30006"/>
            <a:ext cx="811019" cy="503578"/>
          </a:xfrm>
        </p:spPr>
        <p:txBody>
          <a:bodyPr/>
          <a:lstStyle/>
          <a:p>
            <a:fld id="{C01389E6-C847-4AD0-B56D-D205B2EAB1EE}" type="slidenum">
              <a:rPr lang="en-US" smtClean="0">
                <a:solidFill>
                  <a:srgbClr val="B71E42"/>
                </a:solidFill>
              </a:rPr>
              <a:pPr/>
              <a:t>6</a:t>
            </a:fld>
            <a:endParaRPr lang="en-US" sz="800" dirty="0">
              <a:solidFill>
                <a:srgbClr val="B71E42"/>
              </a:solidFill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53CFFEE5-ABA6-4394-9286-9D259EBC9A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7712" y="473572"/>
            <a:ext cx="7693269" cy="5549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442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3ACCBE-542F-4804-AA02-CD5FF2612E22}"/>
              </a:ext>
            </a:extLst>
          </p:cNvPr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0" y="238155"/>
            <a:ext cx="3416300" cy="2294713"/>
          </a:xfrm>
        </p:spPr>
        <p:txBody>
          <a:bodyPr anchor="t">
            <a:noAutofit/>
          </a:bodyPr>
          <a:lstStyle/>
          <a:p>
            <a:pPr>
              <a:lnSpc>
                <a:spcPct val="150000"/>
              </a:lnSpc>
            </a:pPr>
            <a:r>
              <a:rPr lang="fr-FR" sz="3600" b="1" dirty="0">
                <a:solidFill>
                  <a:srgbClr val="B71E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AUCUNE VENTE DE produits de catégorie 1</a:t>
            </a:r>
            <a:br>
              <a:rPr lang="fr-FR" sz="3600" b="1" dirty="0">
                <a:solidFill>
                  <a:srgbClr val="B71E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3600" b="1" dirty="0" err="1">
                <a:solidFill>
                  <a:srgbClr val="B71E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EntRE</a:t>
            </a:r>
            <a:r>
              <a:rPr lang="fr-FR" sz="3600" b="1" dirty="0">
                <a:solidFill>
                  <a:srgbClr val="B71E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le 1</a:t>
            </a:r>
            <a:r>
              <a:rPr lang="fr-FR" sz="3600" b="1" baseline="30000" dirty="0">
                <a:solidFill>
                  <a:srgbClr val="B71E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</a:t>
            </a:r>
            <a:r>
              <a:rPr lang="fr-FR" sz="3600" b="1" dirty="0">
                <a:solidFill>
                  <a:srgbClr val="B71E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et le 28 octobre !</a:t>
            </a:r>
            <a:endParaRPr lang="fr-FR" sz="2800" dirty="0">
              <a:solidFill>
                <a:srgbClr val="B71E4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Espace réservé du numéro de diapositive 2">
            <a:extLst>
              <a:ext uri="{FF2B5EF4-FFF2-40B4-BE49-F238E27FC236}">
                <a16:creationId xmlns:a16="http://schemas.microsoft.com/office/drawing/2014/main" id="{EAA89713-1028-4568-8688-5100D285F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80981" y="-30006"/>
            <a:ext cx="811019" cy="503578"/>
          </a:xfrm>
        </p:spPr>
        <p:txBody>
          <a:bodyPr/>
          <a:lstStyle/>
          <a:p>
            <a:fld id="{C01389E6-C847-4AD0-B56D-D205B2EAB1EE}" type="slidenum">
              <a:rPr lang="en-US" smtClean="0">
                <a:solidFill>
                  <a:srgbClr val="B71E42"/>
                </a:solidFill>
              </a:rPr>
              <a:pPr/>
              <a:t>7</a:t>
            </a:fld>
            <a:endParaRPr lang="en-US" sz="800" dirty="0">
              <a:solidFill>
                <a:srgbClr val="B71E42"/>
              </a:solidFill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1A20F42A-6BB3-4BF7-B461-A24BA57EBF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7712" y="473572"/>
            <a:ext cx="7693269" cy="5117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2186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5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11E12D75-F85F-4966-B81F-42EC505D5E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499" y="967154"/>
            <a:ext cx="8001000" cy="4923692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183ACCBE-542F-4804-AA02-CD5FF2612E22}"/>
              </a:ext>
            </a:extLst>
          </p:cNvPr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093176" y="420818"/>
            <a:ext cx="10005647" cy="2294713"/>
          </a:xfrm>
        </p:spPr>
        <p:txBody>
          <a:bodyPr anchor="t">
            <a:noAutofit/>
          </a:bodyPr>
          <a:lstStyle/>
          <a:p>
            <a:pPr>
              <a:lnSpc>
                <a:spcPct val="150000"/>
              </a:lnSpc>
            </a:pPr>
            <a:r>
              <a:rPr lang="fr-FR" sz="4800" b="1" dirty="0">
                <a:solidFill>
                  <a:srgbClr val="B71E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2 - CONNAÎTRE NOS CLIENTS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3D26FF8A-18C7-4F1C-9B76-47DD1A323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80981" y="-30006"/>
            <a:ext cx="811019" cy="503578"/>
          </a:xfrm>
        </p:spPr>
        <p:txBody>
          <a:bodyPr/>
          <a:lstStyle/>
          <a:p>
            <a:fld id="{C01389E6-C847-4AD0-B56D-D205B2EAB1EE}" type="slidenum">
              <a:rPr lang="en-US" smtClean="0">
                <a:solidFill>
                  <a:srgbClr val="B71E42"/>
                </a:solidFill>
              </a:rPr>
              <a:pPr/>
              <a:t>8</a:t>
            </a:fld>
            <a:endParaRPr lang="en-US" sz="800" dirty="0">
              <a:solidFill>
                <a:srgbClr val="B71E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99892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5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3ACCBE-542F-4804-AA02-CD5FF2612E22}"/>
              </a:ext>
            </a:extLst>
          </p:cNvPr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093176" y="420818"/>
            <a:ext cx="10005647" cy="2294713"/>
          </a:xfrm>
        </p:spPr>
        <p:txBody>
          <a:bodyPr anchor="t">
            <a:noAutofit/>
          </a:bodyPr>
          <a:lstStyle/>
          <a:p>
            <a:pPr>
              <a:lnSpc>
                <a:spcPct val="150000"/>
              </a:lnSpc>
            </a:pPr>
            <a:r>
              <a:rPr lang="fr-FR" sz="4800" b="1" dirty="0">
                <a:solidFill>
                  <a:srgbClr val="B71E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AUCUN DIFFÉRENCE ENTRE LES SEXES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3D26FF8A-18C7-4F1C-9B76-47DD1A323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80981" y="-30006"/>
            <a:ext cx="811019" cy="503578"/>
          </a:xfrm>
        </p:spPr>
        <p:txBody>
          <a:bodyPr/>
          <a:lstStyle/>
          <a:p>
            <a:fld id="{C01389E6-C847-4AD0-B56D-D205B2EAB1EE}" type="slidenum">
              <a:rPr lang="en-US" smtClean="0">
                <a:solidFill>
                  <a:srgbClr val="B71E42"/>
                </a:solidFill>
              </a:rPr>
              <a:pPr/>
              <a:t>9</a:t>
            </a:fld>
            <a:endParaRPr lang="en-US" sz="800" dirty="0">
              <a:solidFill>
                <a:srgbClr val="B71E42"/>
              </a:solidFill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DEF077C8-091A-47D9-920F-04E0DC2462F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8" r="-2938"/>
          <a:stretch/>
        </p:blipFill>
        <p:spPr>
          <a:xfrm>
            <a:off x="5076000" y="2977895"/>
            <a:ext cx="2167362" cy="2838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89898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heme/theme1.xml><?xml version="1.0" encoding="utf-8"?>
<a:theme xmlns:a="http://schemas.openxmlformats.org/drawingml/2006/main" name="Galerie">
  <a:themeElements>
    <a:clrScheme name="Violet 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544</TotalTime>
  <Words>200</Words>
  <Application>Microsoft Office PowerPoint</Application>
  <PresentationFormat>Grand écran</PresentationFormat>
  <Paragraphs>43</Paragraphs>
  <Slides>20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4" baseType="lpstr">
      <vt:lpstr>Arial</vt:lpstr>
      <vt:lpstr>Calibri</vt:lpstr>
      <vt:lpstr>Times New Roman</vt:lpstr>
      <vt:lpstr>Galerie</vt:lpstr>
      <vt:lpstr>PROJET 4 : ANALYSEZ LES VENTES DE VOTRE ENTREPRISE</vt:lpstr>
      <vt:lpstr>1 - CONNAÎTRE NOTRE ACTIVITÉ</vt:lpstr>
      <vt:lpstr>UNE MAJORITÉ DE RÉFÉRENCES À MOINS DE 30 euros </vt:lpstr>
      <vt:lpstr>TROIS GAMMES DE PRODUITS Trois GAMME DE PRIX :</vt:lpstr>
      <vt:lpstr>PRÉDOMINANCE DES CATÉGORIES 0 et 1 :</vt:lpstr>
      <vt:lpstr>UNE CHUTE DU CHIFFRE D’AFFAIRES EN OCTOBRE ET NOVEMBRE</vt:lpstr>
      <vt:lpstr>AUCUNE VENTE DE produits de catégorie 1 EntRE le 1er et le 28 octobre !</vt:lpstr>
      <vt:lpstr>2 - CONNAÎTRE NOS CLIENTS</vt:lpstr>
      <vt:lpstr>AUCUN DIFFÉRENCE ENTRE LES SEXES</vt:lpstr>
      <vt:lpstr>LE MÊME ÂGE…</vt:lpstr>
      <vt:lpstr>LES MÊMES DÉPENSES…</vt:lpstr>
      <vt:lpstr>LES MÊMES CHOIX de CATÉGORIES…</vt:lpstr>
      <vt:lpstr>UNE ClientÈLE JEUNE</vt:lpstr>
      <vt:lpstr>ÂGE LE PLUS REPRÉSENTÉ : 17 ans  ÂGE MOYEN : 42 ans …</vt:lpstr>
      <vt:lpstr>DES JEUNES PLUS dÉPENSIERS …</vt:lpstr>
      <vt:lpstr>Et des  30 – 50 ans qui viennent souvent !</vt:lpstr>
      <vt:lpstr>Les Produits de CatÉGorie C sont l’apanage des plus jeunes</vt:lpstr>
      <vt:lpstr>Les Produits de CatÉGorie C sont l’apanage des plus jeunes</vt:lpstr>
      <vt:lpstr>QUATRE Clients Aux DÉPENSES Hors NOrmes </vt:lpstr>
      <vt:lpstr>MAIS LES dÉPENSES GLOBALES Restent  ÉQUILIBrÉES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 CHIFFRE D’AFFAIRES EN BAISSE</dc:title>
  <dc:creator>Vivian Ors</dc:creator>
  <cp:lastModifiedBy>Vivian Ors</cp:lastModifiedBy>
  <cp:revision>63</cp:revision>
  <dcterms:created xsi:type="dcterms:W3CDTF">2020-12-08T10:39:49Z</dcterms:created>
  <dcterms:modified xsi:type="dcterms:W3CDTF">2021-02-01T18:08:45Z</dcterms:modified>
</cp:coreProperties>
</file>