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</p:sldMasterIdLst>
  <p:sldIdLst>
    <p:sldId id="269" r:id="rId3"/>
    <p:sldId id="276" r:id="rId4"/>
    <p:sldId id="30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307" r:id="rId24"/>
    <p:sldId id="294" r:id="rId25"/>
    <p:sldId id="306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0A37E"/>
    <a:srgbClr val="030301"/>
    <a:srgbClr val="020200"/>
    <a:srgbClr val="D6DAC3"/>
    <a:srgbClr val="7D8851"/>
    <a:srgbClr val="5E643E"/>
    <a:srgbClr val="639061"/>
    <a:srgbClr val="B89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9001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963726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650476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FD7DC-6A57-47C1-88B7-5A36864C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ABC0BE-77FA-4A41-B788-07290D17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98B27-010A-4FBA-9D49-AA5B7739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6D265-D567-4C99-B16D-2604DB96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96BDE-04DB-4C16-BD56-8D3A4B4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114753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DC20B-1966-4C29-8316-2270933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CECDA-70DF-4EC1-8E87-6764A570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E4084-DDFD-42FC-8BC2-28677DCB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3E31E-8D28-4F7F-952C-BB682171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1567E-4CE2-49A5-B9FA-3AE07A75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00606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F62DF-E125-420F-8A94-C934825D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45EDA4-2AC0-4A0F-90E8-C411F821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8CDDF-01FF-4326-8237-56624EE0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22CE6-A2C7-4CD3-87B0-D730591B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48CF1-0E55-46BD-B078-7E29A574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067666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7733-5830-48F8-8FE3-2BCB1EC5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96E07-3AB6-45B5-895F-CD013FF68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32B19F-2239-4047-991A-73CFAFC6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96A0B7-BA51-4511-B737-6581418B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12971-F04B-4248-83C9-604DCFD6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7281F3-4CBF-4DD3-886B-CA2E9D4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33028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AF261-3492-4B5B-A8D4-842C5297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05B2A-4CF5-4CBE-A51B-D7F8CF81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CEC24F-6CE5-4AF8-9849-C1D800107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5D1F02-D48A-4457-86F2-C5AA36527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CD5F55-14D7-48DB-A4AB-3B2E4B9F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6A70BD-2C97-41CB-814F-584E9D19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7CDF4E-A342-4E66-B10C-A1B6EE54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1DD60D-0DE7-4FB3-850C-510CB453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56538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C1933-31B4-4666-B31B-2B73D65A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7356B-807C-437E-9007-8A82FFD8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961800-D790-41CE-89E5-05902F89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9387D3-01A3-4A4A-B87F-A5DBA2F2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11095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5F2ED5-ECB4-42BB-99CD-3AC9ABCF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D41056-141C-433D-A054-0440DC56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0F5A2-556A-4F8D-A89A-CDDF264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31601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5F5F3-E2F6-428B-96CE-85652FB3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BBB04-9F36-4BFE-A20A-67770BAC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C7EB46-D426-4BC1-A5E0-0E36ACA8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E240D4-EFEA-4655-8A2E-870F1E5A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5DA4D8-EA1B-4C01-90EB-5AB13E32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2451F5-74B4-4C1C-919D-A489B0BE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745586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364865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41B2F-F67B-4FED-88FA-02B0E9E5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E204DF-A3B3-4A16-8C1C-BF3D9DC47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A5D4BE-E71E-45AA-9CD9-AB290335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7F2F6-9355-4089-B7DA-A019848D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E3FDB-42EA-4F05-8090-7A23CAE9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0B140-7362-479A-9741-F748D0A8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0477887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523E2-BAD1-408E-874B-DC1AC628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D5834E-DA0F-4534-AFDF-510B671FB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CEA37-A0A0-40F5-BE65-03300A8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D07EA-5656-47ED-BE1C-78AA2E20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FD721-18E4-4AC3-982F-8A44E65B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323039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BFD2E5-1D90-4EE1-8D5B-8FC0302A6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09B552-5CEC-47A6-9E10-DE9D8B155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7B010-852F-4CF9-89D8-325854E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45F85-217A-4ECF-A58B-7A58E53A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E855E-9574-4355-96AE-9A3DBB1F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45628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7279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179580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51246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4256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1824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02176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6074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3421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74E22-1D4B-4798-BB38-E17AEF2E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D1AA5-A384-4A97-B0E5-4F2DEEBC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40671-9DC1-432D-9AF7-D9AFE8769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February 26,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01E4-DF0C-46E4-A612-B126AEEB7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9BBBD-3C0F-4D63-96C2-F9F5568E5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02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jp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96686" y="2366375"/>
            <a:ext cx="1149531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4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PROJET 6 : DÉTECTEZ DES FAUX BILLETS</a:t>
            </a:r>
          </a:p>
        </p:txBody>
      </p:sp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66900" y="341631"/>
            <a:ext cx="84582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D – MESURES DES MARGES INFÉRIEURES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75262C-BE14-4C5B-A1D1-BD3060F5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44" y="1404256"/>
            <a:ext cx="7189698" cy="50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3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E09AA7-19D1-4FE8-8ABF-C9861FB90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87" y="1319567"/>
            <a:ext cx="6617694" cy="4988986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C762BB1-95E7-48EC-BDD8-39ACCACDEEC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866900" y="341631"/>
            <a:ext cx="84582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60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D – MESURES DES MARGES INFÉRIEURES</a:t>
            </a:r>
            <a:endParaRPr lang="fr-FR" sz="36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9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66900" y="341631"/>
            <a:ext cx="84582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E – MESURES DES MARGES SUPÉRIEURES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2556A8-5C71-4766-9670-32FEEB4B7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43" y="1404256"/>
            <a:ext cx="7189699" cy="50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BB2497-CC08-4B34-995E-ADFECD0BB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86" y="1312874"/>
            <a:ext cx="6617695" cy="4988988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C762BB1-95E7-48EC-BDD8-39ACCACDEEC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866900" y="341631"/>
            <a:ext cx="845820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E – MESURES DES MARGES SUPÉRIEURES</a:t>
            </a:r>
          </a:p>
        </p:txBody>
      </p:sp>
    </p:spTree>
    <p:extLst>
      <p:ext uri="{BB962C8B-B14F-4D97-AF65-F5344CB8AC3E}">
        <p14:creationId xmlns:p14="http://schemas.microsoft.com/office/powerpoint/2010/main" val="194533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34071" y="341631"/>
            <a:ext cx="65238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F – MESURES DES LONGUEURS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3D4C12-0887-433D-9AFC-BBDEF3DED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42" y="1399502"/>
            <a:ext cx="7207900" cy="50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24484B-83C3-45AA-824E-A0BA088CB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86" y="1326653"/>
            <a:ext cx="6617694" cy="519471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664F703-8EF9-484F-8145-A466AAA77E8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34071" y="341631"/>
            <a:ext cx="65238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F – MESURES DES LONGUEURS</a:t>
            </a:r>
          </a:p>
        </p:txBody>
      </p:sp>
    </p:spTree>
    <p:extLst>
      <p:ext uri="{BB962C8B-B14F-4D97-AF65-F5344CB8AC3E}">
        <p14:creationId xmlns:p14="http://schemas.microsoft.com/office/powerpoint/2010/main" val="410978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664F703-8EF9-484F-8145-A466AAA77E8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263650" y="325303"/>
            <a:ext cx="36647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CONCLUSION :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B96E640-D117-4830-A412-DD7099899EE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5228" y="1387928"/>
            <a:ext cx="7168243" cy="743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LES VARIABLES LES PLUS DÉTERMINANTES SONT : 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8C41534-2DEA-4A28-8C0D-3F35CFF7B07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5227" y="2244544"/>
            <a:ext cx="7168243" cy="743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LA MARGE INFÉRIEURE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0C0D5E3-28AB-4E0B-A687-D455F3F9D72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5227" y="3003189"/>
            <a:ext cx="7168243" cy="743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LA LONGUEUR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618532-9795-4223-8A47-0C52042BD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15" y="2628900"/>
            <a:ext cx="6462885" cy="3499757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5CD4C48-680D-42C3-AC7E-A6CAA19A6829}"/>
              </a:ext>
            </a:extLst>
          </p:cNvPr>
          <p:cNvSpPr/>
          <p:nvPr/>
        </p:nvSpPr>
        <p:spPr>
          <a:xfrm>
            <a:off x="4708415" y="6192440"/>
            <a:ext cx="6462885" cy="4336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flèche vers le bas 10">
            <a:extLst>
              <a:ext uri="{FF2B5EF4-FFF2-40B4-BE49-F238E27FC236}">
                <a16:creationId xmlns:a16="http://schemas.microsoft.com/office/drawing/2014/main" id="{DF3D725C-FCD6-448C-AD41-16FE1E68E95E}"/>
              </a:ext>
            </a:extLst>
          </p:cNvPr>
          <p:cNvSpPr/>
          <p:nvPr/>
        </p:nvSpPr>
        <p:spPr>
          <a:xfrm>
            <a:off x="7616007" y="5470072"/>
            <a:ext cx="515622" cy="658585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2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3078" y="2480675"/>
            <a:ext cx="1082584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II – ANALYSE EN COMPOSANTES PRINCIPALES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35944" y="341632"/>
            <a:ext cx="782651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 – ÉBOULIS DES VALEURS PROPRES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4E2E16-F557-4497-BC9C-DFD088405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73" y="1404257"/>
            <a:ext cx="7062609" cy="50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8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0444" y="251749"/>
            <a:ext cx="855111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B – CERCLE DES CORRÉLATIONS - F1/F2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6CFEED-1DFE-445A-A6F2-8814D067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87" y="1314374"/>
            <a:ext cx="6277342" cy="52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166257" y="2480675"/>
            <a:ext cx="7859485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I – Présentation des données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3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0444" y="251749"/>
            <a:ext cx="855111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 – CERCLE DES CORRÉLATIONS - F1/F3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E281E0-D2FE-4DFB-B852-37B99D9BE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88" y="1314374"/>
            <a:ext cx="6277342" cy="52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5596" y="300735"/>
            <a:ext cx="750080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D – PROJECTION DES BILLETS F1/F2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928CA4-DDBE-40D5-84E8-F437760DA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1363360"/>
            <a:ext cx="6426743" cy="45855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F929F5-8A74-419D-BC6D-89DEAC0C4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1" y="1779422"/>
            <a:ext cx="4412880" cy="36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5596" y="300735"/>
            <a:ext cx="750080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D – PROJECTION DES BILLETS F1/F3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083DD9-512E-4638-9267-E8E8ECE19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1363360"/>
            <a:ext cx="6426743" cy="45855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FAD5A0A-6681-4EC3-8810-7ABD4DADD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1" y="1779422"/>
            <a:ext cx="4412880" cy="365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4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45153" y="2366375"/>
            <a:ext cx="810169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III – CLASSIFICATION PAR K-MEANS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8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60793" y="300735"/>
            <a:ext cx="667041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 – PROJECTION PAR K-MEANS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0822B8-7C90-4AAD-B1FE-617CEFACA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363360"/>
            <a:ext cx="7200900" cy="51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1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56706" y="300735"/>
            <a:ext cx="8278586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B – COMPARAISON DES PROJECTIONS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0822B8-7C90-4AAD-B1FE-617CEFACA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1564131"/>
            <a:ext cx="5675416" cy="40494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32AE16-3527-4200-BE51-3A7784DA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64131"/>
            <a:ext cx="5675416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9BE0BE-84CD-4223-B8F3-904D7CE52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55528"/>
            <a:ext cx="6792686" cy="67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8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714069" y="2366375"/>
            <a:ext cx="476386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IV – MODÉLISATION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tx1"/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2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40453" y="338835"/>
            <a:ext cx="711109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 – LA REGRESSION LOGISTIQUE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A4EA36-58A7-4EFF-A794-E9644291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29" y="1635124"/>
            <a:ext cx="9727141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37013" y="338835"/>
            <a:ext cx="591797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B - MODÉLISATION (CODE)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41BA96-EBFB-403A-A978-639E5C06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707"/>
            <a:ext cx="12192000" cy="46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9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664F703-8EF9-484F-8145-A466AAA77E8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192720" y="261520"/>
            <a:ext cx="3806559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NOS DONNÉES :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B96E640-D117-4830-A412-DD7099899EE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19937" y="1278199"/>
            <a:ext cx="11156872" cy="743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170 billets de banques (100 vrais, 70 faux), </a:t>
            </a:r>
          </a:p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Et pour chacun d’entre eux, les mesures en mm de leur :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8C41534-2DEA-4A28-8C0D-3F35CFF7B07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36829" y="2764107"/>
            <a:ext cx="3451701" cy="3261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DIAGONALE</a:t>
            </a:r>
          </a:p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LARGEUR À GAUCHE</a:t>
            </a:r>
          </a:p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LARGEUR À DROITE</a:t>
            </a:r>
          </a:p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MARGE INFÉRIEURE</a:t>
            </a:r>
          </a:p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MARGE SUPÉRIEURE</a:t>
            </a:r>
          </a:p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● LONGUEUR</a:t>
            </a:r>
          </a:p>
          <a:p>
            <a:pPr algn="l">
              <a:lnSpc>
                <a:spcPct val="150000"/>
              </a:lnSpc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618532-9795-4223-8A47-0C52042BD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06" y="3038463"/>
            <a:ext cx="5227700" cy="2830884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5CD4C48-680D-42C3-AC7E-A6CAA19A6829}"/>
              </a:ext>
            </a:extLst>
          </p:cNvPr>
          <p:cNvSpPr/>
          <p:nvPr/>
        </p:nvSpPr>
        <p:spPr>
          <a:xfrm>
            <a:off x="5326006" y="5946803"/>
            <a:ext cx="5227700" cy="26295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égende : flèche vers le bas 10">
            <a:extLst>
              <a:ext uri="{FF2B5EF4-FFF2-40B4-BE49-F238E27FC236}">
                <a16:creationId xmlns:a16="http://schemas.microsoft.com/office/drawing/2014/main" id="{DF3D725C-FCD6-448C-AD41-16FE1E68E95E}"/>
              </a:ext>
            </a:extLst>
          </p:cNvPr>
          <p:cNvSpPr/>
          <p:nvPr/>
        </p:nvSpPr>
        <p:spPr>
          <a:xfrm>
            <a:off x="7832364" y="5426524"/>
            <a:ext cx="333829" cy="371792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égende : flèche vers le bas 11">
            <a:extLst>
              <a:ext uri="{FF2B5EF4-FFF2-40B4-BE49-F238E27FC236}">
                <a16:creationId xmlns:a16="http://schemas.microsoft.com/office/drawing/2014/main" id="{06F7DCA4-A929-4A2D-9553-76ABD7A58900}"/>
              </a:ext>
            </a:extLst>
          </p:cNvPr>
          <p:cNvSpPr/>
          <p:nvPr/>
        </p:nvSpPr>
        <p:spPr>
          <a:xfrm rot="10800000">
            <a:off x="7832364" y="3141455"/>
            <a:ext cx="333829" cy="371792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haut 1">
            <a:extLst>
              <a:ext uri="{FF2B5EF4-FFF2-40B4-BE49-F238E27FC236}">
                <a16:creationId xmlns:a16="http://schemas.microsoft.com/office/drawing/2014/main" id="{3CB31F87-85C5-43FD-AAA1-A1F720B23138}"/>
              </a:ext>
            </a:extLst>
          </p:cNvPr>
          <p:cNvSpPr/>
          <p:nvPr/>
        </p:nvSpPr>
        <p:spPr>
          <a:xfrm>
            <a:off x="4992897" y="3088193"/>
            <a:ext cx="279400" cy="278115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9270991B-E4E6-4329-BBAE-BF88A3D9436F}"/>
              </a:ext>
            </a:extLst>
          </p:cNvPr>
          <p:cNvSpPr/>
          <p:nvPr/>
        </p:nvSpPr>
        <p:spPr>
          <a:xfrm rot="10800000">
            <a:off x="10553706" y="3088193"/>
            <a:ext cx="279400" cy="2781154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642636B2-793B-4400-9D5B-C3779E8A7620}"/>
              </a:ext>
            </a:extLst>
          </p:cNvPr>
          <p:cNvSpPr/>
          <p:nvPr/>
        </p:nvSpPr>
        <p:spPr>
          <a:xfrm rot="7063479">
            <a:off x="7752998" y="1784039"/>
            <a:ext cx="320006" cy="5348955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76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40453" y="338835"/>
            <a:ext cx="7111094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B – MODÉLISATION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30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FD473D-9B77-4C6E-91AA-88ADBEEFC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6" y="114976"/>
            <a:ext cx="11828585" cy="66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6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13827" y="338835"/>
            <a:ext cx="110490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 – ÉVALUATION DU MODÈLE (ÉCHANTILLON TEST)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31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B27107-3AE1-4B46-9EA8-B45313F86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26" y="1262311"/>
            <a:ext cx="5410201" cy="53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17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78513" y="326135"/>
            <a:ext cx="903497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D – ÉVALUATION DU MODÈLE (DONNÉES)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32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62C3BB-8FBD-49FF-BDE8-C7D501B98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94" y="1272396"/>
            <a:ext cx="5404633" cy="536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7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40206" y="351535"/>
            <a:ext cx="811158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E – ÉVALUATION DE LA SOUTENANCE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33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578DA7-86E6-422B-9189-A555AE884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1447124"/>
            <a:ext cx="5295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51578" y="341632"/>
            <a:ext cx="6888843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 – MESURES DES DIAGONALES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3D0178-373F-47DD-9A21-2A3DC4B65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44" y="1404257"/>
            <a:ext cx="7189699" cy="50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05271" y="366765"/>
            <a:ext cx="6781457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A – MESURES DES DIAGONALES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E30B18-AE12-4BD9-8821-8F9AFD48E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86" y="1336090"/>
            <a:ext cx="6588331" cy="51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66900" y="341631"/>
            <a:ext cx="84582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B – MESURES DES LARGEURS À GAUCHE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0841D5-E221-4647-8F55-F4562CDA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44" y="1404256"/>
            <a:ext cx="7189699" cy="50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76639" y="366765"/>
            <a:ext cx="863872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B – MESURES DES LARGEURS À GAUCHE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B4F45F8-10FF-49D9-B526-372B5515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85" y="1330142"/>
            <a:ext cx="6617695" cy="51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2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66900" y="341631"/>
            <a:ext cx="8458200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 – MESURES DES LARGEURS À DROITE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CAF399-1808-4AE4-89D6-37BCA9336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43" y="1404256"/>
            <a:ext cx="7357244" cy="50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3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76639" y="366765"/>
            <a:ext cx="8638722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C – MESURES DES LARGEURS À DROITE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CFE16-CC87-48AC-93D8-922166804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76" y="1294124"/>
            <a:ext cx="6650106" cy="52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6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281</Words>
  <Application>Microsoft Office PowerPoint</Application>
  <PresentationFormat>Grand écran</PresentationFormat>
  <Paragraphs>79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Corbel</vt:lpstr>
      <vt:lpstr>Gill Sans MT</vt:lpstr>
      <vt:lpstr>Wingdings</vt:lpstr>
      <vt:lpstr>À bandes</vt:lpstr>
      <vt:lpstr>Thème Office</vt:lpstr>
      <vt:lpstr>PROJET 6 : DÉTECTEZ DES FAUX BILLETS</vt:lpstr>
      <vt:lpstr>I – Présentation des données</vt:lpstr>
      <vt:lpstr> NOS DONNÉES :</vt:lpstr>
      <vt:lpstr>A – MESURES DES DIAGONALES</vt:lpstr>
      <vt:lpstr>A – MESURES DES DIAGONALES</vt:lpstr>
      <vt:lpstr>B – MESURES DES LARGEURS À GAUCHE</vt:lpstr>
      <vt:lpstr>B – MESURES DES LARGEURS À GAUCHE</vt:lpstr>
      <vt:lpstr>C – MESURES DES LARGEURS À DROITE</vt:lpstr>
      <vt:lpstr>C – MESURES DES LARGEURS À DROITE</vt:lpstr>
      <vt:lpstr>D – MESURES DES MARGES INFÉRIEURES</vt:lpstr>
      <vt:lpstr>Présentation PowerPoint</vt:lpstr>
      <vt:lpstr>E – MESURES DES MARGES SUPÉRIEURES</vt:lpstr>
      <vt:lpstr>Présentation PowerPoint</vt:lpstr>
      <vt:lpstr>F – MESURES DES LONGUEURS</vt:lpstr>
      <vt:lpstr>F – MESURES DES LONGUEURS</vt:lpstr>
      <vt:lpstr> CONCLUSION :</vt:lpstr>
      <vt:lpstr>II – ANALYSE EN COMPOSANTES PRINCIPALES</vt:lpstr>
      <vt:lpstr>A – ÉBOULIS DES VALEURS PROPRES</vt:lpstr>
      <vt:lpstr>B – CERCLE DES CORRÉLATIONS - F1/F2</vt:lpstr>
      <vt:lpstr>C – CERCLE DES CORRÉLATIONS - F1/F3</vt:lpstr>
      <vt:lpstr>D – PROJECTION DES BILLETS F1/F2</vt:lpstr>
      <vt:lpstr>D – PROJECTION DES BILLETS F1/F3</vt:lpstr>
      <vt:lpstr>III – CLASSIFICATION PAR K-MEANS</vt:lpstr>
      <vt:lpstr>A – PROJECTION PAR K-MEANS</vt:lpstr>
      <vt:lpstr>B – COMPARAISON DES PROJECTIONS</vt:lpstr>
      <vt:lpstr>Présentation PowerPoint</vt:lpstr>
      <vt:lpstr>IV – MODÉLISATION</vt:lpstr>
      <vt:lpstr>A – LA REGRESSION LOGISTIQUE</vt:lpstr>
      <vt:lpstr>B - MODÉLISATION (CODE)</vt:lpstr>
      <vt:lpstr>B – MODÉLISATION</vt:lpstr>
      <vt:lpstr>C – ÉVALUATION DU MODÈLE (ÉCHANTILLON TEST)</vt:lpstr>
      <vt:lpstr>D – ÉVALUATION DU MODÈLE (DONNÉES)</vt:lpstr>
      <vt:lpstr>E – ÉVALUATION DE LA SOUTENANCE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58</cp:revision>
  <dcterms:created xsi:type="dcterms:W3CDTF">2020-12-08T10:39:49Z</dcterms:created>
  <dcterms:modified xsi:type="dcterms:W3CDTF">2021-02-26T12:40:21Z</dcterms:modified>
</cp:coreProperties>
</file>