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51"/>
  </p:notesMasterIdLst>
  <p:sldIdLst>
    <p:sldId id="270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10" r:id="rId14"/>
    <p:sldId id="308" r:id="rId15"/>
    <p:sldId id="309" r:id="rId16"/>
    <p:sldId id="307" r:id="rId17"/>
    <p:sldId id="319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20" r:id="rId26"/>
    <p:sldId id="321" r:id="rId27"/>
    <p:sldId id="322" r:id="rId28"/>
    <p:sldId id="323" r:id="rId29"/>
    <p:sldId id="327" r:id="rId30"/>
    <p:sldId id="328" r:id="rId31"/>
    <p:sldId id="330" r:id="rId32"/>
    <p:sldId id="329" r:id="rId33"/>
    <p:sldId id="331" r:id="rId34"/>
    <p:sldId id="332" r:id="rId35"/>
    <p:sldId id="333" r:id="rId36"/>
    <p:sldId id="334" r:id="rId37"/>
    <p:sldId id="324" r:id="rId38"/>
    <p:sldId id="325" r:id="rId39"/>
    <p:sldId id="326" r:id="rId40"/>
    <p:sldId id="343" r:id="rId41"/>
    <p:sldId id="345" r:id="rId42"/>
    <p:sldId id="335" r:id="rId43"/>
    <p:sldId id="336" r:id="rId44"/>
    <p:sldId id="337" r:id="rId45"/>
    <p:sldId id="338" r:id="rId46"/>
    <p:sldId id="339" r:id="rId47"/>
    <p:sldId id="341" r:id="rId48"/>
    <p:sldId id="340" r:id="rId49"/>
    <p:sldId id="342" r:id="rId5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F5"/>
    <a:srgbClr val="F9FAED"/>
    <a:srgbClr val="EAE5EB"/>
    <a:srgbClr val="B71E42"/>
    <a:srgbClr val="BDDDE1"/>
    <a:srgbClr val="FFCCFF"/>
    <a:srgbClr val="336C73"/>
    <a:srgbClr val="AC7C91"/>
    <a:srgbClr val="F135DB"/>
    <a:srgbClr val="A68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6172-BB12-47C8-8786-81E757689768}" type="datetimeFigureOut">
              <a:rPr lang="fr-FR" smtClean="0"/>
              <a:t>23/02/2021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45DA4-79AF-4B12-B5F4-191529D495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10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AAAC9-8A00-4AF9-A58E-9B5B25396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07AD93-7C5E-47B5-9C78-DE2E8BCD8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A491C-FF5B-45D5-BC10-7CBB936A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BED7A-A9E9-478F-918E-7D8E9D1438F7}" type="datetime2">
              <a:rPr lang="en-US" smtClean="0"/>
              <a:t>Tuesday, February 23,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0DBAD-AED4-4DA5-A71D-D2C63CE1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CA2A6-0043-4CF8-AC76-E6A1FECC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54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0DF56-D105-4530-BAEC-677424AC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2DE538-DBEF-4A1D-B125-7BFD4B08A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AA5218-0465-40DF-9266-161BB403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1209-7F4D-40D7-83E7-0FF1DE59EF56}" type="datetime2">
              <a:rPr lang="en-US" smtClean="0"/>
              <a:t>Tuesday, February 23,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343E5-86B4-4BBA-BAF0-A357DB76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A17837-A0DA-4E80-A1D6-972D5E88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468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2A45ED-CE3F-4983-9AF2-AE8F8F3F9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67E76B-D59A-4936-A010-FCC81054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E4064B-FA67-452D-9D2B-F173D5BE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749E-09C1-4378-B18E-FCAAA80984DC}" type="datetime2">
              <a:rPr lang="en-US" smtClean="0"/>
              <a:t>Tuesday, February 23,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845D80-A338-4B11-AE1B-3F13BCC4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D7DCB-45C5-4F7E-B1D3-EEFFB1D6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2274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D70A0-26F7-4406-9A68-A5CABD7F6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039D7-6462-4BAA-8BD9-4E0B8FA6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CB1A04-B5DC-4951-87B0-267E93DC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5DCA-280B-4F1A-A6CE-E42D58A78795}" type="datetime2">
              <a:rPr lang="en-US" smtClean="0"/>
              <a:t>Tuesday, February 23,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365F4-6582-4AB7-874B-598F4020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2F2260-AC90-4189-A3DE-EF1AF41A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4715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3E66C-6E87-4D47-878E-EEE462AC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8660B9-DD37-45B9-A1B6-82CBC2DE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EED923-E384-4C50-96CC-14D3EF33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E49D-97B1-49A7-809C-26FF6E3F202F}" type="datetime2">
              <a:rPr lang="en-US" smtClean="0"/>
              <a:t>Tuesday, February 23,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843452-55F8-489D-99AA-3BF6EECC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F2C9BA-1B0B-43D7-866A-0F0D0659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0537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7EFFE-AB52-49EA-BDE8-42E3E1A2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9488B0-B737-451C-947D-24961806A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0A28C8-924F-458B-9A65-3054E960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77168D-04CA-4BC7-BB2A-87995B9F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9ECC-FD54-4377-A03A-0E361FFC9903}" type="datetime2">
              <a:rPr lang="en-US" smtClean="0"/>
              <a:t>Tuesday, February 23, 2021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514758-F9B0-4CC0-94D2-C96B14AF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07DE1D-18BB-45AD-844D-AD0B1C08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993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1581FE-E497-412B-BB96-A588E201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D3BDF6-9AE0-44C2-8F0A-5EBD53D87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47CD74-C114-463F-9931-9B1A6B521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93DC16B-0B2F-4D0C-A7FC-E1457C0FB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4FE565-4B72-4C7D-85D8-0B057F512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9E5790-70BC-4A45-B850-753414FE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1D1E-45AC-4BAB-BA79-57F98EE2C00C}" type="datetime2">
              <a:rPr lang="en-US" smtClean="0"/>
              <a:t>Tuesday, February 23, 2021</a:t>
            </a:fld>
            <a:endParaRPr lang="en-US" cap="all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34AC4B-638B-43CB-AF2D-AFC68FB5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9B6A4B-4CE7-476E-BBF5-E07DEA44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9237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1F5A5-746A-49F8-BC97-3D4FEBFE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BD907B-3882-4671-BBD8-55C32828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25D7-4C6D-43DE-B2F4-AD3FB9A80541}" type="datetime2">
              <a:rPr lang="en-US" smtClean="0"/>
              <a:t>Tuesday, February 23, 2021</a:t>
            </a:fld>
            <a:endParaRPr lang="en-US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9007E7-D253-4EF2-8FD2-90EBCBE9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AC722E-8540-4400-9204-D541BE62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8323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5D4A08-088A-41DD-8BF1-623ABD3B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C731-B301-4063-9C62-77F3041CDDF7}" type="datetime2">
              <a:rPr lang="en-US" smtClean="0"/>
              <a:t>Tuesday, February 23, 2021</a:t>
            </a:fld>
            <a:endParaRPr lang="en-US" cap="all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2671E9-0565-4EF1-BFC9-1B85F6EC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6B0A60-F9AA-45D5-BF7B-D9C6A578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1485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D8861-A683-4B90-87AF-9F981DFD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844E5F-5C7C-41C6-A06B-90EF69587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2A057A-3146-45EE-82C9-679856448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E000C2-55A1-49DE-8905-96199041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1C314-306D-4D1E-9F42-6007F05AD47A}" type="datetime2">
              <a:rPr lang="en-US" smtClean="0"/>
              <a:t>Tuesday, February 23, 2021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15D395-7250-4D81-B995-CE179D4F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9FD51C-81E7-4448-95F3-669541D5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3370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A09F-6435-4314-949A-0DF8D412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D6FFDB-786E-4468-89E0-9AB10DE61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DB372C-AFC9-4209-8E10-8D683E95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314FFE-D11C-48F7-98D2-FBE1AD3B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2887-AE88-4CDD-9F55-F7C4362FC08D}" type="datetime2">
              <a:rPr lang="en-US" smtClean="0"/>
              <a:t>Tuesday, February 23, 2021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00CA3-FF12-4E02-A2A3-A56F5C81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03C237-A711-42EF-A494-FA4F9FF5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5394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F9CF7B-2642-4CDF-A722-B3908197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440CCB-8933-48EA-80F8-B670291D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0714CE-5613-456F-93A9-09FF20E25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FEF2E-8529-4D76-84F0-D8391174C540}" type="datetime2">
              <a:rPr lang="en-US" smtClean="0"/>
              <a:t>Tuesday, February 23, 2021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14A56A-1C48-41BB-956C-DF431827F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6336AC-7824-4B2C-AC26-7A44812BF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187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93431"/>
            <a:ext cx="12192000" cy="84527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54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PROJET 5 : ÉTUDE DE MARCHÉ</a:t>
            </a:r>
          </a:p>
        </p:txBody>
      </p:sp>
    </p:spTree>
    <p:extLst>
      <p:ext uri="{BB962C8B-B14F-4D97-AF65-F5344CB8AC3E}">
        <p14:creationId xmlns:p14="http://schemas.microsoft.com/office/powerpoint/2010/main" val="405585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321A720-C356-41A8-BA5B-6C7FD0313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92" y="1146861"/>
            <a:ext cx="8677416" cy="577590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-156754" y="792285"/>
            <a:ext cx="3916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3</a:t>
            </a:r>
            <a:r>
              <a:rPr lang="fr-FR" sz="4800" baseline="300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e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CRITÈRE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25B0B8-F05A-4152-A060-F772A3B2340B}"/>
              </a:ext>
            </a:extLst>
          </p:cNvPr>
          <p:cNvSpPr txBox="1"/>
          <p:nvPr/>
        </p:nvSpPr>
        <p:spPr>
          <a:xfrm>
            <a:off x="8223070" y="1905506"/>
            <a:ext cx="37592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LA DISPONIBILITÉ EN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PROTÉINES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PAR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HABITANT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8E88A7DC-BCAC-4463-A9F1-9A0B343DE6F9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10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9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A47F97-B27B-44D1-AD7A-DF713B53B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63" y="847791"/>
            <a:ext cx="5343454" cy="535167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0" y="757646"/>
            <a:ext cx="3916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4</a:t>
            </a:r>
            <a:r>
              <a:rPr lang="fr-FR" sz="4800" baseline="300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e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CRITÈRE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25B0B8-F05A-4152-A060-F772A3B2340B}"/>
              </a:ext>
            </a:extLst>
          </p:cNvPr>
          <p:cNvSpPr txBox="1"/>
          <p:nvPr/>
        </p:nvSpPr>
        <p:spPr>
          <a:xfrm>
            <a:off x="7869811" y="2778446"/>
            <a:ext cx="37592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LA PROPORTION DE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PROTÉINES ANIMALES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49D93BD6-A377-4B64-BF75-9C261B8BC57F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11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7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79464" y="351692"/>
            <a:ext cx="9446210" cy="896816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54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  <a:t>3 – LE DENDROGRAMME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38B7C674-D9BD-4FBB-86B7-CF8464734FEA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</a:rPr>
              <a:pPr/>
              <a:t>12</a:t>
            </a:fld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0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D2446C1-8262-49E8-AF7C-CD4A99E6F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2" y="0"/>
            <a:ext cx="7361208" cy="68580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353200" y="1536174"/>
            <a:ext cx="391667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ON PLACE NOS PAYS DANS UN ESPACE À</a:t>
            </a:r>
          </a:p>
          <a:p>
            <a:pPr algn="ctr"/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4 DIMENSIONS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6A2DE1E4-C600-4FAC-95D8-E0781D6A3B73}"/>
              </a:ext>
            </a:extLst>
          </p:cNvPr>
          <p:cNvSpPr txBox="1">
            <a:spLocks/>
          </p:cNvSpPr>
          <p:nvPr/>
        </p:nvSpPr>
        <p:spPr>
          <a:xfrm>
            <a:off x="11262740" y="6187194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13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1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353200" y="1536174"/>
            <a:ext cx="39166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ON CHERCHE À CONSTITUER DES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GROUPES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DE PLUS EN PLUS PETITS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767386-83F9-48EB-ADCA-76C7F0CA0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79" y="1254034"/>
            <a:ext cx="6812049" cy="4578363"/>
          </a:xfrm>
          <a:prstGeom prst="rect">
            <a:avLst/>
          </a:prstGeo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C281F837-D7BC-4B53-B36A-67EE3727EB9C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14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2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901840" y="149036"/>
            <a:ext cx="97705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ET ON LES CLASSE À LA FAÇON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D’UN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ARBRE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GÉNÉALOGIQUE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42DD2D-9764-4A1D-9BC9-99A58A1E5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8" y="1923249"/>
            <a:ext cx="8654144" cy="4628960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FACD2BBF-B9D4-4C64-AED3-5DEE1D81C82B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15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4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8F2CF3E-0858-423C-B0C2-7221F517C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1"/>
            <a:ext cx="6858001" cy="12191999"/>
          </a:xfrm>
          <a:prstGeom prst="rect">
            <a:avLst/>
          </a:prstGeo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11A9AF8F-0BE5-446B-8B6A-2557E57F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3551" y="99903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16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157430" y="482321"/>
            <a:ext cx="48465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NOUS OBTENONS</a:t>
            </a:r>
          </a:p>
          <a:p>
            <a:pPr algn="ctr"/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6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GROUPES :</a:t>
            </a:r>
          </a:p>
        </p:txBody>
      </p:sp>
    </p:spTree>
    <p:extLst>
      <p:ext uri="{BB962C8B-B14F-4D97-AF65-F5344CB8AC3E}">
        <p14:creationId xmlns:p14="http://schemas.microsoft.com/office/powerpoint/2010/main" val="206177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79464" y="351692"/>
            <a:ext cx="9446210" cy="896816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54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  <a:t>4 – L’ANALYSE</a:t>
            </a:r>
            <a:br>
              <a:rPr lang="fr-FR" sz="54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</a:br>
            <a:r>
              <a:rPr lang="fr-FR" sz="54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  <a:t>EN COMPOSANTES PRINCIPALES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89102EE-54E6-4FA6-AAA1-8AEF98B62FE5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</a:rPr>
              <a:pPr/>
              <a:t>17</a:t>
            </a:fld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1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0" y="1166842"/>
            <a:ext cx="627017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COMMENT REPRÉSENTER UN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ESPACE </a:t>
            </a:r>
          </a:p>
          <a:p>
            <a:pPr algn="ctr"/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MULTI-DIMENSIONNEL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757B0D9-31CB-44DD-BA2C-AEBF795A8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0"/>
            <a:ext cx="5608320" cy="6854613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11C79A9-C010-4A61-8AD3-4F33F9E81794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</a:rPr>
              <a:pPr/>
              <a:t>18</a:t>
            </a:fld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365760" y="351692"/>
            <a:ext cx="111818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NOUS AVONS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PROJETÉ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NOTRE NUAGE DES INDIVIDUS (EN 4D)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SUR UN ESPACE EN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2D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</a:t>
            </a:r>
            <a:endParaRPr lang="fr-FR" sz="4800" dirty="0">
              <a:solidFill>
                <a:schemeClr val="accent2">
                  <a:lumMod val="5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83D565-2E01-483F-9028-3958BEC44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05" y="2660016"/>
            <a:ext cx="7932590" cy="3966295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811A6C7F-F8C1-4684-A26B-7913AD1B51C9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19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43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79464" y="351692"/>
            <a:ext cx="9446210" cy="896816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54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  <a:t>1 - RAPPEL DU PROJET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11A9AF8F-0BE5-446B-8B6A-2557E57F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300" y="623944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z="3200" smtClean="0">
                <a:solidFill>
                  <a:schemeClr val="bg1"/>
                </a:solidFill>
              </a:rPr>
              <a:pPr/>
              <a:t>2</a:t>
            </a:fld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95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BA48B40-7F1F-4CCD-8429-10CDBF1F9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88" y="0"/>
            <a:ext cx="7580811" cy="68580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0" y="1706634"/>
            <a:ext cx="46111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EN PRENANT GARDE AUX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DÉFORMATIONS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FE904E69-A729-4D62-A67E-0E5631E1EA4D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</a:rPr>
              <a:pPr/>
              <a:t>20</a:t>
            </a:fld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57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104504" y="1490008"/>
            <a:ext cx="46111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2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3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ANGLES DE VUE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4656F7-3EAA-4492-969E-5E6B7F716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007" y="816222"/>
            <a:ext cx="6935312" cy="4943633"/>
          </a:xfrm>
          <a:prstGeom prst="rect">
            <a:avLst/>
          </a:prstGeo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ABDD2447-A9F0-4E7B-B8C2-B35816DC8384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21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748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-117565" y="1419252"/>
            <a:ext cx="46111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CE QUE NOUS AVONS OBTENU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POUR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 F1/F2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A9A31-84F1-466A-9B7D-C91463A3D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23" y="797922"/>
            <a:ext cx="7394922" cy="5262155"/>
          </a:xfrm>
          <a:prstGeom prst="rect">
            <a:avLst/>
          </a:prstGeom>
        </p:spPr>
      </p:pic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41EFF87B-F4AA-4909-8E5E-E6BB6E041CD2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22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57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-117565" y="1419252"/>
            <a:ext cx="46111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CE QUE NOUS AVONS OBTENU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POUR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 F1/F3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77FC05-3528-4836-BC2A-3C3449C3B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31" y="797921"/>
            <a:ext cx="7574314" cy="5262155"/>
          </a:xfrm>
          <a:prstGeom prst="rect">
            <a:avLst/>
          </a:prstGeo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4858B728-8DF5-4293-9DD5-C61FEE3A3CD1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23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06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0" y="1491755"/>
            <a:ext cx="626146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MAIS COMMENT INTERPRÉTER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CES GRAPHIQUES</a:t>
            </a:r>
          </a:p>
          <a:p>
            <a:pPr algn="ctr"/>
            <a:r>
              <a:rPr lang="fr-FR" sz="66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044A91-9CC0-4B98-97B2-5EBB6CCC5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5184913" cy="6858000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87F877DE-72DC-4926-804B-9B6DAF73BEC3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24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76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9E3ECCD-63C8-4B63-8647-7CBBBEB15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249" y="0"/>
            <a:ext cx="6862354" cy="630356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0" y="1166842"/>
            <a:ext cx="71323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ON INVERSE TOUT !</a:t>
            </a:r>
          </a:p>
          <a:p>
            <a:pPr algn="ctr"/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LES INDIVIDUS  DEVIENNENT LES DIMENSIONS,</a:t>
            </a:r>
          </a:p>
          <a:p>
            <a:pPr algn="ctr"/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ET LES VARIABLES DEVIENNENT LES POINTS</a:t>
            </a:r>
          </a:p>
          <a:p>
            <a:pPr algn="ctr"/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!!!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4347C964-1C0A-4ABF-82FD-282751E3B8F6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25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56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0" y="1171090"/>
            <a:ext cx="51467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ET L’ON OBTIENT</a:t>
            </a:r>
          </a:p>
          <a:p>
            <a:pPr algn="ctr"/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UN CERCLE DES CORRÉLATIONS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ICI : F1/F2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26EE5A2-25C8-4794-BD05-DE265B056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36" y="793407"/>
            <a:ext cx="7045234" cy="5680220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A6F21397-32FC-4B14-8EA4-636C23CF29B7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26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329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0" y="1171090"/>
            <a:ext cx="51467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CERCLE DES CORRÉLATIONS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F1/F3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4DED48-6545-4AC4-B438-6D2D59290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36" y="793407"/>
            <a:ext cx="7045234" cy="5680220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CB766151-8AEE-45B7-B461-85E0A00CE843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27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359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F1C590B-FCF7-4E46-884D-2F9CDA21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8" y="391886"/>
            <a:ext cx="7162801" cy="641616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274319" y="187982"/>
            <a:ext cx="47548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ET MAINTENANT :</a:t>
            </a:r>
            <a:endParaRPr lang="fr-FR" sz="4800" dirty="0">
              <a:solidFill>
                <a:schemeClr val="accent2">
                  <a:lumMod val="5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47B85B-8C0D-4F65-A18C-216F5CD4C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4" y="2008748"/>
            <a:ext cx="4271251" cy="3443696"/>
          </a:xfrm>
          <a:prstGeom prst="rect">
            <a:avLst/>
          </a:prstGeo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CA3DD07D-7620-47B7-BF0A-E4913E01485C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28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66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E1B092-5D73-4337-9DDC-4155132A5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697" y="351692"/>
            <a:ext cx="7267302" cy="636621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274319" y="187982"/>
            <a:ext cx="47548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ET MAINTENANT :</a:t>
            </a:r>
            <a:endParaRPr lang="fr-FR" sz="4800" dirty="0">
              <a:solidFill>
                <a:schemeClr val="accent2">
                  <a:lumMod val="5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B50EB8-D3CC-4C5B-A3CE-F760DBA2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4" y="2008748"/>
            <a:ext cx="4271251" cy="3443696"/>
          </a:xfrm>
          <a:prstGeom prst="rect">
            <a:avLst/>
          </a:prstGeo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76D29736-1A64-4201-98A4-791489EBADC8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29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7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E51B0B3-D8AC-437C-8A3B-A5E55DAE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654" y="0"/>
            <a:ext cx="5486572" cy="684094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68297"/>
            <a:ext cx="6734908" cy="896816"/>
          </a:xfrm>
          <a:solidFill>
            <a:srgbClr val="FAF9F5"/>
          </a:solidFill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  <a:t>EXPORTER</a:t>
            </a:r>
            <a:br>
              <a:rPr lang="fr-FR" sz="48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</a:br>
            <a:r>
              <a:rPr lang="fr-FR" sz="48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  <a:t>NOS</a:t>
            </a:r>
            <a:br>
              <a:rPr lang="fr-FR" sz="48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</a:br>
            <a:r>
              <a:rPr lang="fr-FR" sz="48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  <a:t>POULET </a:t>
            </a:r>
            <a:br>
              <a:rPr lang="fr-FR" sz="48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</a:br>
            <a:r>
              <a:rPr lang="fr-FR" sz="4800" dirty="0">
                <a:solidFill>
                  <a:schemeClr val="accent2">
                    <a:lumMod val="50000"/>
                  </a:schemeClr>
                </a:solidFill>
                <a:cs typeface="Calibri Light" panose="020F0302020204030204" pitchFamily="34" charset="0"/>
              </a:rPr>
              <a:t>À L’INTERNATIONAL </a:t>
            </a:r>
          </a:p>
        </p:txBody>
      </p:sp>
      <p:pic>
        <p:nvPicPr>
          <p:cNvPr id="9" name="Graphique 8" descr="Flèche : courbe légère">
            <a:extLst>
              <a:ext uri="{FF2B5EF4-FFF2-40B4-BE49-F238E27FC236}">
                <a16:creationId xmlns:a16="http://schemas.microsoft.com/office/drawing/2014/main" id="{FB0A5471-9AFC-40F3-9127-E4E849F1D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6253" y="4337370"/>
            <a:ext cx="2327031" cy="2327031"/>
          </a:xfrm>
          <a:prstGeom prst="rect">
            <a:avLst/>
          </a:prstGeo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885681E7-262A-4645-9709-BCEA3CBAF6B0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3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76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79464" y="351692"/>
            <a:ext cx="9446210" cy="896816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54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  <a:t>5 – LE CHOIX D’UN GROUPE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B3C33B8-8F05-4D69-A7B1-6CEEFF0E8276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</a:rPr>
              <a:pPr/>
              <a:t>30</a:t>
            </a:fld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19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157430" y="187983"/>
            <a:ext cx="118771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UN GROUPE QUI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SE RAPPROCHE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DU GROUPE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DES PAYS LES PLUS RICHES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…</a:t>
            </a:r>
            <a:endParaRPr lang="fr-FR" sz="4800" dirty="0">
              <a:solidFill>
                <a:schemeClr val="accent2">
                  <a:lumMod val="5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6FD9FE-60D0-4CB4-84B3-5FB5CC302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8" y="2016578"/>
            <a:ext cx="4271251" cy="344369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27C2D4-55EA-4F85-BBF6-2574AD313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42" y="1862886"/>
            <a:ext cx="6528048" cy="4535275"/>
          </a:xfrm>
          <a:prstGeom prst="rect">
            <a:avLst/>
          </a:prstGeom>
        </p:spPr>
      </p:pic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92847233-C737-449E-9B19-628842B5A3A3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31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23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157430" y="187983"/>
            <a:ext cx="118771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UN GROUPE QUI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AIME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LES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PROTÉINES ANIMALES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B50EB8-D3CC-4C5B-A3CE-F760DBA21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9" y="2016578"/>
            <a:ext cx="4271251" cy="34436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B0D065-C6F7-4341-941F-46F5DAD2B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43" y="1896231"/>
            <a:ext cx="6577862" cy="4569883"/>
          </a:xfrm>
          <a:prstGeom prst="rect">
            <a:avLst/>
          </a:prstGeo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C53D0003-5878-473A-984B-836D39630C51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32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49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-117566" y="1397726"/>
            <a:ext cx="49767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UNE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CROISSANCE DÉMOGRAPHIQUE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PLUS FORTE QUE CELLE DES PAYS LES PLUS RICHES</a:t>
            </a:r>
            <a:endParaRPr lang="fr-FR" sz="4800" dirty="0">
              <a:solidFill>
                <a:schemeClr val="accent2">
                  <a:lumMod val="5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F21166-C57E-4072-8185-13A074A9A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275" y="1175657"/>
            <a:ext cx="6378785" cy="4801054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952E0E03-A2A3-4542-852F-68C32FF3F9A4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33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8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-104503" y="1528355"/>
            <a:ext cx="49767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UN GOÛT POUR LES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PROTÉINES 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D’ORIGINE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ANIMALE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55C1DC-144C-4EFD-968E-595514D5B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45" y="1101186"/>
            <a:ext cx="6941725" cy="4655628"/>
          </a:xfrm>
          <a:prstGeom prst="rect">
            <a:avLst/>
          </a:prstGeo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EEC464BC-7F6F-4E13-8D4B-09AA29336ACA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34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35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91440" y="1606732"/>
            <a:ext cx="49767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ET POUR AUTANT,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UN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DÉFICIT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EN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PROTÉINES PAR HABITANT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14FBA5E-3960-4E4C-85FE-81C431C3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78" y="1101186"/>
            <a:ext cx="6334979" cy="4655628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A1EA49A-B0ED-4D89-9C13-E9094D15111A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35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94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91440" y="1606732"/>
            <a:ext cx="49767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DES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KCAL/HABITANTS 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ENCORE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LOIN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DES STANDARDS DES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PAYS RICHES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9E56DE-1784-4F4F-AF3E-2D9AD90D7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37" y="1101187"/>
            <a:ext cx="6274251" cy="4655628"/>
          </a:xfrm>
          <a:prstGeom prst="rect">
            <a:avLst/>
          </a:prstGeo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EA34691A-E7C0-4CDE-A570-71B4B614991B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36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814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1073332" y="351692"/>
            <a:ext cx="100453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NOUS NOUS SOMMES ASSURÉS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QUE NOS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GROUPES 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ÉTAIENT BIEN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DIFFÉRENTS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91C697-EAC9-4614-AB48-CCB229A4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96" y="2926080"/>
            <a:ext cx="5957455" cy="3931920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BF9D4952-531E-4621-A021-FE714453F31E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37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23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342367" y="914433"/>
            <a:ext cx="42976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NOUS AVONS VÉRIFIÉ L’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ADÉQUATION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D’UNE VARIABLE À LA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LOI NORMALE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62FD38-A642-4623-A2E2-078ADF0CB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05" y="1351741"/>
            <a:ext cx="7213716" cy="4876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1E5CD92-8D47-4FED-9292-960E7E076C5F}"/>
                  </a:ext>
                </a:extLst>
              </p:cNvPr>
              <p:cNvSpPr txBox="1"/>
              <p:nvPr/>
            </p:nvSpPr>
            <p:spPr>
              <a:xfrm>
                <a:off x="5714887" y="349421"/>
                <a:ext cx="62674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 : </a:t>
                </a:r>
                <a:r>
                  <a:rPr lang="fr-FR" i="1" dirty="0"/>
                  <a:t>X</a:t>
                </a:r>
                <a:r>
                  <a:rPr lang="fr-FR" dirty="0"/>
                  <a:t> suit une loi normale </a:t>
                </a:r>
                <a:r>
                  <a:rPr lang="fr-FR" i="1" dirty="0"/>
                  <a:t>N</a:t>
                </a:r>
              </a:p>
              <a:p>
                <a:r>
                  <a:rPr lang="fr-FR" dirty="0"/>
                  <a:t>Test de Shapiro-</a:t>
                </a:r>
                <a:r>
                  <a:rPr lang="fr-FR" dirty="0" err="1"/>
                  <a:t>Wilk</a:t>
                </a:r>
                <a:r>
                  <a:rPr lang="fr-FR" dirty="0"/>
                  <a:t> : 0.99</a:t>
                </a:r>
              </a:p>
              <a:p>
                <a:r>
                  <a:rPr lang="fr-FR" dirty="0"/>
                  <a:t>P-Value :  0.44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1E5CD92-8D47-4FED-9292-960E7E07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887" y="349421"/>
                <a:ext cx="6267432" cy="923330"/>
              </a:xfrm>
              <a:prstGeom prst="rect">
                <a:avLst/>
              </a:prstGeom>
              <a:blipFill>
                <a:blip r:embed="rId3"/>
                <a:stretch>
                  <a:fillRect l="-777" t="-3289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C3B3E704-F585-4EEF-8B5D-0A097AC61515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38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38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334574" y="797510"/>
            <a:ext cx="42976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ET NOUS AVONS VÉRIFIÉ QUE NOS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GROUPES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ÉTAIENT BIEN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DIFFÉRENTS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LES UNS DES AUTRES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52AAC0-DE68-4FFD-9E01-636C68FB8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65" y="1084218"/>
            <a:ext cx="7340805" cy="5133026"/>
          </a:xfrm>
          <a:prstGeom prst="rect">
            <a:avLst/>
          </a:prstGeo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AAADF985-49DD-4466-84BE-C55E38B746DE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39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7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311B0FD1-5D63-4F86-8F52-8599CA84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69" y="2641600"/>
            <a:ext cx="8432800" cy="42164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1073332" y="351692"/>
            <a:ext cx="100453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PROSPÉRER SUR CE NOUVEAU MARCHÉ</a:t>
            </a:r>
          </a:p>
          <a:p>
            <a:pPr algn="ctr"/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AVANT, PEUT-ÊTRE</a:t>
            </a:r>
          </a:p>
          <a:p>
            <a:pPr algn="ctr"/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DE S’Y IMPLANTER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9052C475-5704-41EA-A7EA-9C3D83D767C1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4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874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EA9189-4B1E-41BB-B884-5E7770B86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71" y="1483725"/>
            <a:ext cx="8050399" cy="552682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0" y="1137145"/>
            <a:ext cx="42976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EN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TESTANT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LEURS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VARIANCES</a:t>
            </a:r>
            <a:b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</a:b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ET LEURS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MOYENNES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1E5CD92-8D47-4FED-9292-960E7E076C5F}"/>
                  </a:ext>
                </a:extLst>
              </p:cNvPr>
              <p:cNvSpPr txBox="1"/>
              <p:nvPr/>
            </p:nvSpPr>
            <p:spPr>
              <a:xfrm>
                <a:off x="4892079" y="529025"/>
                <a:ext cx="21864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fr-F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20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20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  <a:p>
                <a:r>
                  <a:rPr lang="fr-FR" dirty="0"/>
                  <a:t>Test de Bartlett : 4.69</a:t>
                </a:r>
              </a:p>
              <a:p>
                <a:r>
                  <a:rPr lang="fr-FR" dirty="0"/>
                  <a:t>P-Value :  0.03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1E5CD92-8D47-4FED-9292-960E7E07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079" y="529025"/>
                <a:ext cx="2186496" cy="954107"/>
              </a:xfrm>
              <a:prstGeom prst="rect">
                <a:avLst/>
              </a:prstGeom>
              <a:blipFill>
                <a:blip r:embed="rId3"/>
                <a:stretch>
                  <a:fillRect l="-2514" r="-1676" b="-9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5352F35-3284-4733-9418-567CDD3DA44C}"/>
                  </a:ext>
                </a:extLst>
              </p:cNvPr>
              <p:cNvSpPr txBox="1"/>
              <p:nvPr/>
            </p:nvSpPr>
            <p:spPr>
              <a:xfrm>
                <a:off x="8400668" y="529025"/>
                <a:ext cx="233153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fr-FR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2000" i="0" dirty="0">
                              <a:latin typeface="Cambria Math" panose="02040503050406030204" pitchFamily="18" charset="0"/>
                            </a:rPr>
                            <m:t>1=</m:t>
                          </m:r>
                        </m:sub>
                      </m:sSub>
                      <m:sSub>
                        <m:sSubPr>
                          <m:ctrlPr>
                            <a:rPr lang="fr-FR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2000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  <a:p>
                <a:r>
                  <a:rPr lang="fr-FR" dirty="0"/>
                  <a:t>Test de </a:t>
                </a:r>
                <a:r>
                  <a:rPr lang="fr-FR" dirty="0" err="1"/>
                  <a:t>Student</a:t>
                </a:r>
                <a:r>
                  <a:rPr lang="fr-FR" dirty="0"/>
                  <a:t> : 10.68</a:t>
                </a:r>
              </a:p>
              <a:p>
                <a:r>
                  <a:rPr lang="fr-FR" dirty="0"/>
                  <a:t>P-Value :  ≈ 0 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5352F35-3284-4733-9418-567CDD3DA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668" y="529025"/>
                <a:ext cx="2331536" cy="954107"/>
              </a:xfrm>
              <a:prstGeom prst="rect">
                <a:avLst/>
              </a:prstGeom>
              <a:blipFill>
                <a:blip r:embed="rId4"/>
                <a:stretch>
                  <a:fillRect l="-2089" r="-1305" b="-9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A3CEED8F-01F2-4FF2-933F-AD157956F6BE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40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158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AC9AB4C-D5AA-4713-9487-7343A16B3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237" y="1486025"/>
            <a:ext cx="8067333" cy="553845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0" y="1137145"/>
            <a:ext cx="42976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EN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TESTANT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LEURS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VARIANCES</a:t>
            </a:r>
            <a:b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</a:b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ET LEURS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MOYENNES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1E5CD92-8D47-4FED-9292-960E7E076C5F}"/>
                  </a:ext>
                </a:extLst>
              </p:cNvPr>
              <p:cNvSpPr txBox="1"/>
              <p:nvPr/>
            </p:nvSpPr>
            <p:spPr>
              <a:xfrm>
                <a:off x="4892079" y="530175"/>
                <a:ext cx="230351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  <a:p>
                <a:r>
                  <a:rPr lang="fr-FR" dirty="0"/>
                  <a:t>Test de Bartlett : 0.021</a:t>
                </a:r>
              </a:p>
              <a:p>
                <a:r>
                  <a:rPr lang="fr-FR" dirty="0"/>
                  <a:t>P-Value :  0.88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1E5CD92-8D47-4FED-9292-960E7E07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079" y="530175"/>
                <a:ext cx="2303516" cy="954107"/>
              </a:xfrm>
              <a:prstGeom prst="rect">
                <a:avLst/>
              </a:prstGeom>
              <a:blipFill>
                <a:blip r:embed="rId3"/>
                <a:stretch>
                  <a:fillRect l="-2387" r="-1592" b="-9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5352F35-3284-4733-9418-567CDD3DA44C}"/>
                  </a:ext>
                </a:extLst>
              </p:cNvPr>
              <p:cNvSpPr txBox="1"/>
              <p:nvPr/>
            </p:nvSpPr>
            <p:spPr>
              <a:xfrm>
                <a:off x="8435251" y="530175"/>
                <a:ext cx="22850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0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200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0" i="1" dirty="0" smtClean="0">
                              <a:solidFill>
                                <a:schemeClr val="tx1"/>
                              </a:solidFill>
                            </a:rPr>
                            <m:t>:</m:t>
                          </m:r>
                          <m:r>
                            <a:rPr lang="fr-FR" sz="2000" i="0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200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200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0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2000" i="0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  <a:p>
                <a:r>
                  <a:rPr lang="fr-FR" dirty="0"/>
                  <a:t>Test de </a:t>
                </a:r>
                <a:r>
                  <a:rPr lang="fr-FR" dirty="0" err="1"/>
                  <a:t>Student</a:t>
                </a:r>
                <a:r>
                  <a:rPr lang="fr-FR" dirty="0"/>
                  <a:t> : -6.66</a:t>
                </a:r>
              </a:p>
              <a:p>
                <a:r>
                  <a:rPr lang="fr-FR" dirty="0"/>
                  <a:t>P-Value :  ≈ 0 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5352F35-3284-4733-9418-567CDD3DA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251" y="530175"/>
                <a:ext cx="2285049" cy="954107"/>
              </a:xfrm>
              <a:prstGeom prst="rect">
                <a:avLst/>
              </a:prstGeom>
              <a:blipFill>
                <a:blip r:embed="rId4"/>
                <a:stretch>
                  <a:fillRect l="-2400" r="-1333" b="-9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A3CEED8F-01F2-4FF2-933F-AD157956F6BE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41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26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79464" y="351692"/>
            <a:ext cx="9446210" cy="896816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540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  <a:t>6 </a:t>
            </a:r>
            <a:r>
              <a:rPr lang="fr-FR" sz="54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  <a:t>– </a:t>
            </a:r>
            <a:r>
              <a:rPr lang="fr-FR" sz="540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  <a:t>LE CIBLAGE</a:t>
            </a:r>
            <a:endParaRPr lang="fr-FR" sz="5400" dirty="0">
              <a:solidFill>
                <a:schemeClr val="accent2">
                  <a:lumMod val="75000"/>
                </a:schemeClr>
              </a:solidFill>
              <a:cs typeface="Calibri Light" panose="020F0302020204030204" pitchFamily="34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ACDAA890-4166-47B4-9F6C-E11626E7F260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</a:rPr>
              <a:pPr/>
              <a:t>42</a:t>
            </a:fld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36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CBBD96F-5AD4-4A1E-AB86-2CDD50949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69" y="1511951"/>
            <a:ext cx="5271031" cy="524614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783770" y="571642"/>
            <a:ext cx="87390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NOUS AVONS AJOUTÉ DES CRITÈRES SUPPLÉMENTAIRES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3347BD-4D3D-4D32-8A2B-0B8B4AE63976}"/>
              </a:ext>
            </a:extLst>
          </p:cNvPr>
          <p:cNvSpPr txBox="1"/>
          <p:nvPr/>
        </p:nvSpPr>
        <p:spPr>
          <a:xfrm>
            <a:off x="339635" y="2299061"/>
            <a:ext cx="73151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LE PIB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LA CROISSANCE DU PIB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LA PRODUCTIVITÉ DES TRAVAILLEURS AGRICOLES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EBE84ED0-CA7B-44BF-A4D1-3178F1940DC2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43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39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08D27BA-97A9-43FD-A2C7-3C9866AA1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3821428" y="-230932"/>
            <a:ext cx="4855397" cy="915996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281856" y="351692"/>
            <a:ext cx="11401525" cy="1569660"/>
          </a:xfrm>
          <a:prstGeom prst="rect">
            <a:avLst/>
          </a:prstGeom>
          <a:solidFill>
            <a:srgbClr val="FAF9F5"/>
          </a:solidFill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ET NOUS EN AVONS TIRÉ</a:t>
            </a:r>
          </a:p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UN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NOUVEL ARBRE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: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B1023893-054B-4BFE-A807-E46011D27822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44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72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264FF4A-1945-4380-9353-0884D1F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866" y="398763"/>
            <a:ext cx="6209946" cy="59672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157430" y="235132"/>
            <a:ext cx="44629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PUIS NOUS AVONS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CHOISI 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L’UN DE CES DEUX GROUPES :</a:t>
            </a:r>
            <a:endParaRPr lang="fr-FR" sz="4800" dirty="0">
              <a:solidFill>
                <a:schemeClr val="accent2">
                  <a:lumMod val="50000"/>
                </a:schemeClr>
              </a:solidFill>
              <a:latin typeface="+mj-lt"/>
              <a:cs typeface="Calibri Light" panose="020F03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FFA82D-D9AD-44CA-9BAD-64F76493D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1" y="3282120"/>
            <a:ext cx="3951932" cy="3355137"/>
          </a:xfrm>
          <a:prstGeom prst="rect">
            <a:avLst/>
          </a:prstGeo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4EB317CC-5878-4CAC-9CE7-B12A7B50846E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45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0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79464" y="351692"/>
            <a:ext cx="9446210" cy="896816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54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  <a:t>7 – LE RÉSULTAT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C0DCAC44-2A20-4052-92C1-884AD469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300" y="623944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z="3200" smtClean="0">
                <a:solidFill>
                  <a:schemeClr val="bg1"/>
                </a:solidFill>
              </a:rPr>
              <a:pPr/>
              <a:t>46</a:t>
            </a:fld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7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360444" y="255371"/>
            <a:ext cx="10874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10 PAYS…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C5110B-7EE6-479C-B0CD-65191C33B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037" y="1340018"/>
            <a:ext cx="4177963" cy="417796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33347BD-4D3D-4D32-8A2B-0B8B4AE63976}"/>
              </a:ext>
            </a:extLst>
          </p:cNvPr>
          <p:cNvSpPr txBox="1"/>
          <p:nvPr/>
        </p:nvSpPr>
        <p:spPr>
          <a:xfrm>
            <a:off x="360444" y="1241836"/>
            <a:ext cx="92967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EN VOIE D’ENRICHISSEMENT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EN DÉFICIT ALIMENTAIRE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QUI CONSOMMENT DE LA VIANDE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EN CROISSANCE DÉMOGRAPHIQUE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EN CROISSANCE ÉCONOMIQUE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QUI ONT ACCÈS À LA MER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QUI SONT PRODUCTIFS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QUI FONT PARTIE DE GRANDS </a:t>
            </a:r>
          </a:p>
          <a:p>
            <a:r>
              <a:rPr lang="fr-FR" sz="36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MARCHÉS COMMUNS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4CDBDE5F-77A6-4E88-AFF1-010CA2B7D617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47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40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339635" y="512829"/>
            <a:ext cx="10874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LES LAURÉATS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719B50F-61EB-4263-BB98-C02C5384A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674" y="1764372"/>
            <a:ext cx="719138" cy="4810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58626E1-950B-493F-8231-0CA15F0A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98" y="2737425"/>
            <a:ext cx="719138" cy="47855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EEE7D2A-7FE1-48AA-9D8D-843716062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08" y="3642021"/>
            <a:ext cx="719140" cy="4785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0394E20-5548-4F3D-B745-69E7F5F9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08" y="4607606"/>
            <a:ext cx="719138" cy="45803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199A7AA-2224-46E9-9F1E-48FC0A3A32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98" y="5562529"/>
            <a:ext cx="719138" cy="36867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B1F372E-156C-4757-B883-5AF7D31B58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60" y="1820538"/>
            <a:ext cx="737358" cy="36867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2FE92C0-CD5D-4105-A6FC-79DBAA6872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326" y="2802640"/>
            <a:ext cx="737358" cy="36867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0A02AD1-1E04-4C05-AE6E-8AD384B583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326" y="3666126"/>
            <a:ext cx="737358" cy="42205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9723598-C670-48CE-A02D-B4CF9DDB28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326" y="4601772"/>
            <a:ext cx="737358" cy="44616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62809A-D4D7-49D2-9690-F65214FFD0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326" y="5474556"/>
            <a:ext cx="737358" cy="456652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2D655B6D-3EDC-4784-AB77-994D174D3E44}"/>
              </a:ext>
            </a:extLst>
          </p:cNvPr>
          <p:cNvSpPr txBox="1"/>
          <p:nvPr/>
        </p:nvSpPr>
        <p:spPr>
          <a:xfrm>
            <a:off x="2372017" y="3584768"/>
            <a:ext cx="20244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COLOMBIE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8D6A347-7F1A-4B86-A7EA-AD60A6886703}"/>
              </a:ext>
            </a:extLst>
          </p:cNvPr>
          <p:cNvSpPr txBox="1"/>
          <p:nvPr/>
        </p:nvSpPr>
        <p:spPr>
          <a:xfrm>
            <a:off x="2372017" y="2688458"/>
            <a:ext cx="1756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CHYPRE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0BBDFC8-6336-4D3C-BEC3-A66CC2C914D7}"/>
              </a:ext>
            </a:extLst>
          </p:cNvPr>
          <p:cNvSpPr txBox="1"/>
          <p:nvPr/>
        </p:nvSpPr>
        <p:spPr>
          <a:xfrm>
            <a:off x="2372017" y="1718518"/>
            <a:ext cx="1756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CHILI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2A47C6D-8A62-4A6B-BC79-289C1A549D2E}"/>
              </a:ext>
            </a:extLst>
          </p:cNvPr>
          <p:cNvSpPr txBox="1"/>
          <p:nvPr/>
        </p:nvSpPr>
        <p:spPr>
          <a:xfrm>
            <a:off x="2372017" y="4544235"/>
            <a:ext cx="22197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COSTA RICA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2DC86CD-75F2-4570-9FE0-70497CEC52B6}"/>
              </a:ext>
            </a:extLst>
          </p:cNvPr>
          <p:cNvSpPr txBox="1"/>
          <p:nvPr/>
        </p:nvSpPr>
        <p:spPr>
          <a:xfrm>
            <a:off x="2377843" y="5454480"/>
            <a:ext cx="1756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E.A.U.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C5B6929-1076-472D-AD23-071759523A54}"/>
              </a:ext>
            </a:extLst>
          </p:cNvPr>
          <p:cNvSpPr txBox="1"/>
          <p:nvPr/>
        </p:nvSpPr>
        <p:spPr>
          <a:xfrm>
            <a:off x="8063345" y="1707346"/>
            <a:ext cx="1756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KOWEÏT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A626E7E-BD4F-43B1-A8B9-BF4783D0BA12}"/>
              </a:ext>
            </a:extLst>
          </p:cNvPr>
          <p:cNvSpPr txBox="1"/>
          <p:nvPr/>
        </p:nvSpPr>
        <p:spPr>
          <a:xfrm>
            <a:off x="8063344" y="2680411"/>
            <a:ext cx="1893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MALAYSIE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8138A11-552D-40A6-B066-A1356C4C0D28}"/>
              </a:ext>
            </a:extLst>
          </p:cNvPr>
          <p:cNvSpPr txBox="1"/>
          <p:nvPr/>
        </p:nvSpPr>
        <p:spPr>
          <a:xfrm>
            <a:off x="8063345" y="3592815"/>
            <a:ext cx="1756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MEXIQUE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2EF9DB8-FECF-4733-B3A0-A11C6541296B}"/>
              </a:ext>
            </a:extLst>
          </p:cNvPr>
          <p:cNvSpPr txBox="1"/>
          <p:nvPr/>
        </p:nvSpPr>
        <p:spPr>
          <a:xfrm>
            <a:off x="8063344" y="4532465"/>
            <a:ext cx="1756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PANAMA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E31245A-4FC2-4D47-846C-A91B6094E65F}"/>
              </a:ext>
            </a:extLst>
          </p:cNvPr>
          <p:cNvSpPr txBox="1"/>
          <p:nvPr/>
        </p:nvSpPr>
        <p:spPr>
          <a:xfrm>
            <a:off x="8057521" y="5410494"/>
            <a:ext cx="29799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R. DOMINICAINE</a:t>
            </a:r>
          </a:p>
        </p:txBody>
      </p:sp>
      <p:sp>
        <p:nvSpPr>
          <p:cNvPr id="24" name="Espace réservé du numéro de diapositive 2">
            <a:extLst>
              <a:ext uri="{FF2B5EF4-FFF2-40B4-BE49-F238E27FC236}">
                <a16:creationId xmlns:a16="http://schemas.microsoft.com/office/drawing/2014/main" id="{A4A28E91-41CB-470C-B6AE-F19E45402448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48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94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339635" y="512829"/>
            <a:ext cx="108748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2 FAVORIS 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58626E1-950B-493F-8231-0CA15F0A7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691" y="1560598"/>
            <a:ext cx="719138" cy="47855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0A02AD1-1E04-4C05-AE6E-8AD384B58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50" y="1588848"/>
            <a:ext cx="737358" cy="422057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A8D6A347-7F1A-4B86-A7EA-AD60A6886703}"/>
              </a:ext>
            </a:extLst>
          </p:cNvPr>
          <p:cNvSpPr txBox="1"/>
          <p:nvPr/>
        </p:nvSpPr>
        <p:spPr>
          <a:xfrm>
            <a:off x="8046143" y="1507487"/>
            <a:ext cx="1756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CHYPRE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0BBDFC8-6336-4D3C-BEC3-A66CC2C914D7}"/>
              </a:ext>
            </a:extLst>
          </p:cNvPr>
          <p:cNvSpPr txBox="1"/>
          <p:nvPr/>
        </p:nvSpPr>
        <p:spPr>
          <a:xfrm>
            <a:off x="2389221" y="1507488"/>
            <a:ext cx="1756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MEXIQUE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AD01F89-15FB-4973-8364-A90239C5F2F7}"/>
              </a:ext>
            </a:extLst>
          </p:cNvPr>
          <p:cNvSpPr txBox="1"/>
          <p:nvPr/>
        </p:nvSpPr>
        <p:spPr>
          <a:xfrm>
            <a:off x="1314034" y="2092262"/>
            <a:ext cx="47819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POPULATION IMPORTANTE (126 MILLIONS)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12</a:t>
            </a:r>
            <a:r>
              <a:rPr lang="fr-FR" sz="2400" baseline="300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e</a:t>
            </a: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 PAYS LE PLUS RICHE DU MONDE (EN TERME DE PIB)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6</a:t>
            </a:r>
            <a:r>
              <a:rPr lang="fr-FR" sz="2400" baseline="300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e</a:t>
            </a: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 PLUS GROS CONSOMMATEUR DE VOLAILLES AU MONDE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POSITION GÉOGRAPHIQUE INTÉRESSANTE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MEMBRE DE L’ALENA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E6E54A3-9BEA-4507-B81D-E9196EE28872}"/>
              </a:ext>
            </a:extLst>
          </p:cNvPr>
          <p:cNvSpPr txBox="1"/>
          <p:nvPr/>
        </p:nvSpPr>
        <p:spPr>
          <a:xfrm>
            <a:off x="6969576" y="2084462"/>
            <a:ext cx="501274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MEMBRE DE L’UE, DONC EXPORTATIONS PLUS FACILES, RAPIDES, ET SEREINES QUE DANS LES AUTRES PAYS CANDIDATS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CROISSANCE PROBABLE DU FAIT DE SON APPARTENANCE AU 1</a:t>
            </a:r>
            <a:r>
              <a:rPr lang="fr-FR" sz="2400" baseline="300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er</a:t>
            </a: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 MARCHÉ ÉCONOMIQUE MONDIAL.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L’UE EST LE 3</a:t>
            </a:r>
            <a:r>
              <a:rPr lang="fr-FR" sz="2400" baseline="300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e</a:t>
            </a: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 PLUS GROS CONSOMMATEUR DE VOLAILLES AU MONDE</a:t>
            </a:r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4999B122-53FB-4FB7-9605-3EBBD8B42385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49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49D8267-D766-405B-9AB8-8EEF07224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03" y="1167652"/>
            <a:ext cx="5196842" cy="430760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0" y="2905956"/>
            <a:ext cx="3916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OUI, MAIS…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08B80C-20EA-4BC4-842D-98FE09AB2070}"/>
              </a:ext>
            </a:extLst>
          </p:cNvPr>
          <p:cNvSpPr txBox="1"/>
          <p:nvPr/>
        </p:nvSpPr>
        <p:spPr>
          <a:xfrm>
            <a:off x="8275321" y="2705725"/>
            <a:ext cx="391667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OÙ ?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9A85B1D8-7887-4CBD-8456-2B45852A6B31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5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6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79464" y="351692"/>
            <a:ext cx="9446210" cy="896816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54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  <a:t>2 – MÉTHODOLOGIE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13089FAA-7D53-4516-BE70-DE635A2B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300" y="6239446"/>
            <a:ext cx="811019" cy="503578"/>
          </a:xfrm>
        </p:spPr>
        <p:txBody>
          <a:bodyPr/>
          <a:lstStyle/>
          <a:p>
            <a:fld id="{C01389E6-C847-4AD0-B56D-D205B2EAB1EE}" type="slidenum">
              <a:rPr lang="en-US" sz="3200" smtClean="0">
                <a:solidFill>
                  <a:schemeClr val="bg1"/>
                </a:solidFill>
              </a:rPr>
              <a:pPr/>
              <a:t>6</a:t>
            </a:fld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33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ACCBE-542F-4804-AA02-CD5FF2612E2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603481"/>
            <a:ext cx="4983841" cy="896816"/>
          </a:xfrm>
          <a:solidFill>
            <a:srgbClr val="FAF9F5"/>
          </a:solidFill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  <a:t>172 PAYS ÉTUDIÉS</a:t>
            </a:r>
            <a:br>
              <a:rPr lang="fr-FR" sz="48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</a:br>
            <a:r>
              <a:rPr lang="fr-FR" sz="4800" dirty="0">
                <a:solidFill>
                  <a:schemeClr val="accent2">
                    <a:lumMod val="50000"/>
                  </a:schemeClr>
                </a:solidFill>
                <a:cs typeface="Calibri Light" panose="020F0302020204030204" pitchFamily="34" charset="0"/>
              </a:rPr>
              <a:t>4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  <a:t>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cs typeface="Calibri Light" panose="020F0302020204030204" pitchFamily="34" charset="0"/>
              </a:rPr>
              <a:t>CRITÈRES DE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cs typeface="Calibri Light" panose="020F0302020204030204" pitchFamily="34" charset="0"/>
              </a:rPr>
              <a:t>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cs typeface="Calibri Light" panose="020F0302020204030204" pitchFamily="34" charset="0"/>
              </a:rPr>
              <a:t>SÉLECTION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392DDFD-0458-45BB-9992-677140973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41" y="0"/>
            <a:ext cx="7208159" cy="6858000"/>
          </a:xfrm>
          <a:prstGeom prst="rect">
            <a:avLst/>
          </a:prstGeom>
        </p:spPr>
      </p:pic>
      <p:pic>
        <p:nvPicPr>
          <p:cNvPr id="11" name="Graphique 10" descr="Présentation avec graphique à barres">
            <a:extLst>
              <a:ext uri="{FF2B5EF4-FFF2-40B4-BE49-F238E27FC236}">
                <a16:creationId xmlns:a16="http://schemas.microsoft.com/office/drawing/2014/main" id="{8A61A9F9-0144-4AFD-A048-065BD5FE7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5451" y="4258492"/>
            <a:ext cx="2201091" cy="2201091"/>
          </a:xfrm>
          <a:prstGeom prst="rect">
            <a:avLst/>
          </a:prstGeo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DA776301-D400-4C64-874C-1BB484D53A09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</a:rPr>
              <a:pPr/>
              <a:t>7</a:t>
            </a:fld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9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0" y="603481"/>
            <a:ext cx="3916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1</a:t>
            </a:r>
            <a:r>
              <a:rPr lang="fr-FR" sz="4800" baseline="300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er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CRITÈRE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017F65-8786-4068-927F-038F8D969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622" y="800007"/>
            <a:ext cx="2978150" cy="605799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F25B0B8-F05A-4152-A060-F772A3B2340B}"/>
              </a:ext>
            </a:extLst>
          </p:cNvPr>
          <p:cNvSpPr txBox="1"/>
          <p:nvPr/>
        </p:nvSpPr>
        <p:spPr>
          <a:xfrm>
            <a:off x="7687492" y="1018979"/>
            <a:ext cx="37592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LA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 CROISSANCE 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DE LA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POPULATION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SUR</a:t>
            </a:r>
          </a:p>
          <a:p>
            <a:pPr algn="ctr"/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UNE ANNÉE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4901D4B5-9163-4DA3-8238-2436AE4EA21C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8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9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E20EAAA-BA7F-419B-880F-5AEAF472F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13" y="876188"/>
            <a:ext cx="5779008" cy="585216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F409BF4-F221-4D30-A5A4-738C7EF3B6D0}"/>
              </a:ext>
            </a:extLst>
          </p:cNvPr>
          <p:cNvSpPr txBox="1"/>
          <p:nvPr/>
        </p:nvSpPr>
        <p:spPr>
          <a:xfrm>
            <a:off x="0" y="711396"/>
            <a:ext cx="3916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2</a:t>
            </a:r>
            <a:r>
              <a:rPr lang="fr-FR" sz="4800" baseline="300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e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CRITÈRE 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25B0B8-F05A-4152-A060-F772A3B2340B}"/>
              </a:ext>
            </a:extLst>
          </p:cNvPr>
          <p:cNvSpPr txBox="1"/>
          <p:nvPr/>
        </p:nvSpPr>
        <p:spPr>
          <a:xfrm>
            <a:off x="8223070" y="2274838"/>
            <a:ext cx="37592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LE NOMBRE DE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CALORIES</a:t>
            </a:r>
            <a:r>
              <a:rPr lang="fr-FR" sz="4800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 Light" panose="020F0302020204030204" pitchFamily="34" charset="0"/>
              </a:rPr>
              <a:t> PAR </a:t>
            </a:r>
            <a:r>
              <a:rPr lang="fr-FR" sz="4800" dirty="0">
                <a:solidFill>
                  <a:schemeClr val="accent2">
                    <a:lumMod val="50000"/>
                  </a:schemeClr>
                </a:solidFill>
                <a:latin typeface="+mj-lt"/>
                <a:cs typeface="Calibri Light" panose="020F0302020204030204" pitchFamily="34" charset="0"/>
              </a:rPr>
              <a:t>HABITANT</a:t>
            </a:r>
          </a:p>
        </p:txBody>
      </p:sp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99640A7F-9C5C-42CF-96F4-791D697374B3}"/>
              </a:ext>
            </a:extLst>
          </p:cNvPr>
          <p:cNvSpPr txBox="1">
            <a:spLocks/>
          </p:cNvSpPr>
          <p:nvPr/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accent2">
                    <a:lumMod val="75000"/>
                  </a:schemeClr>
                </a:solidFill>
              </a:rPr>
              <a:pPr/>
              <a:t>9</a:t>
            </a:fld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4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648</Words>
  <Application>Microsoft Office PowerPoint</Application>
  <PresentationFormat>Grand écran</PresentationFormat>
  <Paragraphs>178</Paragraphs>
  <Slides>49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Wingdings</vt:lpstr>
      <vt:lpstr>Thème Office</vt:lpstr>
      <vt:lpstr>PROJET 5 : ÉTUDE DE MARCHÉ</vt:lpstr>
      <vt:lpstr>1 - RAPPEL DU PROJET</vt:lpstr>
      <vt:lpstr>EXPORTER NOS POULET  À L’INTERNATIONAL </vt:lpstr>
      <vt:lpstr>Présentation PowerPoint</vt:lpstr>
      <vt:lpstr>Présentation PowerPoint</vt:lpstr>
      <vt:lpstr>2 – MÉTHODOLOGIE</vt:lpstr>
      <vt:lpstr>172 PAYS ÉTUDIÉS 4 CRITÈRES DE SÉLECTION</vt:lpstr>
      <vt:lpstr>Présentation PowerPoint</vt:lpstr>
      <vt:lpstr>Présentation PowerPoint</vt:lpstr>
      <vt:lpstr>Présentation PowerPoint</vt:lpstr>
      <vt:lpstr>Présentation PowerPoint</vt:lpstr>
      <vt:lpstr>3 – LE DENDROGRAMME</vt:lpstr>
      <vt:lpstr>Présentation PowerPoint</vt:lpstr>
      <vt:lpstr>Présentation PowerPoint</vt:lpstr>
      <vt:lpstr>Présentation PowerPoint</vt:lpstr>
      <vt:lpstr>Présentation PowerPoint</vt:lpstr>
      <vt:lpstr>4 – L’ANALYSE EN COMPOSANTES PRINCIPALES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 – LE CHOIX D’UN GROUPE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6 – LE CIBLAGE</vt:lpstr>
      <vt:lpstr>Présentation PowerPoint</vt:lpstr>
      <vt:lpstr>Présentation PowerPoint</vt:lpstr>
      <vt:lpstr>Présentation PowerPoint</vt:lpstr>
      <vt:lpstr>7 – LE RÉSULTAT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CHIFFRE D’AFFAIRES EN BAISSE</dc:title>
  <dc:creator>Vivian Ors</dc:creator>
  <cp:lastModifiedBy>Vivian Ors</cp:lastModifiedBy>
  <cp:revision>119</cp:revision>
  <dcterms:created xsi:type="dcterms:W3CDTF">2020-12-08T10:39:49Z</dcterms:created>
  <dcterms:modified xsi:type="dcterms:W3CDTF">2021-02-23T17:15:58Z</dcterms:modified>
</cp:coreProperties>
</file>