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343" r:id="rId3"/>
    <p:sldId id="423" r:id="rId4"/>
    <p:sldId id="424" r:id="rId5"/>
    <p:sldId id="457" r:id="rId6"/>
    <p:sldId id="471" r:id="rId7"/>
    <p:sldId id="470" r:id="rId8"/>
    <p:sldId id="422" r:id="rId9"/>
    <p:sldId id="425" r:id="rId10"/>
    <p:sldId id="435" r:id="rId11"/>
    <p:sldId id="437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3" r:id="rId21"/>
    <p:sldId id="485" r:id="rId22"/>
    <p:sldId id="486" r:id="rId23"/>
    <p:sldId id="489" r:id="rId24"/>
    <p:sldId id="502" r:id="rId25"/>
    <p:sldId id="456" r:id="rId26"/>
    <p:sldId id="428" r:id="rId27"/>
    <p:sldId id="503" r:id="rId28"/>
    <p:sldId id="490" r:id="rId29"/>
    <p:sldId id="491" r:id="rId30"/>
    <p:sldId id="492" r:id="rId31"/>
    <p:sldId id="504" r:id="rId32"/>
    <p:sldId id="493" r:id="rId33"/>
    <p:sldId id="494" r:id="rId34"/>
    <p:sldId id="495" r:id="rId35"/>
    <p:sldId id="497" r:id="rId36"/>
    <p:sldId id="506" r:id="rId37"/>
    <p:sldId id="499" r:id="rId38"/>
    <p:sldId id="507" r:id="rId39"/>
    <p:sldId id="500" r:id="rId40"/>
    <p:sldId id="501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A81"/>
    <a:srgbClr val="0324D4"/>
    <a:srgbClr val="3399FF"/>
    <a:srgbClr val="99CCFF"/>
    <a:srgbClr val="33CCCC"/>
    <a:srgbClr val="800080"/>
    <a:srgbClr val="B6211B"/>
    <a:srgbClr val="476AFF"/>
    <a:srgbClr val="B122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June 22,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20.sv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4.png"/><Relationship Id="rId5" Type="http://schemas.openxmlformats.org/officeDocument/2006/relationships/tags" Target="../tags/tag6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image" Target="../media/image4.png"/><Relationship Id="rId18" Type="http://schemas.openxmlformats.org/officeDocument/2006/relationships/image" Target="../media/image29.sv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28.png"/><Relationship Id="rId2" Type="http://schemas.openxmlformats.org/officeDocument/2006/relationships/tags" Target="../tags/tag75.xml"/><Relationship Id="rId16" Type="http://schemas.openxmlformats.org/officeDocument/2006/relationships/image" Target="../media/image27.sv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image" Target="../media/image26.png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96.xml"/><Relationship Id="rId7" Type="http://schemas.openxmlformats.org/officeDocument/2006/relationships/image" Target="../media/image3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09.xml"/><Relationship Id="rId7" Type="http://schemas.openxmlformats.org/officeDocument/2006/relationships/image" Target="../media/image42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119.xml"/><Relationship Id="rId7" Type="http://schemas.openxmlformats.org/officeDocument/2006/relationships/image" Target="../media/image48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51.svg"/><Relationship Id="rId5" Type="http://schemas.openxmlformats.org/officeDocument/2006/relationships/tags" Target="../tags/tag128.xml"/><Relationship Id="rId10" Type="http://schemas.openxmlformats.org/officeDocument/2006/relationships/image" Target="../media/image50.png"/><Relationship Id="rId4" Type="http://schemas.openxmlformats.org/officeDocument/2006/relationships/tags" Target="../tags/tag127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8.png"/><Relationship Id="rId18" Type="http://schemas.openxmlformats.org/officeDocument/2006/relationships/image" Target="../media/image57.sv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53.svg"/><Relationship Id="rId17" Type="http://schemas.openxmlformats.org/officeDocument/2006/relationships/image" Target="../media/image56.png"/><Relationship Id="rId2" Type="http://schemas.openxmlformats.org/officeDocument/2006/relationships/tags" Target="../tags/tag133.xml"/><Relationship Id="rId16" Type="http://schemas.openxmlformats.org/officeDocument/2006/relationships/image" Target="../media/image55.svg"/><Relationship Id="rId20" Type="http://schemas.openxmlformats.org/officeDocument/2006/relationships/image" Target="../media/image59.sv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52.png"/><Relationship Id="rId5" Type="http://schemas.openxmlformats.org/officeDocument/2006/relationships/tags" Target="../tags/tag136.xml"/><Relationship Id="rId15" Type="http://schemas.openxmlformats.org/officeDocument/2006/relationships/image" Target="../media/image5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58.png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image" Target="../media/image20.svg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8.png"/><Relationship Id="rId3" Type="http://schemas.openxmlformats.org/officeDocument/2006/relationships/tags" Target="../tags/tag10.xml"/><Relationship Id="rId21" Type="http://schemas.openxmlformats.org/officeDocument/2006/relationships/image" Target="../media/image11.sv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7.svg"/><Relationship Id="rId2" Type="http://schemas.openxmlformats.org/officeDocument/2006/relationships/tags" Target="../tags/tag9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5.svg"/><Relationship Id="rId10" Type="http://schemas.openxmlformats.org/officeDocument/2006/relationships/tags" Target="../tags/tag17.xml"/><Relationship Id="rId19" Type="http://schemas.openxmlformats.org/officeDocument/2006/relationships/image" Target="../media/image9.sv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64.png"/><Relationship Id="rId4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7" Type="http://schemas.openxmlformats.org/officeDocument/2006/relationships/image" Target="../media/image68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5.png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image" Target="../media/image74.svg"/><Relationship Id="rId2" Type="http://schemas.openxmlformats.org/officeDocument/2006/relationships/tags" Target="../tags/tag175.xml"/><Relationship Id="rId16" Type="http://schemas.openxmlformats.org/officeDocument/2006/relationships/image" Target="../media/image73.png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image" Target="../media/image72.svg"/><Relationship Id="rId10" Type="http://schemas.openxmlformats.org/officeDocument/2006/relationships/tags" Target="../tags/tag183.xml"/><Relationship Id="rId19" Type="http://schemas.openxmlformats.org/officeDocument/2006/relationships/image" Target="../media/image76.svg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81.png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17" Type="http://schemas.openxmlformats.org/officeDocument/2006/relationships/image" Target="../media/image80.svg"/><Relationship Id="rId2" Type="http://schemas.openxmlformats.org/officeDocument/2006/relationships/tags" Target="../tags/tag187.xml"/><Relationship Id="rId16" Type="http://schemas.openxmlformats.org/officeDocument/2006/relationships/image" Target="../media/image79.png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5" Type="http://schemas.openxmlformats.org/officeDocument/2006/relationships/image" Target="../media/image78.svg"/><Relationship Id="rId10" Type="http://schemas.openxmlformats.org/officeDocument/2006/relationships/tags" Target="../tags/tag195.xml"/><Relationship Id="rId19" Type="http://schemas.openxmlformats.org/officeDocument/2006/relationships/image" Target="../media/image82.svg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image" Target="../media/image20.sv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4.png"/><Relationship Id="rId5" Type="http://schemas.openxmlformats.org/officeDocument/2006/relationships/tags" Target="../tags/tag202.xml"/><Relationship Id="rId10" Type="http://schemas.openxmlformats.org/officeDocument/2006/relationships/image" Target="../media/image83.png"/><Relationship Id="rId4" Type="http://schemas.openxmlformats.org/officeDocument/2006/relationships/tags" Target="../tags/tag201.xml"/><Relationship Id="rId9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10" Type="http://schemas.openxmlformats.org/officeDocument/2006/relationships/image" Target="../media/image20.svg"/><Relationship Id="rId4" Type="http://schemas.openxmlformats.org/officeDocument/2006/relationships/tags" Target="../tags/tag218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1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15.jpg"/><Relationship Id="rId2" Type="http://schemas.openxmlformats.org/officeDocument/2006/relationships/tags" Target="../tags/tag27.xml"/><Relationship Id="rId16" Type="http://schemas.openxmlformats.org/officeDocument/2006/relationships/image" Target="../media/image19.sv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15" Type="http://schemas.openxmlformats.org/officeDocument/2006/relationships/image" Target="../media/image18.png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20.sv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20.sv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0.xml"/><Relationship Id="rId15" Type="http://schemas.openxmlformats.org/officeDocument/2006/relationships/image" Target="../media/image22.svg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image" Target="../media/image20.svg"/><Relationship Id="rId4" Type="http://schemas.openxmlformats.org/officeDocument/2006/relationships/tags" Target="../tags/tag5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6000">
              <a:srgbClr val="7590FF">
                <a:alpha val="40000"/>
              </a:srgbClr>
            </a:gs>
            <a:gs pos="33000">
              <a:srgbClr val="A3B5FF">
                <a:alpha val="10000"/>
              </a:srgbClr>
            </a:gs>
            <a:gs pos="100000">
              <a:srgbClr val="476A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79103" y="359704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8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PROJET</a:t>
            </a:r>
            <a:r>
              <a:rPr lang="fr-FR" sz="54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 </a:t>
            </a:r>
            <a:r>
              <a:rPr lang="fr-FR" sz="48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 : 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39F4A79-2173-4A66-88FE-AD4C135C19E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92505" y="1847814"/>
            <a:ext cx="564106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fr-FR" sz="4000" dirty="0">
              <a:solidFill>
                <a:schemeClr val="accent2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079103" y="1550917"/>
            <a:ext cx="9374408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Segmentez des clients d’un site de e-commerce</a:t>
            </a:r>
          </a:p>
        </p:txBody>
      </p:sp>
      <p:pic>
        <p:nvPicPr>
          <p:cNvPr id="2" name="Picture 2" descr="Olist Store: Venda Online – Applications sur Google Play">
            <a:extLst>
              <a:ext uri="{FF2B5EF4-FFF2-40B4-BE49-F238E27FC236}">
                <a16:creationId xmlns:a16="http://schemas.microsoft.com/office/drawing/2014/main" id="{AE2D2960-C7A1-300D-E881-B621565CA13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77" y="2772311"/>
            <a:ext cx="5641060" cy="29442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58265" y="465106"/>
            <a:ext cx="709454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III – TESTS de Modèles :</a:t>
            </a:r>
          </a:p>
        </p:txBody>
      </p:sp>
      <p:pic>
        <p:nvPicPr>
          <p:cNvPr id="5" name="Graphique 4" descr="Flux de travail">
            <a:extLst>
              <a:ext uri="{FF2B5EF4-FFF2-40B4-BE49-F238E27FC236}">
                <a16:creationId xmlns:a16="http://schemas.microsoft.com/office/drawing/2014/main" id="{EF327B81-ADA5-0DC5-AA2E-CA1759E1A5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098" y="1676399"/>
            <a:ext cx="3952876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16484" y="368785"/>
            <a:ext cx="768481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CHOIX DE l’ALGORITHME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13287" y="3115286"/>
            <a:ext cx="9458325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Algorithme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classification non supervisée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574" y="2985594"/>
            <a:ext cx="914400" cy="914400"/>
          </a:xfrm>
          <a:prstGeom prst="rect">
            <a:avLst/>
          </a:prstGeom>
        </p:spPr>
      </p:pic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574" y="3972950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713286" y="4084648"/>
            <a:ext cx="10183308" cy="691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Bien adapté à une recherche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groupes convexes </a:t>
            </a:r>
            <a:endParaRPr lang="fr-FR" sz="3200" cap="all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9" name="Graphique 18" descr="Engrenage">
            <a:extLst>
              <a:ext uri="{FF2B5EF4-FFF2-40B4-BE49-F238E27FC236}">
                <a16:creationId xmlns:a16="http://schemas.microsoft.com/office/drawing/2014/main" id="{F6A6A8BD-28AF-DEF7-CF8A-0BA334AFD44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574" y="4937947"/>
            <a:ext cx="914400" cy="914400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D54267AB-8873-B6A8-9B5E-78A2BE9004F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734116" y="5067318"/>
            <a:ext cx="9024371" cy="691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Peu coûteux en termes de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ressources système</a:t>
            </a:r>
            <a:endParaRPr lang="fr-FR" sz="3200" cap="all" dirty="0">
              <a:solidFill>
                <a:schemeClr val="accent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CBFDD1E-7CB7-6397-CF33-571EC94ACFB1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63233" y="1353073"/>
            <a:ext cx="286553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K-MEANS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7567CF0D-93CE-B5FC-A3E1-BD939C27A014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7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624404" y="340195"/>
            <a:ext cx="494319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QUATRE TESTS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13287" y="1862220"/>
            <a:ext cx="9880402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Clustering selon les variables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RFM</a:t>
            </a: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uniquement</a:t>
            </a:r>
            <a:endParaRPr lang="fr-FR" sz="32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2574" y="1732528"/>
            <a:ext cx="914400" cy="914400"/>
          </a:xfrm>
          <a:prstGeom prst="rect">
            <a:avLst/>
          </a:prstGeom>
        </p:spPr>
      </p:pic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2574" y="2719884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713286" y="2831582"/>
            <a:ext cx="10183308" cy="691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Clustering variables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comportement client</a:t>
            </a:r>
            <a:endParaRPr lang="fr-FR" sz="3200" cap="all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9" name="Graphique 18" descr="Engrenage">
            <a:extLst>
              <a:ext uri="{FF2B5EF4-FFF2-40B4-BE49-F238E27FC236}">
                <a16:creationId xmlns:a16="http://schemas.microsoft.com/office/drawing/2014/main" id="{F6A6A8BD-28AF-DEF7-CF8A-0BA334AFD44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2574" y="3684881"/>
            <a:ext cx="914400" cy="914400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D54267AB-8873-B6A8-9B5E-78A2BE9004F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734116" y="3814252"/>
            <a:ext cx="9024371" cy="691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Clustering variables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type de produits</a:t>
            </a:r>
            <a:endParaRPr lang="fr-FR" sz="3200" cap="all" dirty="0">
              <a:solidFill>
                <a:schemeClr val="accent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1" name="Graphique 10" descr="Engrenage">
            <a:extLst>
              <a:ext uri="{FF2B5EF4-FFF2-40B4-BE49-F238E27FC236}">
                <a16:creationId xmlns:a16="http://schemas.microsoft.com/office/drawing/2014/main" id="{64C7A467-5020-A8D5-C03A-873AE941A5E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23299" y="5038768"/>
            <a:ext cx="914400" cy="9144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78FB9916-A402-E1A2-84C8-501A8F318B43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263133" y="5150466"/>
            <a:ext cx="9024371" cy="691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</a:rPr>
              <a:t>Clustering</a:t>
            </a: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 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</a:rPr>
              <a:t>variables adaptées</a:t>
            </a:r>
            <a:endParaRPr lang="fr-FR" sz="3200" cap="all" dirty="0">
              <a:solidFill>
                <a:schemeClr val="accent6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3" name="Graphique 12" descr="Flèche : tout droit">
            <a:extLst>
              <a:ext uri="{FF2B5EF4-FFF2-40B4-BE49-F238E27FC236}">
                <a16:creationId xmlns:a16="http://schemas.microsoft.com/office/drawing/2014/main" id="{5D6952EF-AD29-9F5F-AA20-F984C8A7AF6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3141496">
            <a:off x="1277879" y="4543569"/>
            <a:ext cx="1072884" cy="691803"/>
          </a:xfrm>
          <a:prstGeom prst="rect">
            <a:avLst/>
          </a:prstGeom>
        </p:spPr>
      </p:pic>
      <p:sp>
        <p:nvSpPr>
          <p:cNvPr id="15" name="Espace réservé du numéro de diapositive 2">
            <a:extLst>
              <a:ext uri="{FF2B5EF4-FFF2-40B4-BE49-F238E27FC236}">
                <a16:creationId xmlns:a16="http://schemas.microsoft.com/office/drawing/2014/main" id="{46E59DB4-60AD-5BC9-82C4-ABCD58EAC94D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7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0CCEECD-4771-36A9-B7D2-E976DD47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45" y="2178286"/>
            <a:ext cx="6446310" cy="4184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728053" y="376071"/>
            <a:ext cx="473589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RFM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44635" y="1279289"/>
            <a:ext cx="830272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Détermination du Nombre de clusters :</a:t>
            </a:r>
          </a:p>
        </p:txBody>
      </p:sp>
    </p:spTree>
    <p:extLst>
      <p:ext uri="{BB962C8B-B14F-4D97-AF65-F5344CB8AC3E}">
        <p14:creationId xmlns:p14="http://schemas.microsoft.com/office/powerpoint/2010/main" val="327044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E023D9C7-C67A-261F-4F9F-EC46A5C6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88" y="2320482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491FBC-7979-92AC-2667-0BD117A2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2" y="2119116"/>
            <a:ext cx="6105671" cy="4372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65159" y="333208"/>
            <a:ext cx="520458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RFM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911548" y="1257857"/>
            <a:ext cx="436890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VISUALISATION (ACP) :</a:t>
            </a:r>
          </a:p>
        </p:txBody>
      </p:sp>
    </p:spTree>
    <p:extLst>
      <p:ext uri="{BB962C8B-B14F-4D97-AF65-F5344CB8AC3E}">
        <p14:creationId xmlns:p14="http://schemas.microsoft.com/office/powerpoint/2010/main" val="311490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E80394-0590-F128-F3AF-30BF441B3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52" y="1968714"/>
            <a:ext cx="6304489" cy="4556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04227" y="333208"/>
            <a:ext cx="498354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RFM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86589" y="1150961"/>
            <a:ext cx="66188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Caractéristiques des clusters :</a:t>
            </a:r>
          </a:p>
        </p:txBody>
      </p:sp>
    </p:spTree>
    <p:extLst>
      <p:ext uri="{BB962C8B-B14F-4D97-AF65-F5344CB8AC3E}">
        <p14:creationId xmlns:p14="http://schemas.microsoft.com/office/powerpoint/2010/main" val="312903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83C1F48A-4D15-6CF8-E3BE-50096745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78" y="2450709"/>
            <a:ext cx="3728926" cy="263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260661F-7304-92E4-53C0-D39CAB04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09" y="2417678"/>
            <a:ext cx="3648340" cy="265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D46067-0F3C-0BE2-8D78-142BD4AB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0" y="2442185"/>
            <a:ext cx="3648340" cy="263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04227" y="333208"/>
            <a:ext cx="498354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RFM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86589" y="1150961"/>
            <a:ext cx="66188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Caractéristiques des clusters :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E7A6143-EA9F-1376-C9DB-F46AD1B0088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04114" y="5308139"/>
            <a:ext cx="53191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Colinéarité de variables</a:t>
            </a:r>
          </a:p>
        </p:txBody>
      </p:sp>
    </p:spTree>
    <p:extLst>
      <p:ext uri="{BB962C8B-B14F-4D97-AF65-F5344CB8AC3E}">
        <p14:creationId xmlns:p14="http://schemas.microsoft.com/office/powerpoint/2010/main" val="130041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7AB1BFE-A4B7-ACB9-59B3-31333A05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41" y="2306994"/>
            <a:ext cx="6446310" cy="4184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74028" y="333209"/>
            <a:ext cx="864393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Client </a:t>
            </a:r>
            <a:r>
              <a:rPr lang="fr-FR" sz="4400" cap="all" dirty="0" err="1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behavior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44635" y="1279289"/>
            <a:ext cx="830272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Détermination du Nombre de clusters :</a:t>
            </a:r>
          </a:p>
        </p:txBody>
      </p:sp>
    </p:spTree>
    <p:extLst>
      <p:ext uri="{BB962C8B-B14F-4D97-AF65-F5344CB8AC3E}">
        <p14:creationId xmlns:p14="http://schemas.microsoft.com/office/powerpoint/2010/main" val="157141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BF0289E-08D3-60F5-FCAA-110D83BA1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8" y="1914373"/>
            <a:ext cx="6431341" cy="46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108298" y="1229210"/>
            <a:ext cx="5975403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Éboulis des valeurs propres 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612FBE3-C52F-BD2F-FEAA-8FEC4E339AFA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774028" y="333209"/>
            <a:ext cx="864393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Client </a:t>
            </a:r>
            <a:r>
              <a:rPr lang="fr-FR" sz="4400" cap="all" dirty="0" err="1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behavior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0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D0DFBC98-8881-4476-F105-98DBF870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02" y="2119117"/>
            <a:ext cx="6001232" cy="4297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FBA1084-EDFA-6113-15D4-66978058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88" y="2291907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911548" y="1257857"/>
            <a:ext cx="436890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VISUALISATION (ACP) 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81D47B2-C88A-719B-1E39-128BBC45F4C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774028" y="333209"/>
            <a:ext cx="864393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Client </a:t>
            </a:r>
            <a:r>
              <a:rPr lang="fr-FR" sz="4400" cap="all" dirty="0" err="1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behavior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0185" y="553831"/>
            <a:ext cx="717163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– LA Problématique :</a:t>
            </a:r>
          </a:p>
        </p:txBody>
      </p:sp>
      <p:pic>
        <p:nvPicPr>
          <p:cNvPr id="28" name="Graphique 27" descr="Engrenages">
            <a:extLst>
              <a:ext uri="{FF2B5EF4-FFF2-40B4-BE49-F238E27FC236}">
                <a16:creationId xmlns:a16="http://schemas.microsoft.com/office/drawing/2014/main" id="{B472A9A2-1C5E-D856-13ED-F7C887B1AD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888" y="2019871"/>
            <a:ext cx="3633788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09D6E813-2730-15C4-3042-1F021C74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0" y="2436781"/>
            <a:ext cx="3670574" cy="26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139C61E-19DC-FBDF-8F26-AB7828BE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160" y="2479114"/>
            <a:ext cx="3634259" cy="26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E6708B7-EA0A-EAE7-0F2C-05F5F935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07" y="2436781"/>
            <a:ext cx="3663143" cy="26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86589" y="1150961"/>
            <a:ext cx="66188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Caractéristiques des clusters 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99D0BD7-4F86-B636-B382-8FD81CA799F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774028" y="333209"/>
            <a:ext cx="864393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Client </a:t>
            </a:r>
            <a:r>
              <a:rPr lang="fr-FR" sz="4400" cap="all" dirty="0" err="1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behavior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3BD544A-5BA0-9C3C-2FD3-5D2CEBAABC6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59929" y="5462166"/>
            <a:ext cx="819269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 Problème DE VARIANCE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190691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A398788-BB26-E59B-E7CD-0112BE45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34" y="1914373"/>
            <a:ext cx="6431339" cy="4610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108298" y="1229210"/>
            <a:ext cx="619207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Éboulis des valeurs propres :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49C6B58-360A-7CD7-9C41-9F1235C6624A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836342" y="235547"/>
            <a:ext cx="651930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</a:t>
            </a:r>
            <a:r>
              <a:rPr lang="fr-FR" sz="4400" cap="all" dirty="0" err="1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Products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3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4C03C823-3E87-942C-5A40-F00250603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8" y="2119117"/>
            <a:ext cx="6169403" cy="4417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2DD5ABDA-B080-F375-2805-89B36C5A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987" y="2320482"/>
            <a:ext cx="44291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911548" y="1257857"/>
            <a:ext cx="436890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VISUALISATION (ACP) :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66AECC3-2F77-16CD-832C-DD3DF912EB0A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836342" y="235547"/>
            <a:ext cx="651930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</a:t>
            </a:r>
            <a:r>
              <a:rPr lang="fr-FR" sz="4400" cap="all" dirty="0" err="1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Products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6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>
            <a:extLst>
              <a:ext uri="{FF2B5EF4-FFF2-40B4-BE49-F238E27FC236}">
                <a16:creationId xmlns:a16="http://schemas.microsoft.com/office/drawing/2014/main" id="{A3C00AB7-C7EA-5ADE-18E6-D068C51C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74" y="2417842"/>
            <a:ext cx="3663147" cy="2664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F0414587-8D29-12A5-3995-09F155F8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0" y="2401451"/>
            <a:ext cx="3648341" cy="266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B668E428-110C-B7A1-5C24-5F5ECEEDE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07" y="2401451"/>
            <a:ext cx="3648341" cy="2664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CECC971-B4BE-2B46-71D3-83E88F357AD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348316" y="5428610"/>
            <a:ext cx="749536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Toujours un Problème DE VARIANCE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786589" y="1150961"/>
            <a:ext cx="66188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Caractéristiques des clusters 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0E96AF9-BA6C-6943-9CE0-7D9C93B111A2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836342" y="235547"/>
            <a:ext cx="651930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</a:t>
            </a:r>
            <a:r>
              <a:rPr lang="fr-FR" sz="4400" cap="all" dirty="0" err="1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Products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3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65868" y="453818"/>
            <a:ext cx="607933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Modèle FINAL :</a:t>
            </a:r>
          </a:p>
        </p:txBody>
      </p:sp>
      <p:pic>
        <p:nvPicPr>
          <p:cNvPr id="5" name="Graphique 4" descr="Flux de travail">
            <a:extLst>
              <a:ext uri="{FF2B5EF4-FFF2-40B4-BE49-F238E27FC236}">
                <a16:creationId xmlns:a16="http://schemas.microsoft.com/office/drawing/2014/main" id="{EF327B81-ADA5-0DC5-AA2E-CA1759E1A5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098" y="1676399"/>
            <a:ext cx="3952876" cy="39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42425" y="107548"/>
            <a:ext cx="690714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Problème principal  : 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CE41029-F436-9FDE-A1C9-071D5867249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95092" y="1271162"/>
            <a:ext cx="10487093" cy="573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cap="all" dirty="0">
                <a:solidFill>
                  <a:srgbClr val="B6211B"/>
                </a:solidFill>
                <a:latin typeface="Franklin Gothic Heavy" panose="020B0903020102020204" pitchFamily="34" charset="0"/>
              </a:rPr>
              <a:t>L’élaboration d’un modèle pâtit des données limitées : </a:t>
            </a:r>
          </a:p>
        </p:txBody>
      </p:sp>
      <p:pic>
        <p:nvPicPr>
          <p:cNvPr id="13" name="Graphique 12" descr="Engrenage">
            <a:extLst>
              <a:ext uri="{FF2B5EF4-FFF2-40B4-BE49-F238E27FC236}">
                <a16:creationId xmlns:a16="http://schemas.microsoft.com/office/drawing/2014/main" id="{D3E056B1-A2B3-23CE-275C-9134ECE24B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2582" y="2419122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90D62A-56EE-227E-8EDB-2D71AFC9B4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56982" y="2621100"/>
            <a:ext cx="8503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fr-FR" sz="2400" cap="all" dirty="0">
                <a:solidFill>
                  <a:srgbClr val="0324D4"/>
                </a:solidFill>
                <a:latin typeface="Segoe UI Black" panose="020B0A02040204020203" pitchFamily="34" charset="0"/>
                <a:cs typeface="Calibri Light" panose="020F0302020204030204" pitchFamily="34" charset="0"/>
              </a:rPr>
              <a:t>97</a:t>
            </a:r>
            <a:r>
              <a:rPr lang="fr-FR" sz="2400" dirty="0">
                <a:solidFill>
                  <a:srgbClr val="0324D4"/>
                </a:solidFill>
                <a:latin typeface="Segoe UI Black" panose="020B0A02040204020203" pitchFamily="34" charset="0"/>
                <a:cs typeface="Calibri Light" panose="020F0302020204030204" pitchFamily="34" charset="0"/>
              </a:rPr>
              <a:t>% des clients n’ont réalisé qu’une </a:t>
            </a:r>
            <a:r>
              <a:rPr lang="fr-FR" sz="24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seule</a:t>
            </a:r>
            <a:r>
              <a:rPr lang="fr-FR" sz="2400" dirty="0">
                <a:solidFill>
                  <a:srgbClr val="0324D4"/>
                </a:solidFill>
                <a:latin typeface="Segoe UI Black" panose="020B0A02040204020203" pitchFamily="34" charset="0"/>
                <a:cs typeface="Calibri Light" panose="020F0302020204030204" pitchFamily="34" charset="0"/>
              </a:rPr>
              <a:t> commande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481ED4-04AC-1293-A073-8A7DC318A9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56982" y="3575251"/>
            <a:ext cx="9221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fr-FR" sz="2400" dirty="0">
                <a:solidFill>
                  <a:srgbClr val="0324D4"/>
                </a:solidFill>
                <a:latin typeface="Segoe UI Black" panose="020B0A02040204020203" pitchFamily="34" charset="0"/>
                <a:cs typeface="Calibri Light" panose="020F0302020204030204" pitchFamily="34" charset="0"/>
              </a:rPr>
              <a:t>Par conséquent, récence, fréquence et ancienneté se confondent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A7939FE-056A-BFF9-5178-2218A26A837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56982" y="4386509"/>
            <a:ext cx="8851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endParaRPr lang="fr-FR" sz="2400" dirty="0">
              <a:solidFill>
                <a:srgbClr val="0324D4"/>
              </a:solidFill>
              <a:latin typeface="Franklin Gothic Heavy" panose="020B09030201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fr-FR" sz="2400" dirty="0">
                <a:solidFill>
                  <a:srgbClr val="0324D4"/>
                </a:solidFill>
                <a:latin typeface="Segoe UI Black" panose="020B0A02040204020203" pitchFamily="34" charset="0"/>
                <a:cs typeface="Calibri Light" panose="020F0302020204030204" pitchFamily="34" charset="0"/>
              </a:rPr>
              <a:t>Globalement, les clients de ce jeu de données ne sont pas assez différents les uns des autres (beaucoup de variables avec très peu de variance).</a:t>
            </a:r>
            <a:endParaRPr lang="fr-FR" sz="2400" dirty="0">
              <a:solidFill>
                <a:srgbClr val="000000"/>
              </a:solidFill>
              <a:latin typeface="Segoe UI Black" panose="020B0A020402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22" name="Graphique 21" descr="Engrenage">
            <a:extLst>
              <a:ext uri="{FF2B5EF4-FFF2-40B4-BE49-F238E27FC236}">
                <a16:creationId xmlns:a16="http://schemas.microsoft.com/office/drawing/2014/main" id="{B0F69E4E-E8F2-2CA5-49E0-8C2A7864D13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2582" y="3516309"/>
            <a:ext cx="914400" cy="914400"/>
          </a:xfrm>
          <a:prstGeom prst="rect">
            <a:avLst/>
          </a:prstGeom>
        </p:spPr>
      </p:pic>
      <p:pic>
        <p:nvPicPr>
          <p:cNvPr id="23" name="Graphique 22" descr="Engrenage">
            <a:extLst>
              <a:ext uri="{FF2B5EF4-FFF2-40B4-BE49-F238E27FC236}">
                <a16:creationId xmlns:a16="http://schemas.microsoft.com/office/drawing/2014/main" id="{87C6F97D-4F59-F2DE-455C-0B278889AC8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2582" y="46724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203E98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rgbClr val="203E98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76662" y="264331"/>
            <a:ext cx="563867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UNDERSAMPLING :</a:t>
            </a:r>
          </a:p>
        </p:txBody>
      </p:sp>
      <p:pic>
        <p:nvPicPr>
          <p:cNvPr id="5" name="Graphique 4" descr="Groupe de personnes">
            <a:extLst>
              <a:ext uri="{FF2B5EF4-FFF2-40B4-BE49-F238E27FC236}">
                <a16:creationId xmlns:a16="http://schemas.microsoft.com/office/drawing/2014/main" id="{6FAD7A88-6A68-276C-67FC-DE4BC74F66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5679" y="1326956"/>
            <a:ext cx="3169355" cy="3169355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5CD5FADE-C964-4FC2-767B-084132D88AB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129131" y="5050774"/>
            <a:ext cx="2632787" cy="755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97% = 1 x</a:t>
            </a:r>
          </a:p>
        </p:txBody>
      </p:sp>
      <p:pic>
        <p:nvPicPr>
          <p:cNvPr id="25" name="Graphique 24" descr="Panier">
            <a:extLst>
              <a:ext uri="{FF2B5EF4-FFF2-40B4-BE49-F238E27FC236}">
                <a16:creationId xmlns:a16="http://schemas.microsoft.com/office/drawing/2014/main" id="{F0A80F07-A95C-18BC-1388-FC7762F4E14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6571" y="4884633"/>
            <a:ext cx="1354813" cy="1354813"/>
          </a:xfrm>
          <a:prstGeom prst="rect">
            <a:avLst/>
          </a:prstGeom>
        </p:spPr>
      </p:pic>
      <p:sp>
        <p:nvSpPr>
          <p:cNvPr id="27" name="Titre 1">
            <a:extLst>
              <a:ext uri="{FF2B5EF4-FFF2-40B4-BE49-F238E27FC236}">
                <a16:creationId xmlns:a16="http://schemas.microsoft.com/office/drawing/2014/main" id="{DB037FD5-39B2-028A-06FB-6D95BA89C1B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097226" y="5099947"/>
            <a:ext cx="2632787" cy="755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rgbClr val="9FBA8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50% = 1 x</a:t>
            </a:r>
          </a:p>
        </p:txBody>
      </p:sp>
      <p:pic>
        <p:nvPicPr>
          <p:cNvPr id="28" name="Graphique 27" descr="Panier">
            <a:extLst>
              <a:ext uri="{FF2B5EF4-FFF2-40B4-BE49-F238E27FC236}">
                <a16:creationId xmlns:a16="http://schemas.microsoft.com/office/drawing/2014/main" id="{8CA898F0-F4EC-6161-5956-17A25C4FEA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16435" y="4960273"/>
            <a:ext cx="1354813" cy="1354813"/>
          </a:xfrm>
          <a:prstGeom prst="rect">
            <a:avLst/>
          </a:prstGeom>
        </p:spPr>
      </p:pic>
      <p:pic>
        <p:nvPicPr>
          <p:cNvPr id="11" name="Graphique 10" descr="Groupe de femmes">
            <a:extLst>
              <a:ext uri="{FF2B5EF4-FFF2-40B4-BE49-F238E27FC236}">
                <a16:creationId xmlns:a16="http://schemas.microsoft.com/office/drawing/2014/main" id="{8532DC43-54C9-7E54-3204-CF040AA4574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69777" y="2146672"/>
            <a:ext cx="1529924" cy="1529924"/>
          </a:xfrm>
          <a:prstGeom prst="rect">
            <a:avLst/>
          </a:prstGeom>
        </p:spPr>
      </p:pic>
      <p:pic>
        <p:nvPicPr>
          <p:cNvPr id="29" name="Graphique 28" descr="Flèche : courbe légère">
            <a:extLst>
              <a:ext uri="{FF2B5EF4-FFF2-40B4-BE49-F238E27FC236}">
                <a16:creationId xmlns:a16="http://schemas.microsoft.com/office/drawing/2014/main" id="{C087A7CF-D091-EAD3-DBAE-BC059B7C0B5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11384" y="2971800"/>
            <a:ext cx="21358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203E98"/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rgbClr val="203E98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55258" y="157677"/>
            <a:ext cx="873875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sélectionnées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68792" y="2398521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40327" y="1504061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34653" y="1620197"/>
            <a:ext cx="2305364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Fréquence</a:t>
            </a: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47140" y="3312921"/>
            <a:ext cx="914400" cy="914400"/>
          </a:xfrm>
          <a:prstGeom prst="rect">
            <a:avLst/>
          </a:prstGeom>
        </p:spPr>
      </p:pic>
      <p:pic>
        <p:nvPicPr>
          <p:cNvPr id="19" name="Graphique 18" descr="Engrenage">
            <a:extLst>
              <a:ext uri="{FF2B5EF4-FFF2-40B4-BE49-F238E27FC236}">
                <a16:creationId xmlns:a16="http://schemas.microsoft.com/office/drawing/2014/main" id="{F6A6A8BD-28AF-DEF7-CF8A-0BA334AFD44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78554" y="4153575"/>
            <a:ext cx="914400" cy="9144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F3F1E572-E703-591D-7BEF-92FB46C501F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976379" y="2538686"/>
            <a:ext cx="6313234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Monnaie (dépenses moyennes)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485B8F4-3EFE-D8BA-22A3-58FAD232E2EC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992954" y="4324995"/>
            <a:ext cx="6296659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Échelonnement des paiements</a:t>
            </a:r>
          </a:p>
        </p:txBody>
      </p:sp>
      <p:pic>
        <p:nvPicPr>
          <p:cNvPr id="16" name="Graphique 15" descr="Engrenage">
            <a:extLst>
              <a:ext uri="{FF2B5EF4-FFF2-40B4-BE49-F238E27FC236}">
                <a16:creationId xmlns:a16="http://schemas.microsoft.com/office/drawing/2014/main" id="{B5527F90-EC91-DC13-3001-DF5E5B01F50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40208" y="5052125"/>
            <a:ext cx="914400" cy="914400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024C1313-0963-0202-CFA9-52BCEBED1B2B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2861540" y="3469777"/>
            <a:ext cx="3605475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Panier moyen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E780D30C-136A-224A-D209-0B82D73A6A22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2834653" y="5184939"/>
            <a:ext cx="7747884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Note moyenne donnée à la transaction</a:t>
            </a:r>
          </a:p>
        </p:txBody>
      </p:sp>
    </p:spTree>
    <p:extLst>
      <p:ext uri="{BB962C8B-B14F-4D97-AF65-F5344CB8AC3E}">
        <p14:creationId xmlns:p14="http://schemas.microsoft.com/office/powerpoint/2010/main" val="235227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6CD08271-1369-F659-FDAB-E4A5BF1E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42" y="2188581"/>
            <a:ext cx="6446310" cy="4230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728053" y="376071"/>
            <a:ext cx="450154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44635" y="1279289"/>
            <a:ext cx="830272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Détermination du Nombre de clusters :</a:t>
            </a:r>
          </a:p>
        </p:txBody>
      </p:sp>
    </p:spTree>
    <p:extLst>
      <p:ext uri="{BB962C8B-B14F-4D97-AF65-F5344CB8AC3E}">
        <p14:creationId xmlns:p14="http://schemas.microsoft.com/office/powerpoint/2010/main" val="256238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B922762D-6E72-5633-D48F-15F36029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98" y="2002962"/>
            <a:ext cx="6361999" cy="4560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108298" y="1229210"/>
            <a:ext cx="61687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Éboulis des valeurs propres :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4B1778C-DBAA-0440-8C89-AF69311D0BC7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728053" y="376071"/>
            <a:ext cx="450154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</a:p>
        </p:txBody>
      </p:sp>
    </p:spTree>
    <p:extLst>
      <p:ext uri="{BB962C8B-B14F-4D97-AF65-F5344CB8AC3E}">
        <p14:creationId xmlns:p14="http://schemas.microsoft.com/office/powerpoint/2010/main" val="4090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86037" y="353804"/>
            <a:ext cx="981992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 SEGMENTATION DE CLIENTS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150020" y="2102406"/>
            <a:ext cx="687968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données clients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5620" y="2126837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5620" y="3481650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150019" y="3429001"/>
            <a:ext cx="5605447" cy="781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données incomplètes </a:t>
            </a:r>
            <a:r>
              <a:rPr lang="fr-FR" sz="32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5620" y="4836462"/>
            <a:ext cx="914400" cy="914400"/>
          </a:xfrm>
          <a:prstGeom prst="rect">
            <a:avLst/>
          </a:prstGeom>
        </p:spPr>
      </p:pic>
      <p:pic>
        <p:nvPicPr>
          <p:cNvPr id="5" name="Graphique 4" descr="Groupe d’hommes">
            <a:extLst>
              <a:ext uri="{FF2B5EF4-FFF2-40B4-BE49-F238E27FC236}">
                <a16:creationId xmlns:a16="http://schemas.microsoft.com/office/drawing/2014/main" id="{CF304601-3EF3-9029-666C-6B6B630F19A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70190" y="1801998"/>
            <a:ext cx="1354813" cy="1354813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7D122A2E-7FBE-D4FE-FBC4-7F2CCF4BFD2F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944901" y="3429000"/>
            <a:ext cx="2632787" cy="755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97% = 1 x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2CE8EDCA-856A-3ADE-F3BC-7161870EE64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150020" y="4819904"/>
            <a:ext cx="5522368" cy="755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données non ciblées </a:t>
            </a:r>
            <a:r>
              <a:rPr lang="fr-FR" sz="32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</a:p>
        </p:txBody>
      </p:sp>
      <p:pic>
        <p:nvPicPr>
          <p:cNvPr id="13" name="Graphique 12" descr="Panier">
            <a:extLst>
              <a:ext uri="{FF2B5EF4-FFF2-40B4-BE49-F238E27FC236}">
                <a16:creationId xmlns:a16="http://schemas.microsoft.com/office/drawing/2014/main" id="{EE19999E-D212-3C37-C375-7D52C2273D3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88714" y="3261443"/>
            <a:ext cx="1354813" cy="1354813"/>
          </a:xfrm>
          <a:prstGeom prst="rect">
            <a:avLst/>
          </a:prstGeom>
        </p:spPr>
      </p:pic>
      <p:pic>
        <p:nvPicPr>
          <p:cNvPr id="19" name="Graphique 18" descr="Base de données">
            <a:extLst>
              <a:ext uri="{FF2B5EF4-FFF2-40B4-BE49-F238E27FC236}">
                <a16:creationId xmlns:a16="http://schemas.microsoft.com/office/drawing/2014/main" id="{2778D262-C280-88D7-D799-F31BE8C2DF3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44296" y="4616256"/>
            <a:ext cx="1354813" cy="13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7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>
            <a:extLst>
              <a:ext uri="{FF2B5EF4-FFF2-40B4-BE49-F238E27FC236}">
                <a16:creationId xmlns:a16="http://schemas.microsoft.com/office/drawing/2014/main" id="{B6AB0263-FC3C-F038-E1E9-2B838CEC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8" y="2048561"/>
            <a:ext cx="6294607" cy="4433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2F5436B-99EF-AF92-D7E9-AAA262C6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94" y="2320482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30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911548" y="1257857"/>
            <a:ext cx="436890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VISUALISATION (ACP)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A2E7290-973D-2787-A4A0-0FDA08CB05E7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728053" y="376071"/>
            <a:ext cx="450154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</a:p>
        </p:txBody>
      </p:sp>
    </p:spTree>
    <p:extLst>
      <p:ext uri="{BB962C8B-B14F-4D97-AF65-F5344CB8AC3E}">
        <p14:creationId xmlns:p14="http://schemas.microsoft.com/office/powerpoint/2010/main" val="4134650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7CA6AACB-4AE4-3550-4606-26AC87881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7" y="2131617"/>
            <a:ext cx="6228026" cy="4359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31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770765" y="1264150"/>
            <a:ext cx="465047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VISUALISATION (TSNE)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A2E7290-973D-2787-A4A0-0FDA08CB05E7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728053" y="376071"/>
            <a:ext cx="450154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</a:p>
        </p:txBody>
      </p:sp>
    </p:spTree>
    <p:extLst>
      <p:ext uri="{BB962C8B-B14F-4D97-AF65-F5344CB8AC3E}">
        <p14:creationId xmlns:p14="http://schemas.microsoft.com/office/powerpoint/2010/main" val="1985409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00293356-C5BD-881F-5FBA-84128AF0A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52" y="1968714"/>
            <a:ext cx="6304487" cy="4556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32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86589" y="1150961"/>
            <a:ext cx="66188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Caractéristiques des clusters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6DF0C3D-F6D5-81F4-EBD2-F980CA73A71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28053" y="376071"/>
            <a:ext cx="450154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42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>
            <a:extLst>
              <a:ext uri="{FF2B5EF4-FFF2-40B4-BE49-F238E27FC236}">
                <a16:creationId xmlns:a16="http://schemas.microsoft.com/office/drawing/2014/main" id="{D984A4F1-EA05-7D32-B326-F1FE6B77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27" y="2456420"/>
            <a:ext cx="3555336" cy="2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02969DEA-D40F-DA89-A1EB-E144E09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14" y="2456421"/>
            <a:ext cx="3675859" cy="26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421074E6-E311-4AB8-8928-ECA0C202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" y="2442187"/>
            <a:ext cx="3673790" cy="26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33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86589" y="1150961"/>
            <a:ext cx="66188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Caractéristiques des clusters 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8CA071D-0E11-BB33-E793-4F39C06C954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28053" y="376071"/>
            <a:ext cx="450154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0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>
            <a:extLst>
              <a:ext uri="{FF2B5EF4-FFF2-40B4-BE49-F238E27FC236}">
                <a16:creationId xmlns:a16="http://schemas.microsoft.com/office/drawing/2014/main" id="{CF6AB953-12ED-6006-3D23-06F54A6F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18" y="2427787"/>
            <a:ext cx="3648341" cy="266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5AC2142-483D-FB8F-D057-4C5C3349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70" y="2415169"/>
            <a:ext cx="3626362" cy="26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34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86589" y="1150961"/>
            <a:ext cx="66188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Caractéristiques des clusters 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8CA071D-0E11-BB33-E793-4F39C06C954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28053" y="376071"/>
            <a:ext cx="450154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3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35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786589" y="1150961"/>
            <a:ext cx="610905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 sur les clusters 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8CA071D-0E11-BB33-E793-4F39C06C954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28053" y="376071"/>
            <a:ext cx="450154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aphique 2" descr="Groupe de personnes">
            <a:extLst>
              <a:ext uri="{FF2B5EF4-FFF2-40B4-BE49-F238E27FC236}">
                <a16:creationId xmlns:a16="http://schemas.microsoft.com/office/drawing/2014/main" id="{D0E419BC-ED4C-BAB9-74B8-878A796BCF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5719" y="2218313"/>
            <a:ext cx="914400" cy="914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8B2DBCE-2C70-AC35-DDA7-D11CD2BC182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644475" y="3047319"/>
            <a:ext cx="1716794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166A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 0 :</a:t>
            </a:r>
          </a:p>
        </p:txBody>
      </p:sp>
      <p:pic>
        <p:nvPicPr>
          <p:cNvPr id="12" name="Graphique 11" descr="Groupe de personnes">
            <a:extLst>
              <a:ext uri="{FF2B5EF4-FFF2-40B4-BE49-F238E27FC236}">
                <a16:creationId xmlns:a16="http://schemas.microsoft.com/office/drawing/2014/main" id="{E132AC33-87EF-37CE-4746-1E674022B1A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02176" y="2213586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5AA5874-6F6D-27A8-02C9-63C20879AA7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976957" y="3030221"/>
            <a:ext cx="1716795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 4 :</a:t>
            </a:r>
          </a:p>
        </p:txBody>
      </p:sp>
      <p:pic>
        <p:nvPicPr>
          <p:cNvPr id="14" name="Graphique 13" descr="Groupe de personnes">
            <a:extLst>
              <a:ext uri="{FF2B5EF4-FFF2-40B4-BE49-F238E27FC236}">
                <a16:creationId xmlns:a16="http://schemas.microsoft.com/office/drawing/2014/main" id="{2EEBD59C-034D-1A5D-E80C-970FB6A4FF0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25629" y="2248416"/>
            <a:ext cx="914400" cy="91440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8077F5B5-C7AE-85BC-AF05-0894EC906967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724432" y="3046528"/>
            <a:ext cx="1716795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 2 :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2F7230D-2E64-0E52-D850-8B23A8248D20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31674" y="3504014"/>
            <a:ext cx="3322637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166A8E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166A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Ressources limitées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166A8E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166A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Peu d’articles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166A8E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166A8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peu de dépenses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166A8E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166A8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Échelonnement fréquent</a:t>
            </a:r>
            <a:endParaRPr lang="fr-FR" sz="2000" cap="all" dirty="0">
              <a:solidFill>
                <a:srgbClr val="166A8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fr-FR" sz="2000" cap="all" dirty="0">
              <a:solidFill>
                <a:srgbClr val="166A8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1ED3B6D1-74C0-3359-6AA4-6503C5F34F6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4507704" y="3504014"/>
            <a:ext cx="2975115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mécontents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Commentaires négatifs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Peu d’articles et peu de dépenses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fréquence moyenne</a:t>
            </a:r>
            <a:endParaRPr lang="fr-FR" sz="2000" cap="all" dirty="0">
              <a:solidFill>
                <a:schemeClr val="accent4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C556F0EB-A6D7-ACB8-9119-EB65317726AD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7836212" y="3531318"/>
            <a:ext cx="3673755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B6211B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Clients de passage 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B6211B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Petits Paniers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B6211B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Petites dépenses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B6211B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B6211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Pas d’échelonnement</a:t>
            </a:r>
            <a:endParaRPr lang="fr-FR" sz="2000" cap="all" dirty="0">
              <a:solidFill>
                <a:srgbClr val="B6211B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10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que 16" descr="Groupe de personnes">
            <a:extLst>
              <a:ext uri="{FF2B5EF4-FFF2-40B4-BE49-F238E27FC236}">
                <a16:creationId xmlns:a16="http://schemas.microsoft.com/office/drawing/2014/main" id="{83F84379-7427-3A8F-8EB7-BC65375C7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4055" y="2163796"/>
            <a:ext cx="914400" cy="914400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F3F7A927-1A03-27F9-8937-3292C1480FC4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432858" y="2988476"/>
            <a:ext cx="1716794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8000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 3 :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B981D82-3F49-EE66-7B80-2F6DB65FEDD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63785" y="3504013"/>
            <a:ext cx="3674348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800080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8000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Fidèles mais économes</a:t>
            </a:r>
            <a:endParaRPr lang="fr-FR" sz="2000" cap="all" dirty="0">
              <a:solidFill>
                <a:srgbClr val="8000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800080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8000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PETITS paniers, petites dépenses</a:t>
            </a:r>
            <a:endParaRPr lang="fr-FR" sz="2000" cap="all" dirty="0">
              <a:solidFill>
                <a:srgbClr val="8000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800080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8000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MAIS assez fréquemment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800080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 </a:t>
            </a:r>
            <a:r>
              <a:rPr lang="fr-FR" sz="2000" cap="all" dirty="0">
                <a:solidFill>
                  <a:srgbClr val="8000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PAS d’Échelonnement</a:t>
            </a:r>
            <a:endParaRPr lang="fr-FR" sz="2000" cap="all" dirty="0">
              <a:solidFill>
                <a:srgbClr val="166A8E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36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157BF8-B42E-3957-E8E9-7B772E0EC99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86589" y="1150961"/>
            <a:ext cx="610905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800" cap="all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 sur les clusters :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8CA071D-0E11-BB33-E793-4F39C06C954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728053" y="376071"/>
            <a:ext cx="450154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400" cap="all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Modèle FINAL</a:t>
            </a:r>
            <a:endParaRPr lang="fr-FR" sz="4400" cap="all" dirty="0">
              <a:solidFill>
                <a:srgbClr val="476A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que 11" descr="Groupe de personnes">
            <a:extLst>
              <a:ext uri="{FF2B5EF4-FFF2-40B4-BE49-F238E27FC236}">
                <a16:creationId xmlns:a16="http://schemas.microsoft.com/office/drawing/2014/main" id="{E132AC33-87EF-37CE-4746-1E674022B1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70235" y="2156221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5AA5874-6F6D-27A8-02C9-63C20879AA71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369037" y="2981285"/>
            <a:ext cx="1716795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9FBA8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 1 :</a:t>
            </a:r>
          </a:p>
        </p:txBody>
      </p:sp>
      <p:pic>
        <p:nvPicPr>
          <p:cNvPr id="14" name="Graphique 13" descr="Groupe de personnes">
            <a:extLst>
              <a:ext uri="{FF2B5EF4-FFF2-40B4-BE49-F238E27FC236}">
                <a16:creationId xmlns:a16="http://schemas.microsoft.com/office/drawing/2014/main" id="{2EEBD59C-034D-1A5D-E80C-970FB6A4FF0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18729" y="2213586"/>
            <a:ext cx="914400" cy="91440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8077F5B5-C7AE-85BC-AF05-0894EC906967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917532" y="3011698"/>
            <a:ext cx="1716795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3399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Cluster 5 :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1ED3B6D1-74C0-3359-6AA4-6503C5F34F6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4826705" y="3497182"/>
            <a:ext cx="3202607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9FBA81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9FBA8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Grosses dépenses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9FBA81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9FBA8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Article uniques mais coûteux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9FBA81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9FBA8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Logiquement, échelonnements fréquents</a:t>
            </a:r>
            <a:endParaRPr lang="fr-FR" sz="2000" cap="all" dirty="0">
              <a:solidFill>
                <a:srgbClr val="9FBA8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C556F0EB-A6D7-ACB8-9119-EB65317726AD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029312" y="3496488"/>
            <a:ext cx="3791344" cy="457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3399FF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3399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Clients réguliers 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3399FF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3399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Achats très fréquents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3399FF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3399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très petites dépenses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3399FF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3399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Pas d’échelonnement</a:t>
            </a:r>
          </a:p>
          <a:p>
            <a:pPr algn="l">
              <a:lnSpc>
                <a:spcPct val="150000"/>
              </a:lnSpc>
            </a:pPr>
            <a:r>
              <a:rPr lang="fr-FR" sz="2000" cap="all" dirty="0">
                <a:solidFill>
                  <a:srgbClr val="3399FF"/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● </a:t>
            </a:r>
            <a:r>
              <a:rPr lang="fr-FR" sz="2000" cap="all" dirty="0">
                <a:solidFill>
                  <a:srgbClr val="3399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élogieux dans les commentaires</a:t>
            </a:r>
            <a:endParaRPr lang="fr-FR" sz="2000" cap="all" dirty="0">
              <a:solidFill>
                <a:srgbClr val="3399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85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80D3D774-C4E6-B041-9894-7FD5320C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1" y="1579319"/>
            <a:ext cx="68961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37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15729" y="393459"/>
            <a:ext cx="955486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Simulation de maintenance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542" y="3508132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542" y="1849532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137942" y="1824956"/>
            <a:ext cx="3510048" cy="1188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M.A.J. idéale : </a:t>
            </a:r>
          </a:p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Tous les 6 mois</a:t>
            </a:r>
            <a:endParaRPr lang="fr-FR" sz="3200" cap="all" dirty="0">
              <a:solidFill>
                <a:schemeClr val="accent6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ADB78C5-6A40-02A4-2344-F7153B429AB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137942" y="3429000"/>
            <a:ext cx="4054058" cy="14680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M.A.J. préconisée : </a:t>
            </a:r>
          </a:p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 fois par an</a:t>
            </a:r>
            <a:endParaRPr lang="fr-FR" sz="3200" cap="all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que 11" descr="Engrenage">
            <a:extLst>
              <a:ext uri="{FF2B5EF4-FFF2-40B4-BE49-F238E27FC236}">
                <a16:creationId xmlns:a16="http://schemas.microsoft.com/office/drawing/2014/main" id="{313FEABF-74E9-5535-4730-E2A5EE4BDE8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542" y="4921619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3CDF7711-CC27-D2D6-AB35-3FD5F0277A59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137942" y="4897043"/>
            <a:ext cx="3510048" cy="1188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M.A.J. min : </a:t>
            </a:r>
          </a:p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Tous les 14 mois</a:t>
            </a:r>
            <a:endParaRPr lang="fr-FR" sz="3200" cap="all" dirty="0">
              <a:solidFill>
                <a:srgbClr val="C0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1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3936630-9412-4B9F-9C15-2E03FF9FF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982113"/>
            <a:ext cx="11308655" cy="4803797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38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18570" y="21996"/>
            <a:ext cx="955486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Simulation de maintenance :</a:t>
            </a:r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1577FD58-FF46-D611-E0ED-741800646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8" name="AutoShape 11">
            <a:extLst>
              <a:ext uri="{FF2B5EF4-FFF2-40B4-BE49-F238E27FC236}">
                <a16:creationId xmlns:a16="http://schemas.microsoft.com/office/drawing/2014/main" id="{A9FAB47B-EF65-2CF3-5B48-C8AE653BB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AutoShape 12">
            <a:extLst>
              <a:ext uri="{FF2B5EF4-FFF2-40B4-BE49-F238E27FC236}">
                <a16:creationId xmlns:a16="http://schemas.microsoft.com/office/drawing/2014/main" id="{619464A0-E2DA-64B9-1C14-91C8AF2CA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5CA5808C-5A24-EDCE-E9FA-BBEFA598C07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685876" y="6013746"/>
            <a:ext cx="1500473" cy="594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0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Sur 6 mois</a:t>
            </a:r>
            <a:endParaRPr lang="fr-FR" sz="2000" cap="all" dirty="0">
              <a:solidFill>
                <a:srgbClr val="0324D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D5039D52-788F-6DEA-3BC5-335F4CDBE72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184542" y="5785910"/>
            <a:ext cx="1419447" cy="594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0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Sur 1 an</a:t>
            </a:r>
            <a:endParaRPr lang="fr-FR" sz="2000" cap="all" dirty="0">
              <a:solidFill>
                <a:srgbClr val="0324D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6FAFCC31-0193-62C6-028C-C768E404758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332715" y="5305675"/>
            <a:ext cx="1859285" cy="594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0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Sur 15 mois</a:t>
            </a:r>
            <a:endParaRPr lang="fr-FR" sz="2000" cap="all" dirty="0">
              <a:solidFill>
                <a:srgbClr val="0324D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EF2BD7D-21A7-71AA-8F7B-65ED91FE8C1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7200" y="5988399"/>
            <a:ext cx="1134533" cy="594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0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Source</a:t>
            </a:r>
            <a:endParaRPr lang="fr-FR" sz="2000" cap="all" dirty="0">
              <a:solidFill>
                <a:srgbClr val="0324D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5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39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15052" y="519965"/>
            <a:ext cx="7909459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Conclusion </a:t>
            </a:r>
            <a:b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(axes d’amélioration ) :</a:t>
            </a:r>
          </a:p>
        </p:txBody>
      </p:sp>
      <p:pic>
        <p:nvPicPr>
          <p:cNvPr id="3" name="Graphique 2" descr="Guide opérationnel">
            <a:extLst>
              <a:ext uri="{FF2B5EF4-FFF2-40B4-BE49-F238E27FC236}">
                <a16:creationId xmlns:a16="http://schemas.microsoft.com/office/drawing/2014/main" id="{15626C4C-AA11-CD97-5D15-6F0FFC62D8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7604" y="2456802"/>
            <a:ext cx="3684354" cy="36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54972" y="397373"/>
            <a:ext cx="988205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 – EXPLORATION DES DONNÉES :</a:t>
            </a:r>
          </a:p>
        </p:txBody>
      </p:sp>
      <p:pic>
        <p:nvPicPr>
          <p:cNvPr id="3" name="Graphique 2" descr="Recherches">
            <a:extLst>
              <a:ext uri="{FF2B5EF4-FFF2-40B4-BE49-F238E27FC236}">
                <a16:creationId xmlns:a16="http://schemas.microsoft.com/office/drawing/2014/main" id="{A15021F4-1281-618B-227B-AEE6C9869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1329" y="2087117"/>
            <a:ext cx="3109342" cy="31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2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36803" y="76834"/>
            <a:ext cx="424599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 : 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952BFFC-6FA1-2CAA-5F93-CE5FF089B149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455150" y="1462752"/>
            <a:ext cx="10026481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</a:rPr>
              <a:t>Un modèle a été élaboré </a:t>
            </a:r>
            <a:r>
              <a:rPr lang="fr-FR" sz="24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et permet, a minima de séparer les bons clients et les mauvais clients en trois sous-catégories chacun.</a:t>
            </a: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58D8E357-95D5-60D6-F87D-F7A2565A4D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0440" y="1394714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B8980D34-3563-E53F-E466-D0C93183C4F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55150" y="2852682"/>
            <a:ext cx="10026481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Il est peut-être possible d’obtenir des segmentations en fonction des besoins (par consommation de bons d’achat, type de produits, </a:t>
            </a:r>
            <a:r>
              <a:rPr lang="fr-FR" sz="2400" dirty="0" err="1">
                <a:solidFill>
                  <a:srgbClr val="0324D4"/>
                </a:solidFill>
                <a:latin typeface="Franklin Gothic Heavy" panose="020B0903020102020204" pitchFamily="34" charset="0"/>
              </a:rPr>
              <a:t>etc</a:t>
            </a:r>
            <a:r>
              <a:rPr lang="fr-FR" sz="24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). Mais le peu de variance de la plupart des variables implique un 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ciblage de la segmentation</a:t>
            </a:r>
            <a:r>
              <a:rPr lang="fr-FR" sz="24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.</a:t>
            </a:r>
            <a:endParaRPr lang="fr-FR" sz="2400" cap="all" dirty="0">
              <a:solidFill>
                <a:srgbClr val="0324D4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1" name="Graphique 20" descr="Engrenage">
            <a:extLst>
              <a:ext uri="{FF2B5EF4-FFF2-40B4-BE49-F238E27FC236}">
                <a16:creationId xmlns:a16="http://schemas.microsoft.com/office/drawing/2014/main" id="{FBFD1BE3-8EB2-DE41-D607-BF8D55DE27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0440" y="2852682"/>
            <a:ext cx="914400" cy="914400"/>
          </a:xfrm>
          <a:prstGeom prst="rect">
            <a:avLst/>
          </a:prstGeom>
        </p:spPr>
      </p:pic>
      <p:pic>
        <p:nvPicPr>
          <p:cNvPr id="12" name="Graphique 11" descr="Engrenage">
            <a:extLst>
              <a:ext uri="{FF2B5EF4-FFF2-40B4-BE49-F238E27FC236}">
                <a16:creationId xmlns:a16="http://schemas.microsoft.com/office/drawing/2014/main" id="{CE8CD7A7-BB24-45DD-7C2A-50EEE8C2327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0440" y="4699812"/>
            <a:ext cx="914400" cy="91440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BE0446CA-123A-C8B0-827C-BB4D2DFFFFA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455150" y="4767850"/>
            <a:ext cx="9547681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4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Globalement, les données telles qu’elles sont fournies sont difficiles à utiliser. Un échantillon plus significatif sur une durée plus longue améliorerait grandement le modèle.</a:t>
            </a:r>
            <a:endParaRPr lang="fr-FR" sz="2400" dirty="0">
              <a:solidFill>
                <a:schemeClr val="accent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35294" y="358614"/>
            <a:ext cx="921668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Présentation DES DONNÉES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3C331C-0396-B7C7-706B-3E171798E5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5" y="1546352"/>
            <a:ext cx="8057569" cy="4848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90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34364" y="366765"/>
            <a:ext cx="972326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JOINTURE SUR le data clients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F7E0BC-605C-50A9-FD45-BBAE66E2A8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12" y="1642432"/>
            <a:ext cx="8057569" cy="4848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raphique 7" descr="Fermer">
            <a:extLst>
              <a:ext uri="{FF2B5EF4-FFF2-40B4-BE49-F238E27FC236}">
                <a16:creationId xmlns:a16="http://schemas.microsoft.com/office/drawing/2014/main" id="{9AC96366-7508-6355-1781-3A92237CAC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4977" y="4896852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7FBAF39E-45D6-C837-F6BB-708C62BE5EA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86028" y="4896852"/>
            <a:ext cx="914400" cy="914400"/>
          </a:xfrm>
          <a:prstGeom prst="rect">
            <a:avLst/>
          </a:prstGeom>
        </p:spPr>
      </p:pic>
      <p:pic>
        <p:nvPicPr>
          <p:cNvPr id="11" name="Graphique 10" descr="Flèche : tout droit">
            <a:extLst>
              <a:ext uri="{FF2B5EF4-FFF2-40B4-BE49-F238E27FC236}">
                <a16:creationId xmlns:a16="http://schemas.microsoft.com/office/drawing/2014/main" id="{C41647B3-A3B5-1211-A4BF-870A5DCDE96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6476" y="3730592"/>
            <a:ext cx="1068404" cy="579120"/>
          </a:xfrm>
          <a:prstGeom prst="rect">
            <a:avLst/>
          </a:prstGeom>
        </p:spPr>
      </p:pic>
      <p:pic>
        <p:nvPicPr>
          <p:cNvPr id="12" name="Graphique 11" descr="Flèche : tout droit">
            <a:extLst>
              <a:ext uri="{FF2B5EF4-FFF2-40B4-BE49-F238E27FC236}">
                <a16:creationId xmlns:a16="http://schemas.microsoft.com/office/drawing/2014/main" id="{192B6833-8902-DB28-E69B-C942968D920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4974858" y="4669656"/>
            <a:ext cx="378192" cy="317634"/>
          </a:xfrm>
          <a:prstGeom prst="rect">
            <a:avLst/>
          </a:prstGeom>
        </p:spPr>
      </p:pic>
      <p:pic>
        <p:nvPicPr>
          <p:cNvPr id="13" name="Graphique 12" descr="Flèche : tout droit">
            <a:extLst>
              <a:ext uri="{FF2B5EF4-FFF2-40B4-BE49-F238E27FC236}">
                <a16:creationId xmlns:a16="http://schemas.microsoft.com/office/drawing/2014/main" id="{602DD765-BDBB-826E-0C24-52B0375FF37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6200000">
            <a:off x="4974858" y="3270183"/>
            <a:ext cx="378192" cy="317634"/>
          </a:xfrm>
          <a:prstGeom prst="rect">
            <a:avLst/>
          </a:prstGeom>
        </p:spPr>
      </p:pic>
      <p:pic>
        <p:nvPicPr>
          <p:cNvPr id="14" name="Graphique 13" descr="Flèche : tout droit">
            <a:extLst>
              <a:ext uri="{FF2B5EF4-FFF2-40B4-BE49-F238E27FC236}">
                <a16:creationId xmlns:a16="http://schemas.microsoft.com/office/drawing/2014/main" id="{A4612D87-6F3B-888F-B111-F76B5A4C0F0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1795" y="2362200"/>
            <a:ext cx="1068404" cy="579120"/>
          </a:xfrm>
          <a:prstGeom prst="rect">
            <a:avLst/>
          </a:prstGeom>
        </p:spPr>
      </p:pic>
      <p:pic>
        <p:nvPicPr>
          <p:cNvPr id="15" name="Graphique 14" descr="Flèche : tout droit">
            <a:extLst>
              <a:ext uri="{FF2B5EF4-FFF2-40B4-BE49-F238E27FC236}">
                <a16:creationId xmlns:a16="http://schemas.microsoft.com/office/drawing/2014/main" id="{946B4611-E6BB-6A44-63A8-B8079F2F6D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1795" y="3730592"/>
            <a:ext cx="1068404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90704" y="281166"/>
            <a:ext cx="741059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FEATURES ENGINEERING :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773" y="2887275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773" y="1709789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265498" y="1785749"/>
            <a:ext cx="9964729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Création d’une variable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« délais de livraison »</a:t>
            </a: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773" y="4069136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264041" y="4164669"/>
            <a:ext cx="10718278" cy="80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Transformation de la variable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« types de produits »</a:t>
            </a:r>
            <a:endParaRPr lang="fr-FR" sz="3200" cap="all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9" name="Graphique 18" descr="Engrenage">
            <a:extLst>
              <a:ext uri="{FF2B5EF4-FFF2-40B4-BE49-F238E27FC236}">
                <a16:creationId xmlns:a16="http://schemas.microsoft.com/office/drawing/2014/main" id="{F6A6A8BD-28AF-DEF7-CF8A-0BA334AFD44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773" y="5241960"/>
            <a:ext cx="914400" cy="914400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D54267AB-8873-B6A8-9B5E-78A2BE9004F3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263173" y="5389408"/>
            <a:ext cx="6409215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Création des variables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« RFM »</a:t>
            </a:r>
            <a:endParaRPr lang="fr-FR" sz="3200" cap="all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5A741D5-14FB-3627-D36A-B03AB68EC0D6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263173" y="3010488"/>
            <a:ext cx="9964729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Création d’une variable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« retard de livraison »</a:t>
            </a:r>
          </a:p>
        </p:txBody>
      </p:sp>
    </p:spTree>
    <p:extLst>
      <p:ext uri="{BB962C8B-B14F-4D97-AF65-F5344CB8AC3E}">
        <p14:creationId xmlns:p14="http://schemas.microsoft.com/office/powerpoint/2010/main" val="220446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95489" y="328095"/>
            <a:ext cx="1052401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Adaptation du jeu de données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71196" y="2932950"/>
            <a:ext cx="9788649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Encodage de la variable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« type de produits »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358" y="2818774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773" y="1709789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271196" y="1686986"/>
            <a:ext cx="10305613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Harmonisation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 </a:t>
            </a: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du jeu de données obtenu afin de n’avoir qu’un client unique par ligne</a:t>
            </a:r>
            <a:endParaRPr lang="fr-FR" sz="3200" cap="all" dirty="0">
              <a:solidFill>
                <a:srgbClr val="0324D4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7" name="Graphique 16" descr="Engrenage">
            <a:extLst>
              <a:ext uri="{FF2B5EF4-FFF2-40B4-BE49-F238E27FC236}">
                <a16:creationId xmlns:a16="http://schemas.microsoft.com/office/drawing/2014/main" id="{E623664F-FD1E-49C5-36B0-E5D047CF51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773" y="4900457"/>
            <a:ext cx="914400" cy="914400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602EB7AC-4830-ECCF-4307-651272C5001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271196" y="4924373"/>
            <a:ext cx="10718278" cy="80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Franklin Gothic Heavy" panose="020B0903020102020204" pitchFamily="34" charset="0"/>
              </a:rPr>
              <a:t>Nettoyage habituel</a:t>
            </a:r>
            <a:r>
              <a:rPr lang="fr-FR" sz="3200" dirty="0">
                <a:solidFill>
                  <a:srgbClr val="10181D"/>
                </a:solidFill>
                <a:latin typeface="Franklin Gothic Heavy" panose="020B0903020102020204" pitchFamily="34" charset="0"/>
              </a:rPr>
              <a:t> </a:t>
            </a:r>
            <a:r>
              <a:rPr lang="fr-FR" sz="3200" dirty="0">
                <a:solidFill>
                  <a:srgbClr val="0324D4"/>
                </a:solidFill>
                <a:latin typeface="Franklin Gothic Heavy" panose="020B0903020102020204" pitchFamily="34" charset="0"/>
              </a:rPr>
              <a:t>: traitement des valeurs manquantes, des valeurs aberrantes, des erreurs de typage, de formatage, etc.</a:t>
            </a:r>
            <a:endParaRPr lang="fr-FR" sz="3200" cap="all" dirty="0">
              <a:solidFill>
                <a:srgbClr val="0324D4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11" name="Graphique 10" descr="Engrenage">
            <a:extLst>
              <a:ext uri="{FF2B5EF4-FFF2-40B4-BE49-F238E27FC236}">
                <a16:creationId xmlns:a16="http://schemas.microsoft.com/office/drawing/2014/main" id="{8E487401-A25D-7AF0-8068-0EA67C0E68C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358" y="3776612"/>
            <a:ext cx="914400" cy="9144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1B7A6C8-6A4E-6E5C-B82B-24EBE1FC750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263173" y="3728606"/>
            <a:ext cx="9788649" cy="800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Transformation de plusieurs variables afin d’en tirer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l’information essentielle</a:t>
            </a:r>
          </a:p>
        </p:txBody>
      </p:sp>
    </p:spTree>
    <p:extLst>
      <p:ext uri="{BB962C8B-B14F-4D97-AF65-F5344CB8AC3E}">
        <p14:creationId xmlns:p14="http://schemas.microsoft.com/office/powerpoint/2010/main" val="170249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ABE0FE-24EF-4718-7CC8-881B2DD6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4" y="1262014"/>
            <a:ext cx="5595985" cy="55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476AFF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rgbClr val="476AF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36396" y="310630"/>
            <a:ext cx="789579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cap="all" dirty="0">
                <a:solidFill>
                  <a:srgbClr val="476A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JEU DE DONNÉES obtenu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7F033C2-0484-2914-034E-E3FBCA77E44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950359" y="3871177"/>
            <a:ext cx="2674323" cy="56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19</a:t>
            </a: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variables</a:t>
            </a: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8661B8C5-3821-CB47-D367-7F6AB48A0B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35959" y="3699842"/>
            <a:ext cx="914400" cy="914400"/>
          </a:xfrm>
          <a:prstGeom prst="rect">
            <a:avLst/>
          </a:prstGeom>
        </p:spPr>
      </p:pic>
      <p:pic>
        <p:nvPicPr>
          <p:cNvPr id="9" name="Graphique 8" descr="Engrenage">
            <a:extLst>
              <a:ext uri="{FF2B5EF4-FFF2-40B4-BE49-F238E27FC236}">
                <a16:creationId xmlns:a16="http://schemas.microsoft.com/office/drawing/2014/main" id="{4DFC4DA5-428C-B382-B0C3-068A157846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35959" y="2184509"/>
            <a:ext cx="914400" cy="9144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C1B591D-E73E-E6EF-2E39-E3DC928CC8F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950358" y="2317557"/>
            <a:ext cx="4677997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94981</a:t>
            </a:r>
            <a:r>
              <a:rPr lang="fr-FR" sz="3200" dirty="0">
                <a:solidFill>
                  <a:srgbClr val="0324D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clients uniques</a:t>
            </a:r>
            <a:endParaRPr lang="fr-FR" sz="3200" cap="all" dirty="0">
              <a:solidFill>
                <a:srgbClr val="0324D4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00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2861</TotalTime>
  <Words>761</Words>
  <Application>Microsoft Office PowerPoint</Application>
  <PresentationFormat>Grand écran</PresentationFormat>
  <Paragraphs>178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Franklin Gothic Heavy</vt:lpstr>
      <vt:lpstr>Gill Sans MT</vt:lpstr>
      <vt:lpstr>Segoe UI Black</vt:lpstr>
      <vt:lpstr>Thème Office</vt:lpstr>
      <vt:lpstr>PROJET 5 : </vt:lpstr>
      <vt:lpstr>I – LA Problématique :</vt:lpstr>
      <vt:lpstr>UNE SEGMENTATION DE CLIENTS :</vt:lpstr>
      <vt:lpstr>II – EXPLORATION DES DONNÉES :</vt:lpstr>
      <vt:lpstr>Présentation DES DONNÉES :</vt:lpstr>
      <vt:lpstr>JOINTURE SUR le data clients :</vt:lpstr>
      <vt:lpstr>FEATURES ENGINEERING :</vt:lpstr>
      <vt:lpstr>Adaptation du jeu de données :</vt:lpstr>
      <vt:lpstr>JEU DE DONNÉES obtenu :</vt:lpstr>
      <vt:lpstr>III – TESTS de Modèles :</vt:lpstr>
      <vt:lpstr>CHOIX DE l’ALGORITHME :</vt:lpstr>
      <vt:lpstr>QUATRE TESTS :</vt:lpstr>
      <vt:lpstr>Variables RFM</vt:lpstr>
      <vt:lpstr>Variables RFM</vt:lpstr>
      <vt:lpstr>Variables RFM</vt:lpstr>
      <vt:lpstr>Variables RFM</vt:lpstr>
      <vt:lpstr>Variables Client behavior</vt:lpstr>
      <vt:lpstr>Présentation PowerPoint</vt:lpstr>
      <vt:lpstr>Présentation PowerPoint</vt:lpstr>
      <vt:lpstr>Présentation PowerPoint</vt:lpstr>
      <vt:lpstr>Variables Products</vt:lpstr>
      <vt:lpstr>Variables Products</vt:lpstr>
      <vt:lpstr>Variables Products</vt:lpstr>
      <vt:lpstr>IV – Modèle FINAL :</vt:lpstr>
      <vt:lpstr>Problème principal  : </vt:lpstr>
      <vt:lpstr>UNDERSAMPLING :</vt:lpstr>
      <vt:lpstr>Variables sélectionnées :</vt:lpstr>
      <vt:lpstr>Modèle FINAL</vt:lpstr>
      <vt:lpstr>Modèle FINAL</vt:lpstr>
      <vt:lpstr>Modèle FINAL</vt:lpstr>
      <vt:lpstr>Modèle FINAL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Simulation de maintenance :</vt:lpstr>
      <vt:lpstr>Simulation de maintenance :</vt:lpstr>
      <vt:lpstr>IV – Conclusion  (axes d’amélioration ) :</vt:lpstr>
      <vt:lpstr>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185</cp:revision>
  <dcterms:created xsi:type="dcterms:W3CDTF">2020-12-08T10:39:49Z</dcterms:created>
  <dcterms:modified xsi:type="dcterms:W3CDTF">2022-06-22T16:00:12Z</dcterms:modified>
</cp:coreProperties>
</file>