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306" r:id="rId3"/>
    <p:sldId id="339" r:id="rId4"/>
    <p:sldId id="340" r:id="rId5"/>
    <p:sldId id="341" r:id="rId6"/>
    <p:sldId id="378" r:id="rId7"/>
    <p:sldId id="376" r:id="rId8"/>
    <p:sldId id="377" r:id="rId9"/>
    <p:sldId id="379" r:id="rId10"/>
    <p:sldId id="342" r:id="rId11"/>
    <p:sldId id="343" r:id="rId12"/>
    <p:sldId id="344" r:id="rId13"/>
    <p:sldId id="346" r:id="rId14"/>
    <p:sldId id="347" r:id="rId15"/>
    <p:sldId id="380" r:id="rId16"/>
    <p:sldId id="348" r:id="rId17"/>
    <p:sldId id="349" r:id="rId18"/>
    <p:sldId id="350" r:id="rId19"/>
    <p:sldId id="351" r:id="rId20"/>
    <p:sldId id="352" r:id="rId21"/>
    <p:sldId id="354" r:id="rId22"/>
    <p:sldId id="353" r:id="rId23"/>
    <p:sldId id="355" r:id="rId24"/>
    <p:sldId id="358" r:id="rId25"/>
    <p:sldId id="356" r:id="rId26"/>
    <p:sldId id="381" r:id="rId27"/>
    <p:sldId id="357" r:id="rId28"/>
    <p:sldId id="369" r:id="rId29"/>
    <p:sldId id="383" r:id="rId30"/>
    <p:sldId id="384" r:id="rId31"/>
    <p:sldId id="359" r:id="rId32"/>
    <p:sldId id="360" r:id="rId33"/>
    <p:sldId id="361" r:id="rId34"/>
    <p:sldId id="362" r:id="rId35"/>
    <p:sldId id="385" r:id="rId36"/>
    <p:sldId id="363" r:id="rId37"/>
    <p:sldId id="364" r:id="rId38"/>
    <p:sldId id="365" r:id="rId39"/>
    <p:sldId id="387" r:id="rId40"/>
    <p:sldId id="388" r:id="rId41"/>
    <p:sldId id="389" r:id="rId42"/>
    <p:sldId id="386" r:id="rId43"/>
    <p:sldId id="366" r:id="rId44"/>
    <p:sldId id="373" r:id="rId45"/>
    <p:sldId id="374" r:id="rId46"/>
    <p:sldId id="382" r:id="rId47"/>
    <p:sldId id="370" r:id="rId48"/>
    <p:sldId id="371" r:id="rId49"/>
    <p:sldId id="375" r:id="rId50"/>
    <p:sldId id="390" r:id="rId51"/>
    <p:sldId id="391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81D"/>
    <a:srgbClr val="EAE8ED"/>
    <a:srgbClr val="0B6084"/>
    <a:srgbClr val="084D6A"/>
    <a:srgbClr val="33CCCC"/>
    <a:srgbClr val="FFCC00"/>
    <a:srgbClr val="0066CC"/>
    <a:srgbClr val="F5DDD2"/>
    <a:srgbClr val="9B7248"/>
    <a:srgbClr val="916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7,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3.xml"/><Relationship Id="rId7" Type="http://schemas.openxmlformats.org/officeDocument/2006/relationships/image" Target="../media/image2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6.svg"/><Relationship Id="rId5" Type="http://schemas.openxmlformats.org/officeDocument/2006/relationships/tags" Target="../tags/tag35.xml"/><Relationship Id="rId10" Type="http://schemas.openxmlformats.org/officeDocument/2006/relationships/image" Target="../media/image15.png"/><Relationship Id="rId4" Type="http://schemas.openxmlformats.org/officeDocument/2006/relationships/tags" Target="../tags/tag34.xml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18.sv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6.svg"/><Relationship Id="rId5" Type="http://schemas.openxmlformats.org/officeDocument/2006/relationships/tags" Target="../tags/tag40.xml"/><Relationship Id="rId10" Type="http://schemas.openxmlformats.org/officeDocument/2006/relationships/image" Target="../media/image5.png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sv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tags" Target="../tags/tag49.xml"/><Relationship Id="rId16" Type="http://schemas.openxmlformats.org/officeDocument/2006/relationships/image" Target="../media/image28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23.png"/><Relationship Id="rId5" Type="http://schemas.openxmlformats.org/officeDocument/2006/relationships/tags" Target="../tags/tag52.xml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tags" Target="../tags/tag51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4.sv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tags" Target="../tags/tag58.xml"/><Relationship Id="rId16" Type="http://schemas.openxmlformats.org/officeDocument/2006/relationships/image" Target="../media/image35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32.svg"/><Relationship Id="rId5" Type="http://schemas.openxmlformats.org/officeDocument/2006/relationships/tags" Target="../tags/tag61.xml"/><Relationship Id="rId15" Type="http://schemas.openxmlformats.org/officeDocument/2006/relationships/image" Target="../media/image14.svg"/><Relationship Id="rId10" Type="http://schemas.openxmlformats.org/officeDocument/2006/relationships/image" Target="../media/image31.png"/><Relationship Id="rId4" Type="http://schemas.openxmlformats.org/officeDocument/2006/relationships/tags" Target="../tags/tag60.xml"/><Relationship Id="rId9" Type="http://schemas.openxmlformats.org/officeDocument/2006/relationships/image" Target="../media/image2.jp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37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6.svg"/><Relationship Id="rId17" Type="http://schemas.openxmlformats.org/officeDocument/2006/relationships/image" Target="../media/image41.png"/><Relationship Id="rId2" Type="http://schemas.openxmlformats.org/officeDocument/2006/relationships/tags" Target="../tags/tag65.xml"/><Relationship Id="rId16" Type="http://schemas.openxmlformats.org/officeDocument/2006/relationships/image" Target="../media/image40.sv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.png"/><Relationship Id="rId5" Type="http://schemas.openxmlformats.org/officeDocument/2006/relationships/tags" Target="../tags/tag68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tags" Target="../tags/tag81.xml"/><Relationship Id="rId7" Type="http://schemas.openxmlformats.org/officeDocument/2006/relationships/image" Target="../media/image46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6.sv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68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73448" y="189380"/>
            <a:ext cx="267286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PROJET 9 : </a:t>
            </a: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39F4A79-2173-4A66-88FE-AD4C135C19E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92505" y="1847814"/>
            <a:ext cx="564106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73448" y="1252005"/>
            <a:ext cx="57417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PRÉDISEZ LA DEMANDE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3555F7F-686E-45AA-AA56-09329F9D66D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773448" y="2366375"/>
            <a:ext cx="403487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EN ÉLECTRICITÉ</a:t>
            </a:r>
          </a:p>
        </p:txBody>
      </p:sp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A535D4FE-A0EB-452B-8E21-CAC1FBE0171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60A047-7197-47B6-ABA0-D7A534ECA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1" y="775917"/>
            <a:ext cx="11946017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479271" y="1159648"/>
            <a:ext cx="32334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1 : </a:t>
            </a: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479270" y="2366375"/>
            <a:ext cx="752047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CORRIGER L’EFFET TEMPÉRATURE</a:t>
            </a:r>
          </a:p>
        </p:txBody>
      </p:sp>
      <p:pic>
        <p:nvPicPr>
          <p:cNvPr id="3" name="Graphique 2" descr="Neige">
            <a:extLst>
              <a:ext uri="{FF2B5EF4-FFF2-40B4-BE49-F238E27FC236}">
                <a16:creationId xmlns:a16="http://schemas.microsoft.com/office/drawing/2014/main" id="{969E3D9A-873B-41B5-B690-8B87175A1AA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675" y="3332121"/>
            <a:ext cx="1876106" cy="1876106"/>
          </a:xfrm>
          <a:prstGeom prst="rect">
            <a:avLst/>
          </a:prstGeom>
        </p:spPr>
      </p:pic>
      <p:pic>
        <p:nvPicPr>
          <p:cNvPr id="6" name="Graphique 5" descr="Thermomètre">
            <a:extLst>
              <a:ext uri="{FF2B5EF4-FFF2-40B4-BE49-F238E27FC236}">
                <a16:creationId xmlns:a16="http://schemas.microsoft.com/office/drawing/2014/main" id="{B7E0D70F-041A-4207-8500-A27F77FE67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5528" y="52082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5178" y="980054"/>
            <a:ext cx="11841641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OBJECTIF : CORRIGER L’EFFET TEMPÉRATURE</a:t>
            </a:r>
          </a:p>
        </p:txBody>
      </p:sp>
      <p:pic>
        <p:nvPicPr>
          <p:cNvPr id="12" name="Graphique 11" descr="Éclair">
            <a:extLst>
              <a:ext uri="{FF2B5EF4-FFF2-40B4-BE49-F238E27FC236}">
                <a16:creationId xmlns:a16="http://schemas.microsoft.com/office/drawing/2014/main" id="{0578D2DD-949F-43E0-9E3A-4E08273036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2498" y="2930131"/>
            <a:ext cx="1906445" cy="190644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CD2BE22-E56A-4C8E-A2BF-124FA7BBF71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17853" y="2413299"/>
            <a:ext cx="1906445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</a:t>
            </a:r>
          </a:p>
        </p:txBody>
      </p:sp>
      <p:pic>
        <p:nvPicPr>
          <p:cNvPr id="19" name="Graphique 18" descr="Thermomètre">
            <a:extLst>
              <a:ext uri="{FF2B5EF4-FFF2-40B4-BE49-F238E27FC236}">
                <a16:creationId xmlns:a16="http://schemas.microsoft.com/office/drawing/2014/main" id="{DDFCE6E7-20C7-4565-9FA5-AAB21BAEEE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4089" y="2954819"/>
            <a:ext cx="1785387" cy="1785387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E40C4A91-FC9D-4A16-887A-B8DF692C283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016068" y="2229168"/>
            <a:ext cx="1906445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-</a:t>
            </a:r>
          </a:p>
        </p:txBody>
      </p:sp>
      <p:pic>
        <p:nvPicPr>
          <p:cNvPr id="21" name="Graphique 20" descr="Éclair">
            <a:extLst>
              <a:ext uri="{FF2B5EF4-FFF2-40B4-BE49-F238E27FC236}">
                <a16:creationId xmlns:a16="http://schemas.microsoft.com/office/drawing/2014/main" id="{B6FC9713-3D86-4A8C-A78F-D84CF88A2D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62654" y="2944611"/>
            <a:ext cx="1906445" cy="1906445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BCEFD2F2-FC68-48CA-A0AC-DF60E7226FC1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687746" y="2413299"/>
            <a:ext cx="1505308" cy="8022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709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9681" y="163729"/>
            <a:ext cx="431878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OBJECTIF : 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CORRIGER 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LA COURBE 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DE CONSOMMATION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PAR UNE PRÉDICTION SUR LA BASE DES DJU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F214EF-507D-4501-900F-7AF326BDE1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4" y="1093563"/>
            <a:ext cx="6860345" cy="46708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3218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AB18E13A-38A4-4744-9019-C2A2B2B3FE3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B09217E-CAFE-424D-8873-6297F1770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61469"/>
            <a:ext cx="6820852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9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CF74F492-BB8E-4150-B105-60B5D9843C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195565" y="2834003"/>
            <a:ext cx="1906445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20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=</a:t>
            </a:r>
          </a:p>
        </p:txBody>
      </p:sp>
      <p:pic>
        <p:nvPicPr>
          <p:cNvPr id="16" name="Graphique 15" descr="Fermer">
            <a:extLst>
              <a:ext uri="{FF2B5EF4-FFF2-40B4-BE49-F238E27FC236}">
                <a16:creationId xmlns:a16="http://schemas.microsoft.com/office/drawing/2014/main" id="{DC71B5B1-5D93-4CBD-AACE-250747C3F1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4468" y="3880616"/>
            <a:ext cx="914400" cy="914400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AB18E13A-38A4-4744-9019-C2A2B2B3FE3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D64ED0-0DCD-44F4-8362-2B2B95847C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3" y="713159"/>
            <a:ext cx="10736173" cy="2248214"/>
          </a:xfrm>
          <a:prstGeom prst="rect">
            <a:avLst/>
          </a:prstGeom>
        </p:spPr>
      </p:pic>
      <p:pic>
        <p:nvPicPr>
          <p:cNvPr id="8" name="Graphique 7" descr="Éclair">
            <a:extLst>
              <a:ext uri="{FF2B5EF4-FFF2-40B4-BE49-F238E27FC236}">
                <a16:creationId xmlns:a16="http://schemas.microsoft.com/office/drawing/2014/main" id="{6D1AA9BA-F490-4CCE-8912-529B3E2F2E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680" y="3559887"/>
            <a:ext cx="1906445" cy="190644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77ACADE-6B96-4E74-8AAF-2C7C60FCF68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73098" y="3094334"/>
            <a:ext cx="1505308" cy="8022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</a:p>
        </p:txBody>
      </p:sp>
      <p:pic>
        <p:nvPicPr>
          <p:cNvPr id="11" name="Graphique 10" descr="Éclair">
            <a:extLst>
              <a:ext uri="{FF2B5EF4-FFF2-40B4-BE49-F238E27FC236}">
                <a16:creationId xmlns:a16="http://schemas.microsoft.com/office/drawing/2014/main" id="{BC790F11-F704-4AB1-AAA1-F6D7EE09A4C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265" y="3539478"/>
            <a:ext cx="1906445" cy="1906445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593BDA82-767C-4602-90BA-6656BEF16BC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006182" y="2563021"/>
            <a:ext cx="1906445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20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-</a:t>
            </a:r>
          </a:p>
        </p:txBody>
      </p:sp>
      <p:pic>
        <p:nvPicPr>
          <p:cNvPr id="14" name="Graphique 13" descr="Thermomètre">
            <a:extLst>
              <a:ext uri="{FF2B5EF4-FFF2-40B4-BE49-F238E27FC236}">
                <a16:creationId xmlns:a16="http://schemas.microsoft.com/office/drawing/2014/main" id="{48FAE5CC-ABEA-4D4E-A80A-4E42FE41877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18653" y="3539478"/>
            <a:ext cx="1785387" cy="1785387"/>
          </a:xfrm>
          <a:prstGeom prst="rect">
            <a:avLst/>
          </a:prstGeom>
        </p:spPr>
      </p:pic>
      <p:pic>
        <p:nvPicPr>
          <p:cNvPr id="18" name="Graphique 17" descr="Règle">
            <a:extLst>
              <a:ext uri="{FF2B5EF4-FFF2-40B4-BE49-F238E27FC236}">
                <a16:creationId xmlns:a16="http://schemas.microsoft.com/office/drawing/2014/main" id="{F3EB9FFE-831D-42EE-9A86-CCC6E7ED1F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60740" y="3539478"/>
            <a:ext cx="1596676" cy="15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1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7F06A6-D5A0-4528-B61A-9BF185AD2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2" y="1752809"/>
            <a:ext cx="10590476" cy="3352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92174" y="322713"/>
            <a:ext cx="90076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RÉSULTAT : </a:t>
            </a:r>
          </a:p>
        </p:txBody>
      </p:sp>
    </p:spTree>
    <p:extLst>
      <p:ext uri="{BB962C8B-B14F-4D97-AF65-F5344CB8AC3E}">
        <p14:creationId xmlns:p14="http://schemas.microsoft.com/office/powerpoint/2010/main" val="134074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479271" y="1159648"/>
            <a:ext cx="32334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2 : </a:t>
            </a: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479270" y="2366375"/>
            <a:ext cx="752047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DÉSAISONNALISER</a:t>
            </a:r>
          </a:p>
        </p:txBody>
      </p:sp>
      <p:pic>
        <p:nvPicPr>
          <p:cNvPr id="5" name="Graphique 4" descr="Soleil">
            <a:extLst>
              <a:ext uri="{FF2B5EF4-FFF2-40B4-BE49-F238E27FC236}">
                <a16:creationId xmlns:a16="http://schemas.microsoft.com/office/drawing/2014/main" id="{4F821B34-A56C-4A2B-8FC4-51BCC6425E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9" y="3545323"/>
            <a:ext cx="1440000" cy="1440000"/>
          </a:xfrm>
          <a:prstGeom prst="rect">
            <a:avLst/>
          </a:prstGeom>
        </p:spPr>
      </p:pic>
      <p:pic>
        <p:nvPicPr>
          <p:cNvPr id="10" name="Graphique 9" descr="Soleil partiel">
            <a:extLst>
              <a:ext uri="{FF2B5EF4-FFF2-40B4-BE49-F238E27FC236}">
                <a16:creationId xmlns:a16="http://schemas.microsoft.com/office/drawing/2014/main" id="{8C4A35E7-19E4-40AD-A298-B91E7DA082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7107" y="3428999"/>
            <a:ext cx="1440000" cy="1440000"/>
          </a:xfrm>
          <a:prstGeom prst="rect">
            <a:avLst/>
          </a:prstGeom>
        </p:spPr>
      </p:pic>
      <p:pic>
        <p:nvPicPr>
          <p:cNvPr id="12" name="Graphique 11" descr="Neige">
            <a:extLst>
              <a:ext uri="{FF2B5EF4-FFF2-40B4-BE49-F238E27FC236}">
                <a16:creationId xmlns:a16="http://schemas.microsoft.com/office/drawing/2014/main" id="{99A4DFC8-EC21-4E73-ABEC-50F27AF5A9A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3783" y="3573102"/>
            <a:ext cx="1440000" cy="1440000"/>
          </a:xfrm>
          <a:prstGeom prst="rect">
            <a:avLst/>
          </a:prstGeom>
        </p:spPr>
      </p:pic>
      <p:pic>
        <p:nvPicPr>
          <p:cNvPr id="14" name="Graphique 13" descr="Pluie">
            <a:extLst>
              <a:ext uri="{FF2B5EF4-FFF2-40B4-BE49-F238E27FC236}">
                <a16:creationId xmlns:a16="http://schemas.microsoft.com/office/drawing/2014/main" id="{2A5646D1-7822-4171-BBAE-CD1E4E169B0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4891" y="354532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4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5178" y="980054"/>
            <a:ext cx="11841641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OBJECTIF : DÉSAISONNALISER</a:t>
            </a:r>
          </a:p>
        </p:txBody>
      </p:sp>
      <p:pic>
        <p:nvPicPr>
          <p:cNvPr id="12" name="Graphique 11" descr="Éclair">
            <a:extLst>
              <a:ext uri="{FF2B5EF4-FFF2-40B4-BE49-F238E27FC236}">
                <a16:creationId xmlns:a16="http://schemas.microsoft.com/office/drawing/2014/main" id="{0578D2DD-949F-43E0-9E3A-4E08273036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2498" y="2930131"/>
            <a:ext cx="1906445" cy="190644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CD2BE22-E56A-4C8E-A2BF-124FA7BBF71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532990" y="2225376"/>
            <a:ext cx="1906445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=</a:t>
            </a:r>
          </a:p>
        </p:txBody>
      </p:sp>
      <p:pic>
        <p:nvPicPr>
          <p:cNvPr id="17" name="Graphique 16" descr="Éclair">
            <a:extLst>
              <a:ext uri="{FF2B5EF4-FFF2-40B4-BE49-F238E27FC236}">
                <a16:creationId xmlns:a16="http://schemas.microsoft.com/office/drawing/2014/main" id="{3D9ED9F1-EA22-459C-BA39-EC1224306BD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81" y="2908877"/>
            <a:ext cx="1906445" cy="1906445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E40C4A91-FC9D-4A16-887A-B8DF692C283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383526" y="2033941"/>
            <a:ext cx="1906445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-</a:t>
            </a:r>
          </a:p>
        </p:txBody>
      </p:sp>
      <p:pic>
        <p:nvPicPr>
          <p:cNvPr id="21" name="Graphique 20" descr="Éclair">
            <a:extLst>
              <a:ext uri="{FF2B5EF4-FFF2-40B4-BE49-F238E27FC236}">
                <a16:creationId xmlns:a16="http://schemas.microsoft.com/office/drawing/2014/main" id="{B6FC9713-3D86-4A8C-A78F-D84CF88A2D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1107" y="2907004"/>
            <a:ext cx="1906445" cy="1906445"/>
          </a:xfrm>
          <a:prstGeom prst="rect">
            <a:avLst/>
          </a:prstGeom>
        </p:spPr>
      </p:pic>
      <p:pic>
        <p:nvPicPr>
          <p:cNvPr id="3" name="Graphique 2" descr="Voix">
            <a:extLst>
              <a:ext uri="{FF2B5EF4-FFF2-40B4-BE49-F238E27FC236}">
                <a16:creationId xmlns:a16="http://schemas.microsoft.com/office/drawing/2014/main" id="{32EC0F80-2F9A-4D35-867B-63636D5C83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5790" y="2690688"/>
            <a:ext cx="914400" cy="914400"/>
          </a:xfrm>
          <a:prstGeom prst="rect">
            <a:avLst/>
          </a:prstGeom>
        </p:spPr>
      </p:pic>
      <p:pic>
        <p:nvPicPr>
          <p:cNvPr id="6" name="Graphique 5" descr="Parapluie">
            <a:extLst>
              <a:ext uri="{FF2B5EF4-FFF2-40B4-BE49-F238E27FC236}">
                <a16:creationId xmlns:a16="http://schemas.microsoft.com/office/drawing/2014/main" id="{835F2C29-F532-4F52-AFC8-C7DBCD454C0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12869" y="2648104"/>
            <a:ext cx="914400" cy="914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4F94E77-BC48-44AA-B31A-1BE86C939A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73218" y="2330914"/>
            <a:ext cx="150584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8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9B7FFD-7367-4500-BC4E-795A0EBA5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6" y="247650"/>
            <a:ext cx="11763027" cy="6495374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479271" y="1159648"/>
            <a:ext cx="32334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0 : </a:t>
            </a: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479271" y="2366375"/>
            <a:ext cx="721582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PRÉSENTATION DES DONNÉES</a:t>
            </a:r>
          </a:p>
        </p:txBody>
      </p:sp>
      <p:pic>
        <p:nvPicPr>
          <p:cNvPr id="9" name="Graphique 8" descr="Recherches">
            <a:extLst>
              <a:ext uri="{FF2B5EF4-FFF2-40B4-BE49-F238E27FC236}">
                <a16:creationId xmlns:a16="http://schemas.microsoft.com/office/drawing/2014/main" id="{AC99DB4B-4393-47EC-8507-4D0A951069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3561" y="3573102"/>
            <a:ext cx="2267244" cy="22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C775901-7FE0-4212-99BA-2A0EEF6A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27" y="0"/>
            <a:ext cx="9896943" cy="6858000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3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2735627-C1CD-4498-8F92-2FE101A1F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2" y="1752809"/>
            <a:ext cx="10590476" cy="3352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92174" y="322713"/>
            <a:ext cx="90076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RÉSULTAT : </a:t>
            </a:r>
          </a:p>
        </p:txBody>
      </p:sp>
    </p:spTree>
    <p:extLst>
      <p:ext uri="{BB962C8B-B14F-4D97-AF65-F5344CB8AC3E}">
        <p14:creationId xmlns:p14="http://schemas.microsoft.com/office/powerpoint/2010/main" val="196033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A29EEE1-120A-49B3-9136-8C813FB09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2" y="1752809"/>
            <a:ext cx="10590476" cy="3352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92174" y="322713"/>
            <a:ext cx="90076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LES 3 COURBES OBTENUES : </a:t>
            </a:r>
          </a:p>
        </p:txBody>
      </p:sp>
    </p:spTree>
    <p:extLst>
      <p:ext uri="{BB962C8B-B14F-4D97-AF65-F5344CB8AC3E}">
        <p14:creationId xmlns:p14="http://schemas.microsoft.com/office/powerpoint/2010/main" val="209217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479271" y="1159648"/>
            <a:ext cx="32334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MISSION 3 : </a:t>
            </a: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479270" y="2366375"/>
            <a:ext cx="752047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PRÉDIRE LA DEMANDE</a:t>
            </a:r>
          </a:p>
        </p:txBody>
      </p:sp>
      <p:pic>
        <p:nvPicPr>
          <p:cNvPr id="3" name="Graphique 2" descr="Graphique à barres avec tendance à la hausse">
            <a:extLst>
              <a:ext uri="{FF2B5EF4-FFF2-40B4-BE49-F238E27FC236}">
                <a16:creationId xmlns:a16="http://schemas.microsoft.com/office/drawing/2014/main" id="{688937AC-4D7E-4259-8650-C5AAFE47B9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4578" y="3429000"/>
            <a:ext cx="2036299" cy="20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3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196723" y="2366375"/>
            <a:ext cx="50726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A – MÉTHODE DE HOLT - WINTERS </a:t>
            </a:r>
          </a:p>
        </p:txBody>
      </p:sp>
    </p:spTree>
    <p:extLst>
      <p:ext uri="{BB962C8B-B14F-4D97-AF65-F5344CB8AC3E}">
        <p14:creationId xmlns:p14="http://schemas.microsoft.com/office/powerpoint/2010/main" val="419369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D49EFE1-7ACA-42F0-B044-3AC515AA4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" y="1456267"/>
            <a:ext cx="12140043" cy="3623733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4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4BE29F-B60C-4170-ABAB-790D4A1A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11" y="371047"/>
            <a:ext cx="6856778" cy="61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E32F6F-5152-4C3F-9CB5-2D377DF8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74" y="1637483"/>
            <a:ext cx="9030397" cy="4038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92174" y="322713"/>
            <a:ext cx="90076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PRÉVISIONS MODÈLE HOLT-WINTERS : </a:t>
            </a:r>
          </a:p>
        </p:txBody>
      </p:sp>
    </p:spTree>
    <p:extLst>
      <p:ext uri="{BB962C8B-B14F-4D97-AF65-F5344CB8AC3E}">
        <p14:creationId xmlns:p14="http://schemas.microsoft.com/office/powerpoint/2010/main" val="427763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44710" y="946928"/>
            <a:ext cx="8315211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TEST DU MODÈLE </a:t>
            </a:r>
            <a:b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</a:b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HOLT-WINTERS :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CD1AC4-CBE7-49F3-936B-0417C0FC555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919784" y="3061874"/>
            <a:ext cx="55650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ANALYSE  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 POSTERIORI</a:t>
            </a:r>
          </a:p>
        </p:txBody>
      </p:sp>
    </p:spTree>
    <p:extLst>
      <p:ext uri="{BB962C8B-B14F-4D97-AF65-F5344CB8AC3E}">
        <p14:creationId xmlns:p14="http://schemas.microsoft.com/office/powerpoint/2010/main" val="57198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B360F23-DC8F-4D25-A92A-08660FFB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9" y="0"/>
            <a:ext cx="9923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8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6926" y="242153"/>
            <a:ext cx="7478267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DEUX SOURCES DE DONNÉES 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D6B1875-E13A-480A-AAB3-A018F1AF04D8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263997" y="1852222"/>
            <a:ext cx="931281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CONSOMMATION D’ÉLECTRICITÉ EN FRANCE ENTRE 2012 ET 2020</a:t>
            </a:r>
            <a:endParaRPr lang="fr-FR" sz="32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1293F68-D26F-438F-884A-65A84668FDB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263997" y="3943153"/>
            <a:ext cx="93128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DEGRÉS JOUR UNIFIÉS (PARIS)</a:t>
            </a:r>
            <a:endParaRPr lang="fr-FR" sz="32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Graphique 5" descr="Éclair">
            <a:extLst>
              <a:ext uri="{FF2B5EF4-FFF2-40B4-BE49-F238E27FC236}">
                <a16:creationId xmlns:a16="http://schemas.microsoft.com/office/drawing/2014/main" id="{A829554D-D3BB-4255-B313-419CFA4272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7434" y="2014802"/>
            <a:ext cx="636563" cy="636563"/>
          </a:xfrm>
          <a:prstGeom prst="rect">
            <a:avLst/>
          </a:prstGeom>
        </p:spPr>
      </p:pic>
      <p:pic>
        <p:nvPicPr>
          <p:cNvPr id="12" name="Graphique 11" descr="Éclair">
            <a:extLst>
              <a:ext uri="{FF2B5EF4-FFF2-40B4-BE49-F238E27FC236}">
                <a16:creationId xmlns:a16="http://schemas.microsoft.com/office/drawing/2014/main" id="{0578D2DD-949F-43E0-9E3A-4E08273036B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7433" y="4156183"/>
            <a:ext cx="636563" cy="6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7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435A3D-F4EB-4763-9CE9-DBA739B01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8" y="1385338"/>
            <a:ext cx="8962164" cy="40082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30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6948" y="322713"/>
            <a:ext cx="119950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RÉSULTAT TEST A POSTERIORI 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1701D81-A368-4D3F-BE7A-E8B6EC61398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614918" y="5680399"/>
            <a:ext cx="8820443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RMSE = 593,6                           MAPE = 1,6</a:t>
            </a:r>
          </a:p>
        </p:txBody>
      </p:sp>
    </p:spTree>
    <p:extLst>
      <p:ext uri="{BB962C8B-B14F-4D97-AF65-F5344CB8AC3E}">
        <p14:creationId xmlns:p14="http://schemas.microsoft.com/office/powerpoint/2010/main" val="2328335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31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196723" y="2366375"/>
            <a:ext cx="507269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B – MÉTHODE SARIMA</a:t>
            </a:r>
          </a:p>
        </p:txBody>
      </p:sp>
    </p:spTree>
    <p:extLst>
      <p:ext uri="{BB962C8B-B14F-4D97-AF65-F5344CB8AC3E}">
        <p14:creationId xmlns:p14="http://schemas.microsoft.com/office/powerpoint/2010/main" val="402264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60CA146-ED19-4880-BBF7-BA5A0DB5E7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"/>
          <a:stretch/>
        </p:blipFill>
        <p:spPr>
          <a:xfrm>
            <a:off x="963765" y="0"/>
            <a:ext cx="10264470" cy="6743024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32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8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6949D3-7102-4657-A91D-D66016521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" y="0"/>
            <a:ext cx="10715626" cy="6858000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33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21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4336740-F82E-434E-8E3F-75F711BF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9" y="342900"/>
            <a:ext cx="11779604" cy="5990167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34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8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F20608-0793-48F5-9AB2-EB7A5F8BA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2" y="114976"/>
            <a:ext cx="11268477" cy="6743024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35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79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CA8B67-2306-45DC-8C74-470741161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2" y="89453"/>
            <a:ext cx="11510995" cy="6401782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36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88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37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56046" y="481305"/>
            <a:ext cx="5565062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PARAMÈTRES SARIMA 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CD1AC4-CBE7-49F3-936B-0417C0FC555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09845" y="1581142"/>
            <a:ext cx="205284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 = 5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 = 1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q = 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29F820-16F6-477B-86B9-030D886B35B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845343" y="1581142"/>
            <a:ext cx="205284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 = 1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 = 0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Q = 1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 = 12</a:t>
            </a:r>
          </a:p>
        </p:txBody>
      </p:sp>
    </p:spTree>
    <p:extLst>
      <p:ext uri="{BB962C8B-B14F-4D97-AF65-F5344CB8AC3E}">
        <p14:creationId xmlns:p14="http://schemas.microsoft.com/office/powerpoint/2010/main" val="251587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38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7BEC69-3757-49F8-989D-0AD8CB1C5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" y="925830"/>
            <a:ext cx="12021757" cy="44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1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4EA4928-77F8-4B94-90E4-212070144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" y="937260"/>
            <a:ext cx="12171749" cy="4644483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39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7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6926" y="242153"/>
            <a:ext cx="7478267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TRAITEMENT EFFECTUÉS 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D6B1875-E13A-480A-AAB3-A018F1AF04D8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263993" y="1202053"/>
            <a:ext cx="931281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RESTRICTION SUR LA CONSOMMATION NATIONALE</a:t>
            </a:r>
            <a:endParaRPr lang="fr-FR" sz="32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1293F68-D26F-438F-884A-65A84668FDB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263993" y="2707834"/>
            <a:ext cx="93128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SUPPRESSION DES DONNÉES CONSOLIDÉES</a:t>
            </a:r>
            <a:endParaRPr lang="fr-FR" sz="32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Graphique 5" descr="Éclair">
            <a:extLst>
              <a:ext uri="{FF2B5EF4-FFF2-40B4-BE49-F238E27FC236}">
                <a16:creationId xmlns:a16="http://schemas.microsoft.com/office/drawing/2014/main" id="{A829554D-D3BB-4255-B313-419CFA4272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7429" y="1408149"/>
            <a:ext cx="636563" cy="639685"/>
          </a:xfrm>
          <a:prstGeom prst="rect">
            <a:avLst/>
          </a:prstGeom>
        </p:spPr>
      </p:pic>
      <p:pic>
        <p:nvPicPr>
          <p:cNvPr id="12" name="Graphique 11" descr="Éclair">
            <a:extLst>
              <a:ext uri="{FF2B5EF4-FFF2-40B4-BE49-F238E27FC236}">
                <a16:creationId xmlns:a16="http://schemas.microsoft.com/office/drawing/2014/main" id="{0578D2DD-949F-43E0-9E3A-4E08273036B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7428" y="2918060"/>
            <a:ext cx="636563" cy="636563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E178AFCB-6C89-460C-89D9-084B2A49EC00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263993" y="3775234"/>
            <a:ext cx="93128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CHANGEMENT DE LA VALEUR DE DJU DE DÉCEMBRE 2019</a:t>
            </a:r>
            <a:endParaRPr lang="fr-FR" sz="32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Graphique 12" descr="Éclair">
            <a:extLst>
              <a:ext uri="{FF2B5EF4-FFF2-40B4-BE49-F238E27FC236}">
                <a16:creationId xmlns:a16="http://schemas.microsoft.com/office/drawing/2014/main" id="{B034CCD1-BE74-48D4-A55B-A95CF99AEFD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7427" y="3994656"/>
            <a:ext cx="636563" cy="636563"/>
          </a:xfrm>
          <a:prstGeom prst="rect">
            <a:avLst/>
          </a:prstGeom>
        </p:spPr>
      </p:pic>
      <p:pic>
        <p:nvPicPr>
          <p:cNvPr id="14" name="Graphique 13" descr="Éclair">
            <a:extLst>
              <a:ext uri="{FF2B5EF4-FFF2-40B4-BE49-F238E27FC236}">
                <a16:creationId xmlns:a16="http://schemas.microsoft.com/office/drawing/2014/main" id="{8EB53E13-CF25-4D46-92C6-3D03C0B94C6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7427" y="5557442"/>
            <a:ext cx="636563" cy="636563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0052D251-917D-482F-AD96-937379A74100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263993" y="5389851"/>
            <a:ext cx="931281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JOINTURE DES DEUX DATAFRAMES</a:t>
            </a:r>
            <a:endParaRPr lang="fr-FR" sz="32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60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27E1932-FBA1-4263-A196-106EE88C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" y="937260"/>
            <a:ext cx="12193101" cy="4644482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40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7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2F7724-D7DD-4269-8528-FF97D62BC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" y="937260"/>
            <a:ext cx="12220154" cy="4487506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41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55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E0713D3-9597-4B75-A823-D6E0EE3DB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2" y="46621"/>
            <a:ext cx="7563556" cy="6811379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42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25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EFE244C-ABF5-401D-8935-A099D8F5A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82" y="971857"/>
            <a:ext cx="7720635" cy="4914286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43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33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92FA0E0-9524-4BB1-85B8-74AFD9FF5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9" y="1682039"/>
            <a:ext cx="8984907" cy="40184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44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92174" y="322713"/>
            <a:ext cx="90076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PRÉDICTION MODÈLE SARIMA : </a:t>
            </a:r>
          </a:p>
        </p:txBody>
      </p:sp>
    </p:spTree>
    <p:extLst>
      <p:ext uri="{BB962C8B-B14F-4D97-AF65-F5344CB8AC3E}">
        <p14:creationId xmlns:p14="http://schemas.microsoft.com/office/powerpoint/2010/main" val="3168208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3E014C-CEDE-4E24-B41A-68A576C68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8" y="1682039"/>
            <a:ext cx="9007655" cy="39434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45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92174" y="322713"/>
            <a:ext cx="90076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PRÉDICTION MÉTHODE SARIMA : </a:t>
            </a:r>
          </a:p>
        </p:txBody>
      </p:sp>
    </p:spTree>
    <p:extLst>
      <p:ext uri="{BB962C8B-B14F-4D97-AF65-F5344CB8AC3E}">
        <p14:creationId xmlns:p14="http://schemas.microsoft.com/office/powerpoint/2010/main" val="625307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46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97083" y="1409773"/>
            <a:ext cx="6374217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TEST DU MODÈLE SARIMA :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CD1AC4-CBE7-49F3-936B-0417C0FC555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44613" y="2472398"/>
            <a:ext cx="55650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ANALYSE  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 POSTERIORI</a:t>
            </a:r>
          </a:p>
        </p:txBody>
      </p:sp>
    </p:spTree>
    <p:extLst>
      <p:ext uri="{BB962C8B-B14F-4D97-AF65-F5344CB8AC3E}">
        <p14:creationId xmlns:p14="http://schemas.microsoft.com/office/powerpoint/2010/main" val="4155172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B318E0-5F8E-4A14-9EA5-9A59804F6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" y="1287991"/>
            <a:ext cx="12177311" cy="3569582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47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80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7C22EF-95B0-4170-AED8-46D39FF7F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58" y="46968"/>
            <a:ext cx="7661763" cy="6764063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3FCA5DD-6CF4-47FF-B08C-7407EA9704D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48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67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5AA508-2405-40FA-BC0E-A951604DF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8" y="1385337"/>
            <a:ext cx="8962164" cy="40082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49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D6E2248-F357-4DE6-87C6-456A6155752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6948" y="322713"/>
            <a:ext cx="1199505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RÉSULTAT TEST A POSTERIORI 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1701D81-A368-4D3F-BE7A-E8B6EC61398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614918" y="5680399"/>
            <a:ext cx="8820443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RMSE = 583,0                          MAPE = 1,49</a:t>
            </a:r>
          </a:p>
        </p:txBody>
      </p:sp>
    </p:spTree>
    <p:extLst>
      <p:ext uri="{BB962C8B-B14F-4D97-AF65-F5344CB8AC3E}">
        <p14:creationId xmlns:p14="http://schemas.microsoft.com/office/powerpoint/2010/main" val="315019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280AC3-F3B9-4D72-A5EB-A3597BA0585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2F8CA8-B830-4BB7-9949-795E9B2CB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13"/>
            <a:ext cx="12192000" cy="54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61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50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97083" y="1003373"/>
            <a:ext cx="6374217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COMPARAISON</a:t>
            </a:r>
            <a:b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</a:br>
            <a:r>
              <a:rPr lang="fr-FR" sz="4000" dirty="0">
                <a:solidFill>
                  <a:srgbClr val="EAE8ED"/>
                </a:solidFill>
                <a:latin typeface="Gill Sans MT" panose="020B0502020104020203" pitchFamily="34" charset="0"/>
              </a:rPr>
              <a:t>SARIMA - HOLT-WINTERS :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CD1AC4-CBE7-49F3-936B-0417C0FC555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201660" y="2977207"/>
            <a:ext cx="55650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ANALYSE  </a:t>
            </a:r>
          </a:p>
          <a:p>
            <a:pPr>
              <a:lnSpc>
                <a:spcPct val="150000"/>
              </a:lnSpc>
            </a:pPr>
            <a:r>
              <a:rPr lang="fr-F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 POSTERIORI</a:t>
            </a:r>
          </a:p>
        </p:txBody>
      </p:sp>
    </p:spTree>
    <p:extLst>
      <p:ext uri="{BB962C8B-B14F-4D97-AF65-F5344CB8AC3E}">
        <p14:creationId xmlns:p14="http://schemas.microsoft.com/office/powerpoint/2010/main" val="2019899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0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435A3D-F4EB-4763-9CE9-DBA739B01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0" y="264769"/>
            <a:ext cx="6671126" cy="2983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pPr/>
              <a:t>51</a:t>
            </a:fld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1701D81-A368-4D3F-BE7A-E8B6EC61398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318326" y="613976"/>
            <a:ext cx="441022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HOLT - WINTERS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RMSE = 593,6          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MAPE = 1,6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024904-DFAE-4891-843A-588B1FD32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0" y="3609622"/>
            <a:ext cx="6671126" cy="2983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3C5FF55-11E7-4C12-87F7-A14170CC353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97348" y="3824312"/>
            <a:ext cx="4410222" cy="10626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SARIMA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RMSE = 583,0          </a:t>
            </a:r>
          </a:p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EAE8ED"/>
                </a:solidFill>
                <a:latin typeface="Gill Sans MT" panose="020B0502020104020203" pitchFamily="34" charset="0"/>
              </a:rPr>
              <a:t>MAPE = 1,49</a:t>
            </a:r>
          </a:p>
        </p:txBody>
      </p:sp>
    </p:spTree>
    <p:extLst>
      <p:ext uri="{BB962C8B-B14F-4D97-AF65-F5344CB8AC3E}">
        <p14:creationId xmlns:p14="http://schemas.microsoft.com/office/powerpoint/2010/main" val="37300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280AC3-F3B9-4D72-A5EB-A3597BA0585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32C69-2B52-46B6-9F12-667090E9B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9" y="704470"/>
            <a:ext cx="11984122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2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280AC3-F3B9-4D72-A5EB-A3597BA0585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253396-0042-4561-9C5A-6F0A69685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1" y="713996"/>
            <a:ext cx="11946017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7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280AC3-F3B9-4D72-A5EB-A3597BA0585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4B1BA-3D58-464A-BDC7-D35D4597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142"/>
            <a:ext cx="12192000" cy="54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3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280AC3-F3B9-4D72-A5EB-A3597BA0585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D722F6-3D3E-4F46-B7A0-60636B475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1" y="1809524"/>
            <a:ext cx="875469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3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1204</TotalTime>
  <Words>275</Words>
  <Application>Microsoft Office PowerPoint</Application>
  <PresentationFormat>Grand écran</PresentationFormat>
  <Paragraphs>119</Paragraphs>
  <Slides>51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Gill Sans MT</vt:lpstr>
      <vt:lpstr>Thème Office</vt:lpstr>
      <vt:lpstr>PROJET 9 : </vt:lpstr>
      <vt:lpstr>MISSION 0 : </vt:lpstr>
      <vt:lpstr>CONSOMMATION D’ÉLECTRICITÉ EN FRANCE ENTRE 2012 ET 2020</vt:lpstr>
      <vt:lpstr>RESTRICTION SUR LA CONSOMMATION NATIONALE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MISSION 1 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MISSION 2 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MISSION 3 : </vt:lpstr>
      <vt:lpstr>A – MÉTHODE DE HOLT - WINTERS </vt:lpstr>
      <vt:lpstr>Présentation PowerPoint</vt:lpstr>
      <vt:lpstr>Présentation PowerPoint</vt:lpstr>
      <vt:lpstr>Présentation PowerPoint</vt:lpstr>
      <vt:lpstr>TEST DU MODÈLE  HOLT-WINTERS : </vt:lpstr>
      <vt:lpstr>Présentation PowerPoint</vt:lpstr>
      <vt:lpstr>Présentation PowerPoint</vt:lpstr>
      <vt:lpstr>B – MÉTHODE SARIMA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PARAMÈTRES SARIMA 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 DU MODÈLE SARIMA : </vt:lpstr>
      <vt:lpstr>Présentation PowerPoint</vt:lpstr>
      <vt:lpstr>Présentation PowerPoint</vt:lpstr>
      <vt:lpstr>Présentation PowerPoint</vt:lpstr>
      <vt:lpstr>COMPARAISON SARIMA - HOLT-WINTERS 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127</cp:revision>
  <dcterms:created xsi:type="dcterms:W3CDTF">2020-12-08T10:39:49Z</dcterms:created>
  <dcterms:modified xsi:type="dcterms:W3CDTF">2021-06-07T15:47:19Z</dcterms:modified>
</cp:coreProperties>
</file>