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ink/ink7.xml" ContentType="application/inkml+xml"/>
  <Override PartName="/ppt/ink/ink8.xml" ContentType="application/inkml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ink/ink9.xml" ContentType="application/inkml+xml"/>
  <Override PartName="/ppt/ink/ink10.xml" ContentType="application/inkml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ink/ink11.xml" ContentType="application/inkml+xml"/>
  <Override PartName="/ppt/ink/ink12.xml" ContentType="application/inkml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0" r:id="rId2"/>
  </p:sldMasterIdLst>
  <p:sldIdLst>
    <p:sldId id="269" r:id="rId3"/>
    <p:sldId id="276" r:id="rId4"/>
    <p:sldId id="340" r:id="rId5"/>
    <p:sldId id="339" r:id="rId6"/>
    <p:sldId id="306" r:id="rId7"/>
    <p:sldId id="308" r:id="rId8"/>
    <p:sldId id="307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46" r:id="rId17"/>
    <p:sldId id="345" r:id="rId18"/>
    <p:sldId id="316" r:id="rId19"/>
    <p:sldId id="318" r:id="rId20"/>
    <p:sldId id="317" r:id="rId21"/>
    <p:sldId id="341" r:id="rId22"/>
    <p:sldId id="319" r:id="rId23"/>
    <p:sldId id="342" r:id="rId24"/>
    <p:sldId id="343" r:id="rId25"/>
    <p:sldId id="344" r:id="rId26"/>
    <p:sldId id="331" r:id="rId27"/>
    <p:sldId id="332" r:id="rId28"/>
    <p:sldId id="321" r:id="rId29"/>
    <p:sldId id="322" r:id="rId30"/>
    <p:sldId id="325" r:id="rId31"/>
    <p:sldId id="324" r:id="rId32"/>
    <p:sldId id="333" r:id="rId33"/>
    <p:sldId id="326" r:id="rId34"/>
    <p:sldId id="327" r:id="rId35"/>
    <p:sldId id="328" r:id="rId36"/>
    <p:sldId id="329" r:id="rId37"/>
    <p:sldId id="330" r:id="rId38"/>
    <p:sldId id="334" r:id="rId39"/>
    <p:sldId id="335" r:id="rId40"/>
    <p:sldId id="336" r:id="rId41"/>
    <p:sldId id="337" r:id="rId42"/>
    <p:sldId id="338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7248"/>
    <a:srgbClr val="F5DDD2"/>
    <a:srgbClr val="916638"/>
    <a:srgbClr val="AB620E"/>
    <a:srgbClr val="FFCC00"/>
    <a:srgbClr val="E48312"/>
    <a:srgbClr val="B8997F"/>
    <a:srgbClr val="0066CC"/>
    <a:srgbClr val="90A37E"/>
    <a:srgbClr val="03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8:06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1092 591,'-750'0,"733"-1,-1-1,1 0,0-1,0-1,0-1,0 0,1-1,0-1,0 0,-20-14,23 9,1-1,1 0,0-1,0 0,2 0,0-1,-14-32,17 32,1-1,0 0,2 0,-4-26,-1-6,6 42,1 0,0 0,1-1,0 1,0 0,0-1,0 1,1 0,0-1,1 1,-1 0,1 0,0 0,1 0,0 1,-1-1,2 0,-1 1,1 0,0 0,0 0,0 0,0 1,1-1,0 1,0 1,0-1,1 0,-1 1,1 0,-1 1,1-1,8-1,30-13,-25 9,0 1,0 1,0 0,1 2,0 0,30-2,-10 5,161 5,-67 22,-80-16,-25-4,-1-1,48 1,-59-5,0 1,-1 0,1 1,0 1,-1 0,0 1,0 1,0 0,-1 2,0-1,0 2,24 17,-30-18,1 0,-1 0,0 1,-1 0,0 0,0 1,-1 0,0 1,-1-1,0 1,-1 1,0-1,-1 1,0-1,-1 1,0 0,-1 1,1 12,-2-11,-1 0,0 1,-2-1,1 0,-2 0,-5 20,6-29,0 1,-1 0,1-1,-1 0,-1 1,1-1,-1 0,1-1,-1 1,-1-1,1 1,-1-1,1-1,-1 1,0-1,-1 0,-8 5,-3-2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9:40.1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459 701,'0'-1,"-1"-1,0 0,0 1,0-1,0 0,0 1,0-1,0 1,-1 0,1-1,-1 1,1 0,-1 0,1 0,-1 0,0 0,-2-1,-32-15,-109-19,7 3,132 30,1 1,-1-1,0 0,1 0,0 0,0-1,0 0,0 0,0 0,1 0,-1-1,1 0,1 0,-6-7,4 2,0 0,0-1,1 1,0-1,1 1,0-1,-2-21,4 19,0 0,0 1,1-1,1 0,0 1,1-1,0 1,1-1,0 1,1 0,1 0,0 1,0-1,1 1,9-13,4 3,1 1,0 1,2 1,0 1,36-21,-31 25,-1 1,2 2,0 1,0 1,0 1,33-3,1 4,1 2,89 6,-33 1,-107-3,-1 1,0-1,0 2,0 0,0 0,0 1,-1 0,1 1,-1 0,0 1,0 0,0 0,14 11,8 3,-25-15,-1-1,1 1,-1 0,0 1,0-1,0 1,-1 0,7 9,12 14,-20-24,0-1,-1 1,1 1,-1-1,0 0,0 1,-1-1,1 1,-1 0,0 0,0 0,-1 0,2 7,2 13,17 48,-13-48,-1 1,4 28,-11-46,0 0,0 0,-1 0,0 0,-1 0,0 0,0-1,0 1,-1 0,0 0,-5 9,5-13,0-1,0 0,-1 1,1-1,-1 0,0-1,0 1,0 0,0-1,0 0,-1 1,1-1,-1 0,1-1,-5 2,-66 19,32-11,-77 30,-13-12,72-18,31-6,0 0,-40 1,-38-7,84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9:49.7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644 564,'-32'0,"0"1,1 2,-44 9,53-7,-1-1,0-1,0-1,0-1,0-1,0-1,0-1,0-1,0-1,1-1,-42-14,54 14,-1-1,1 0,0 0,1-1,-1-1,1 1,1-2,0 1,0-1,0 0,1 0,0-1,1 0,0-1,1 1,0-1,1 0,0 0,0-1,2 1,-1-1,1 1,1-1,0 0,1 0,0 0,0 1,2-1,-1 0,2 1,-1-1,1 1,1-1,0 1,1 0,0 1,1-1,0 1,0 0,1 1,13-15,-8 13,-1 1,1 0,1 1,0 1,0 0,0 0,1 1,0 1,1 1,27-8,-12 5,-1 1,1 1,0 1,0 2,31 1,-25 1,0 3,0 0,55 13,-63-10,0-1,50 1,-47-4,50 8,-70-7,0 1,0 0,0 1,0 0,-1 1,0 0,0 1,11 7,3 4,-3-3,-1 1,0 1,-1 1,28 32,-42-43,-1 0,0 1,0-1,0 1,-1 0,0 0,-1 0,1 1,-1-1,-1 1,1-1,-1 1,-1-1,1 1,-1 0,-1-1,1 1,-1 0,-1-1,-2 8,1-5,0 0,-1-1,-1 1,0-1,0 0,-1 0,0-1,0 0,-1 0,0 0,0-1,-17 13,12-11,-1-1,0 0,0 0,-1-2,0 1,0-2,0 0,-17 3,9-2,0 1,0 1,-22 12,22-10,0-1,-39 11,-12 6,30-9,26-11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9:55.7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486 671,'-33'-1,"1"-2,0-1,0-2,-36-11,-120-51,182 66,0-2,0 1,1 0,0-1,0 0,0 0,0-1,0 0,1 1,0-1,0-1,0 1,1-1,0 1,-5-12,3 5,1 0,1-1,0 1,0-1,1 1,0-26,2 17,0-1,1 1,1 0,1 0,10-36,-10 49,0 0,1 1,0-1,0 1,1 0,-1 0,2 0,-1 0,1 1,0 0,0 0,0 1,1 0,0 0,0 0,0 1,11-5,17-8,1 2,1 1,0 2,1 1,0 2,1 2,0 1,46 0,-61 6,12 0,1 1,0 2,55 11,40 14,-126-27,18 4,0 1,0 1,38 18,-55-22,-1 1,0 0,1 0,-2 0,1 1,0 0,-1 0,0 0,0 1,-1 0,1 0,-1 0,-1 0,1 1,-1-1,4 14,0 0,0 1,-2 1,-1-1,-1 0,1 26,-4-40,0 1,-1 0,0 0,-1 0,0 0,0-1,0 1,-1-1,0 0,-1 0,1 0,-1 0,-1 0,1-1,-1 1,0-1,-8 7,-10 8,-1-1,0-2,-2 0,0-1,0-2,-2 0,-42 15,-64-3,94-18,7 0,-1-2,-62 4,74-10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30:01.5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562 583,'-8'0,"-1"-1,1-1,-1 1,-15-7,-24-3,18 8,-85-13,108 14,-24-4,1-1,-1-2,1-1,-43-21,66 27,-1 0,1 0,0-1,0 0,1-1,0 0,0 0,0 0,0-1,1 1,0-1,1 0,0-1,0 1,0-1,1 0,0 0,1 0,-1 0,2-1,-3-15,4 15,0 1,0 0,0-1,1 1,0-1,1 1,0 0,0 0,1 0,0 0,0 0,1 1,0-1,9-12,-4 10,-1 0,1 1,1 0,0 0,0 1,0 1,1 0,0 0,15-6,-14 7,13-7,0 2,0 1,1 0,0 2,31-5,-11 3,-38 7,0 1,0 0,1 1,-1 0,0 0,1 1,-1 0,0 0,1 1,12 2,134 32,5-9,28 1,-186-27,12 3,0 0,0 1,-1 0,0 1,16 8,-25-10,0-1,0 1,-1 0,0 0,1 0,-1 0,0 1,-1 0,1-1,-1 1,1 0,-1 0,0 0,0 0,-1 0,0 1,1-1,-1 0,-1 1,2 7,0 9,0 0,-2 1,-2 22,2-38,-1 0,0 0,-1 0,1 0,-1-1,-1 1,1 0,-1-1,1 0,-1 1,-1-1,1 0,-1-1,0 1,-6 5,-2 1,-1 0,0-1,0-1,-1 0,0-1,-1 0,0-1,0-1,0-1,-19 5,-52 14,63-17,0 0,-1-2,1 0,-38 1,31-6,18 0,1-1,-1 2,0 0,-13 3,8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30:07.1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324 722,'-1'-2,"0"1,0-1,0 0,0 1,0-1,0 0,0 1,0 0,0-1,-1 1,1 0,-1-1,1 1,-1 0,1 0,-1 0,-3-1,-30-15,20 13,1-1,-1 0,2-1,-1-1,1 0,0-1,0-1,1 0,0 0,1-1,0-1,-15-17,19 17,-1 1,2-2,-1 1,2-1,-1 0,2 0,-5-16,0-8,2-1,2 0,-2-66,7 95,0 1,0-1,0 1,1-1,1 1,-1-1,1 1,0 0,1 0,0 0,0 0,0 0,1 0,0 1,0 0,1 0,0 0,0 0,0 1,1 0,0 0,0 0,7-4,-5 3,1-1,0 2,0-1,1 1,0 1,0-1,0 2,0 0,1 0,-1 0,1 1,0 1,20 0,-7-1,0 0,25-7,-35 6,0 0,0 1,0 0,1 1,-1 1,1 0,-1 1,0 1,19 3,64 14,-75-17,-1 2,1 0,38 14,8 13,31 12,-94-41,-1 1,1 0,-1 0,0 0,0 1,0 0,0 0,0 0,-1 0,0 0,0 1,0-1,0 1,-1 0,0 0,0 0,0 0,-1 0,1 0,0 7,1 6,0-1,0 1,-2 0,-1 34,-1-43,-1 1,0-1,0 0,-1 0,0 0,-1 0,1-1,-2 1,1-1,-1 0,-1 0,1 0,-13 12,1-4,-1-1,0-1,-1 0,-29 16,27-19,0-1,0-1,-1-1,-1-1,1-1,-1 0,-33 2,-165 0,190-9,16 2,1 1,0 0,0 1,-18 5,31-7,-17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30:19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1847,'1'0,"0"0,0-1,0 1,1-1,-1 0,0 1,0-1,0 0,0 0,0 0,0 1,0-1,-1 0,1 0,0 0,0 0,-1-1,1 1,-1 0,1 0,-1 0,1 0,-1-1,0 1,1 0,-1 0,0-3,5-40,-5 39,1-17,-2 0,-1 0,0 0,-8-28,4 17,-1-23,3-1,6-109,1 50,-6-4,6-133,10 180,-8 54,-1 0,2-31,-4 19,3 1,0-1,14-41,1-6,52-171,-70 242,0-1,0 0,1 1,0 0,0 0,1 0,0 0,0 0,1 1,-1 0,1-1,1 2,-1-1,1 1,0 0,11-7,-7 6,1 1,0 0,0 1,0 1,1-1,-1 2,1 0,-1 0,1 1,18 0,67 4,74-4,-98-12,-54 8,0 1,31-2,-25 5,0 1,39 6,-56-5,0 1,0 0,0 0,-1 1,1 0,-1 0,1 1,-1 0,0 0,-1 1,1 0,5 6,-4-2,-1 1,-1-1,0 1,0 1,-1-1,0 1,5 20,16 31,-21-50,0 0,-1 1,0 0,-1 0,-1 0,0 0,0 0,-1 0,-2 21,1-14,1-1,0 0,7 30,25 106,-30-133,0 0,-1 0,-2 31,0-33,0 1,1-1,2 0,5 27,-3-22,-1 1,0-1,-2 1,-2 34,2 28,11-14,-9-54,0 0,1 27,-6 381,1-413,-2-1,0 0,-1 0,0 0,-1 0,-1 0,0-1,-1 0,-9 16,-2-1,-1-1,-1 0,-22 24,27-38,-1 0,0-1,-1-1,-24 14,-11 8,43-28,0 0,-1-1,0 0,0 0,0-1,0 0,-1-1,1 0,-1 0,-11 0,-15 0,-51-5,23 1,47 0,-1 0,-32-8,-26-2,68 12,-1-1,1 1,0-1,-1-1,1 1,0-2,0 1,0-1,0 0,0-1,1 1,0-1,-1-1,2 0,-1 0,0 0,1-1,-6-6,6 4,-2 1,1 0,-1 0,0 1,0 0,-1 0,1 1,-1 0,-16-6,12 5,1 0,-1-1,2 0,-21-16,-67-65,91 79,0 0,0-1,0 0,1 0,1 0,0-1,0 0,1-1,1 1,0-1,0 0,-1-12,3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15:25:20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727 510,'-43'11,"9"-1,-67-1,70-8,0 1,-35 8,29-3,0-3,0-1,0-2,-71-6,98 3,0-1,0-1,0 1,0-2,0 1,1-1,0-1,0 0,0 0,1-1,0 0,-14-15,18 18,1 0,0-1,0 1,0-1,1 0,0 0,0 0,0 0,0-1,1 1,0 0,0-1,-1-9,4-80,0 55,-1 29,0 0,1 0,0 0,1 0,0 1,0-1,1 1,1 0,-1 0,2 0,-1 0,2 1,-1 0,1 0,0 1,1 0,0 0,0 1,1 0,0 0,0 1,0 0,1 1,0 0,0 1,0 0,1 0,0 1,18-3,-28 6,40-10,2 3,-1 2,44 0,503 6,-569 0,-1 1,38 9,-36-7,0 0,28 2,-44-7,1 2,-1-1,0 0,1 1,-1 0,0 1,0-1,1 1,-1 0,0 0,-1 0,1 1,0 0,-1 0,6 4,-5-2,-1 1,0-1,0 1,0 0,-1 0,0 1,0-1,-1 0,1 1,-2 0,3 11,22 68,-16-60,9 47,-18-68,0 0,0-1,-1 1,0 0,0 0,0 0,-1 0,0 0,1-1,-2 1,1 0,-1 0,1-1,-1 1,0-1,-1 0,1 1,-1-1,0 0,0-1,0 1,0 0,-1-1,0 0,1 0,-1 0,0 0,-1 0,1-1,0 0,-1 0,1 0,-1 0,-4 0,-14 4,1 0,-1-2,0-1,1-1,-44-1,47-1,-21-1,-62 6,87-2,1 0,-1 0,0 1,1 1,0 1,0 0,-20 11,25-11,-1-2,-1 0,1 0,0-1,-1 0,0 0,0-2,0 1,0-1,0-1,0 0,0 0,0-1,-19-5,13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8:12.0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636 592,'-8'0,"-23"2,-1-2,1-2,0 0,0-3,0 0,1-2,-31-10,42 10,-1 2,-36-6,36 8,1-1,-1 0,-20-9,29 9,1 0,0-1,0 0,0-1,1 0,0-1,-16-14,21 16,0 0,-1-1,2 0,-1 0,1 0,0 0,0 0,0-1,1 1,0-1,0 0,1 0,0 1,0-9,-9-36,8 46,0-1,0 0,1 0,0-1,0 1,0 0,1 0,0 0,0-1,0 1,1 0,0 0,0 0,1 0,0 0,4-11,0 7,0 1,0 0,1 0,0 1,1 0,0 0,0 1,0 0,1 1,0-1,0 2,1-1,0 1,0 1,0 0,0 0,1 1,-1 0,21-2,115-21,-108 17,0 1,1 2,49 0,-33 5,-23-1,-1 2,57 8,-80-7,0 0,0 1,-1 0,1 1,-1 0,1 0,-1 0,0 1,0 0,-1 1,1-1,-1 1,0 0,0 1,0 0,4 7,-4-2,0 0,-2 1,1 0,-1 0,-1 0,3 21,-2-13,-3-13,0 1,0-1,-1 1,1-1,-2 1,1 0,-1-1,-1 1,1-1,-1 1,0-1,-1 0,0 0,0 0,0 0,-8 10,5-8,-1 0,-1-1,1 0,-1 0,-1 0,1-1,-1-1,-1 1,1-1,-17 7,-36 17,-82 54,108-67,19-11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8:38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587 702,'-14'-1,"0"-1,-1 0,1-1,0-1,1 0,-21-9,-36-10,34 14,-1 2,1 1,-68-1,71 9,21-1,1-1,0 0,-1 0,-21-4,30 3,1 0,-1 0,0 0,0 0,1 0,-1-1,0 1,1-1,-1 0,1 1,0-1,0 0,0-1,0 1,0 0,0-1,0 1,1-1,-1 1,1-1,0 0,0 0,-1-3,-3-8,0-1,2 0,-1-1,2 1,0 0,1-1,1 1,0-1,1 1,0-1,2 1,0-1,0 1,2 0,-1 1,2-1,0 1,1 0,11-18,-6 15,0 1,1 0,1 0,1 1,0 1,1 1,0 0,20-12,-10 13,0 0,0 2,1 1,1 1,-1 2,39-5,16 3,-53 6,53-10,-36 5,1 2,0 2,1 1,47 6,13-1,-103-3,36 0,54 7,-84-6,1 1,-1 1,0 0,0 0,-1 1,1 0,-1 1,0 0,18 13,-25-16,0 1,-1-1,1 1,-1 0,1 0,-1 0,0 1,0-1,-1 0,1 1,-1 0,1-1,-1 1,0-1,-1 1,1 0,-1 0,1 0,-1-1,0 1,-1 0,1 0,-1 0,1-1,-1 1,-2 3,-3 12,-1 0,0 0,-20 30,12-19,3-6,0 4,-2-1,-1 0,-1-1,-1 0,-2-2,-21 24,5-6,30-34,-1 0,0-1,0 1,0-2,-1 1,-9 6,2-4,-81 53,83-56,1-1,-1 0,0 0,0-1,0-1,-24 4,-29 5,54-9,0 0,0-1,0 0,0-1,0 0,0-1,0 0,-1-1,1 0,-14-3,8-2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8:45.6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295 589,'-46'2,"27"-1,0 0,0-1,-33-5,47 4,1 0,-1-1,0 1,1-1,0 0,-1 0,1 0,0 0,0-1,0 0,0 0,0 0,1 0,0 0,-1-1,1 0,0 1,1-1,-5-7,-3-9,0-1,2 0,0-1,2 0,-7-34,12 50,0 0,0 1,1-1,-1 0,2 0,-1 0,0 0,1 0,0 0,1 1,-1-1,1 0,0 1,1-1,-1 1,1 0,0 0,0 0,1 0,-1 0,1 1,0 0,0-1,1 1,-1 1,7-5,43-27,-35 21,1 2,0 0,35-15,27-7,-52 20,0 1,2 2,48-11,-34 13,-22 3,0 1,1 2,-1 0,45 2,-62 2,-1 1,1 0,0 0,-1 1,1 0,-1 0,0 0,7 5,32 15,-10-11,-1 1,-1 2,0 1,33 22,-61-34,-1 0,1 0,-1 0,0 1,0 0,-1 0,1 0,-1 0,0 0,-1 1,1-1,-1 1,0 0,-1 0,1 0,0 8,-1-6,0 0,0 0,-1 0,0 0,-1-1,0 1,0 0,0 0,-1-1,0 1,-1-1,-4 10,-13 24,9-20,0 0,-15 21,22-36,0-1,0 1,-1-1,0 0,0-1,-1 1,1-1,-1 0,0-1,0 1,-10 3,-6 0,0 0,0-2,-1-1,-43 2,38-4,-44 11,51-9,0 0,-27 1,-32-7,57 0,0 2,0 0,0 1,0 1,-38 9,44-6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8:56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617 564,'-20'-1,"-1"-1,-34-9,33 7,0 0,-25-1,20 3,0-2,-27-6,0-1,33 5,0-2,1 0,0-1,1-1,0 0,-34-26,49 33,-4-4,0 1,1-1,0-1,0 0,1 0,0 0,0-1,1 1,0-1,1 0,0-1,0 1,1-1,0 0,1 0,0 0,-1-20,3 24,1-1,0 1,1 0,-1 0,1 0,0 0,1 0,-1 1,1-1,0 1,1-1,-1 1,1 0,0 0,0 1,1-1,0 1,-1 0,1 0,0 0,8-3,1-1,1 1,-1 1,1 0,1 1,-1 1,1 0,17-1,30-6,-33 6,1 0,33 1,16 6,-56 1,0-2,1-1,-1-1,0 0,0-2,0-1,32-10,-39 7,1 0,0 2,0 0,0 0,0 2,1 0,31 0,-19 3,-2-1,56 7,-76-4,0-1,0 2,0-1,0 1,-1 1,1-1,-1 1,0 1,0 0,9 7,-3-1,3 2,-1 2,23 24,-34-33,0 0,-1 0,0 0,-1 0,1 1,-1-1,-1 1,1 0,-1 0,0 0,1 12,-2-12,0-1,-1 1,1-1,-2 0,1 1,-1-1,0 1,0-1,-1 0,0 0,0 1,0-1,-1-1,1 1,-7 9,2-7,0 0,-1-1,0 0,0 0,0-1,-1 0,0 0,-18 8,-56 26,31-17,1 3,2 2,-62 45,101-66,-1-2,1 1,-1-2,0 1,0-1,-1-1,1 0,-1-1,-14 1,-14 5,-6-1,25-5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9:05.6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620 539,'0'-1,"-1"0,1-1,-1 1,1 0,-1 0,0 0,1 0,-1 0,0 0,0 0,0 0,0 0,0 1,0-1,0 0,0 0,0 1,0-1,0 1,-1-1,1 1,0-1,0 1,0 0,-1 0,1-1,-2 1,-41-5,39 5,-134 0,-20-1,148 0,1 0,0 0,0-1,-1-1,2 1,-1-2,0 1,1-1,-1-1,1 0,0 0,1-1,-1 0,1 0,0-1,1 0,0-1,0 1,-10-16,8 9,1-1,0 0,1-1,-8-23,13 30,0 0,0 0,1 0,0 0,1 1,0-1,0 0,1 0,0 0,4-12,-2 12,0 1,1 0,0 0,1 0,-1 0,2 1,-1 0,1 0,0 0,0 1,1-1,0 2,0-1,0 1,1 0,0 1,0-1,0 2,0-1,14-3,3-1,1 1,0 1,0 1,1 2,45-1,358 6,-411-3,1-1,37-9,-36 6,0 1,27-1,-19 4,-12-1,-1 2,1 0,0 1,19 3,-32-3,1 0,-1 1,1-1,-1 1,0 0,0 0,0 0,0 1,0-1,0 1,-1 0,1 0,-1 0,0 1,0-1,0 1,0 0,0 0,2 6,2 5,-1 1,0 0,-2 0,1 1,-2-1,0 1,-2 0,1 0,-2 20,-1-28,1 0,-1 0,0 0,-1 0,0 0,0-1,-1 1,0-1,-1 1,1-1,-2 0,1-1,-1 1,0-1,-1 0,0 0,0 0,-14 11,9-11,0-1,0 0,-1-1,0 0,0-1,0 0,0-1,-1 0,-22 1,-10-2,-66-4,67-1,-50 5,57 4,0 2,1 1,-50 20,52-18,26-8,0 0,0 0,0 1,1 0,-1 0,1 1,-9 7,5-1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9:13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510 563,'-95'2,"-104"-5,183 2,1-1,0-1,0-1,1 0,-1-1,1 0,0-1,0-1,-15-9,24 11,1 1,-1-1,1 0,0-1,0 1,1-1,0 0,0 0,0 0,1 0,-1-1,2 1,-1 0,1-1,-1-6,-1-16,1 0,2-32,1 39,-1 10,0 1,1-1,0 0,1 1,1 0,6-18,-7 23,0 1,1 0,0 0,0 0,1 1,-1-1,1 1,0 0,0 0,1 0,-1 0,1 1,-1 0,1 0,8-4,-11 6,31-15,1 1,1 1,47-12,-42 18,0 0,0 3,52-1,-40 6,-10-1,-1 2,57 9,-84-7,0 0,-1 0,0 2,1 0,-1 0,-1 1,1 1,-1 0,-1 1,23 18,-26-18,1 1,-1 1,-1 0,0 0,0 0,-1 1,0 0,-1 0,0 0,-1 1,0 0,-1 0,0 0,1 19,-3-26,-1 0,0 1,0-1,-1 0,0 0,0-1,0 1,0 0,-1 0,0 0,0-1,0 1,0-1,-1 0,0 1,0-1,-4 5,-4 0,0 0,0 0,-1-1,-20 12,-28 18,48-31,0 0,0-1,0 0,-1-1,0 0,-20 4,-34 13,-39 32,91-46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9:27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565 515,'0'-2,"0"1,-1 0,1 0,-1 0,0 0,1-1,-1 1,0 0,0 0,1 0,-1 0,0 1,0-1,0 0,0 0,0 1,-1-1,1 0,0 1,0-1,0 1,0-1,-1 1,1 0,0 0,0-1,-3 1,-40-5,39 5,-17-3,-1-1,0-1,-30-10,32 8,-1 1,0 0,-37-3,47 8,1-1,-1 0,1-1,0-1,0 0,0 0,0-1,0 0,1-1,0 0,1-1,-1 0,1-1,0 0,1 0,0 0,0-1,1-1,0 1,1-1,0 0,0-1,1 1,1-1,-1 0,2 0,0-1,0 1,-1-15,4 26,-1-14,0 0,1 0,1 0,1 0,4-20,-5 30,0 1,0 0,0 0,1-1,0 1,-1 1,1-1,0 0,1 0,-1 1,0-1,1 1,-1-1,1 1,0 0,0 0,0 0,0 1,0-1,0 1,0 0,1 0,-1 0,0 0,1 0,-1 1,5-1,42-3,46-7,-45 4,1 2,0 2,77 6,-22-1,-63-2,-22-2,1 2,0 0,0 2,0 0,0 1,-1 2,1 0,38 15,-20-6,-35-13,1 1,-1-1,0 2,0-1,9 5,-13-5,0-1,0 1,0 0,0 0,0 0,-1 0,1 0,0 0,-1 1,0-1,1 0,-1 1,0-1,0 1,0 0,-1-1,2 4,1 16,0 0,-2 0,0 0,-2 0,0 0,-1 0,-1 0,-1-1,-11 34,11-49,0 1,0-1,0 0,-1 0,0 0,0-1,-1 0,0 0,1 0,-13 7,5-3,-1-1,0-1,0 0,-19 5,16-8,0-1,-1-1,1 0,-1-1,1-1,-24-4,23 3,0 0,0 0,0 2,0 0,-27 6,28-1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9T09:29:33.8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727 750,'-456'0,"444"-1,0 0,0-1,0 0,1-1,-1 0,1-1,0-1,0 1,0-2,1 1,-1-2,1 1,1-1,0-1,0 0,0 0,1-1,0 0,0 0,-6-12,7 9,1 0,0 0,0 0,1-1,1 0,0 0,1 0,-2-19,2 6,2 1,0-1,5-37,-2 49,0 1,1 0,0 0,1 0,1 1,0 0,0-1,1 2,1-1,0 1,1 0,0 0,0 1,1 0,0 0,1 1,0 1,1 0,0 0,0 1,1 0,-1 1,1 0,1 1,-1 0,27-5,55-15,-55 13,41-5,-21 6,-31 5,0 1,44-1,330 7,-381 1,1 1,-1 1,0 0,0 2,-1 0,1 1,-1 1,-1 1,0 1,0 1,-1 0,27 23,-38-27,0 0,0 0,-1 1,0 0,-1 1,1-1,-1 1,-1 0,0 0,0 1,3 15,0 6,-1 1,1 39,-7-62,11 57,-7-51,-2 0,1 0,-2 0,0 0,-2 18,1-28,-1-1,0 1,-1 0,1 0,-1-1,0 1,0-1,0 1,0-1,-1 0,0 0,0 0,0 0,0-1,-1 1,0-1,1 0,-1 0,0 0,-6 3,-20 9,-1-1,0-1,-59 14,-4 3,77-26,0 0,-1-1,1 0,-1-2,0 0,1-1,-22-3,19 1,1 2,-1 0,0 1,1 1,-21 4,23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FD7DC-6A57-47C1-88B7-5A36864C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ABC0BE-77FA-4A41-B788-07290D17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98B27-010A-4FBA-9D49-AA5B7739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6D265-D567-4C99-B16D-2604DB96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F96BDE-04DB-4C16-BD56-8D3A4B4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114753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523E2-BAD1-408E-874B-DC1AC628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D5834E-DA0F-4534-AFDF-510B671FB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CEA37-A0A0-40F5-BE65-03300A8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D07EA-5656-47ED-BE1C-78AA2E20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FD721-18E4-4AC3-982F-8A44E65B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32303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BFD2E5-1D90-4EE1-8D5B-8FC0302A6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09B552-5CEC-47A6-9E10-DE9D8B155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7B010-852F-4CF9-89D8-325854E8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45F85-217A-4ECF-A58B-7A58E53A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3E855E-9574-4355-96AE-9A3DBB1F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14562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17437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50391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395792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88015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03029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36292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4409996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41369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DC20B-1966-4C29-8316-2270933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CECDA-70DF-4EC1-8E87-6764A570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E4084-DDFD-42FC-8BC2-28677DCB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3E31E-8D28-4F7F-952C-BB682171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1567E-4CE2-49A5-B9FA-3AE07A75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6006065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5280199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605848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97460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869910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04773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341932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2122214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847848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F62DF-E125-420F-8A94-C934825D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45EDA4-2AC0-4A0F-90E8-C411F821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8CDDF-01FF-4326-8237-56624EE0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22CE6-A2C7-4CD3-87B0-D730591B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48CF1-0E55-46BD-B078-7E29A574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067666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7733-5830-48F8-8FE3-2BCB1EC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96E07-3AB6-45B5-895F-CD013FF68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32B19F-2239-4047-991A-73CFAFC6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96A0B7-BA51-4511-B737-6581418B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712971-F04B-4248-83C9-604DCFD6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7281F3-4CBF-4DD3-886B-CA2E9D4E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233028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AF261-3492-4B5B-A8D4-842C5297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05B2A-4CF5-4CBE-A51B-D7F8CF81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CEC24F-6CE5-4AF8-9849-C1D800107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5D1F02-D48A-4457-86F2-C5AA36527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CD5F55-14D7-48DB-A4AB-3B2E4B9F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6A70BD-2C97-41CB-814F-584E9D19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7CDF4E-A342-4E66-B10C-A1B6EE54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1DD60D-0DE7-4FB3-850C-510CB45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56538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C1933-31B4-4666-B31B-2B73D65A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D7356B-807C-437E-9007-8A82FFD8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961800-D790-41CE-89E5-05902F89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9387D3-01A3-4A4A-B87F-A5DBA2F2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311095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5F2ED5-ECB4-42BB-99CD-3AC9ABCF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D41056-141C-433D-A054-0440DC56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70F5A2-556A-4F8D-A89A-CDDF264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831601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5F5F3-E2F6-428B-96CE-85652FB3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BBB04-9F36-4BFE-A20A-67770BAC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7EB46-D426-4BC1-A5E0-0E36ACA8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E240D4-EFEA-4655-8A2E-870F1E5A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5DA4D8-EA1B-4C01-90EB-5AB13E32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2451F5-74B4-4C1C-919D-A489B0BE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745586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1B2F-F67B-4FED-88FA-02B0E9E5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E204DF-A3B3-4A16-8C1C-BF3D9DC47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A5D4BE-E71E-45AA-9CD9-AB290335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7F2F6-9355-4089-B7DA-A019848D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E3FDB-42EA-4F05-8090-7A23CAE9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0B140-7362-479A-9741-F748D0A8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47788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E74E22-1D4B-4798-BB38-E17AEF2E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D1AA5-A384-4A97-B0E5-4F2DEEBC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40671-9DC1-432D-9AF7-D9AFE8769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01E4-DF0C-46E4-A612-B126AEEB7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9BBBD-3C0F-4D63-96C2-F9F5568E5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102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29,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5562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26.jp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27.jpg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50.xml"/><Relationship Id="rId7" Type="http://schemas.openxmlformats.org/officeDocument/2006/relationships/image" Target="../media/image220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1.svg"/><Relationship Id="rId5" Type="http://schemas.openxmlformats.org/officeDocument/2006/relationships/tags" Target="../tags/tag52.xml"/><Relationship Id="rId10" Type="http://schemas.openxmlformats.org/officeDocument/2006/relationships/image" Target="../media/image30.png"/><Relationship Id="rId4" Type="http://schemas.openxmlformats.org/officeDocument/2006/relationships/tags" Target="../tags/tag51.xml"/><Relationship Id="rId9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tags" Target="../tags/tag55.xml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tags" Target="../tags/tag58.xml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43.svg"/><Relationship Id="rId11" Type="http://schemas.openxmlformats.org/officeDocument/2006/relationships/image" Target="../media/image38.png"/><Relationship Id="rId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26" Type="http://schemas.openxmlformats.org/officeDocument/2006/relationships/image" Target="../media/image57.svg"/><Relationship Id="rId3" Type="http://schemas.openxmlformats.org/officeDocument/2006/relationships/tags" Target="../tags/tag61.xml"/><Relationship Id="rId21" Type="http://schemas.openxmlformats.org/officeDocument/2006/relationships/image" Target="../media/image52.png"/><Relationship Id="rId7" Type="http://schemas.openxmlformats.org/officeDocument/2006/relationships/tags" Target="../tags/tag65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tags" Target="../tags/tag60.xml"/><Relationship Id="rId16" Type="http://schemas.openxmlformats.org/officeDocument/2006/relationships/image" Target="../media/image47.svg"/><Relationship Id="rId20" Type="http://schemas.openxmlformats.org/officeDocument/2006/relationships/image" Target="../media/image51.sv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55.svg"/><Relationship Id="rId5" Type="http://schemas.openxmlformats.org/officeDocument/2006/relationships/tags" Target="../tags/tag63.xml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svg"/><Relationship Id="rId10" Type="http://schemas.openxmlformats.org/officeDocument/2006/relationships/tags" Target="../tags/tag68.xml"/><Relationship Id="rId19" Type="http://schemas.openxmlformats.org/officeDocument/2006/relationships/image" Target="../media/image50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../media/image45.svg"/><Relationship Id="rId22" Type="http://schemas.openxmlformats.org/officeDocument/2006/relationships/image" Target="../media/image53.svg"/><Relationship Id="rId27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63.svg"/><Relationship Id="rId18" Type="http://schemas.openxmlformats.org/officeDocument/2006/relationships/image" Target="../media/image68.png"/><Relationship Id="rId3" Type="http://schemas.openxmlformats.org/officeDocument/2006/relationships/tags" Target="../tags/tag72.xml"/><Relationship Id="rId21" Type="http://schemas.openxmlformats.org/officeDocument/2006/relationships/image" Target="../media/image71.svg"/><Relationship Id="rId7" Type="http://schemas.openxmlformats.org/officeDocument/2006/relationships/tags" Target="../tags/tag76.xml"/><Relationship Id="rId12" Type="http://schemas.openxmlformats.org/officeDocument/2006/relationships/image" Target="../media/image62.png"/><Relationship Id="rId17" Type="http://schemas.openxmlformats.org/officeDocument/2006/relationships/image" Target="../media/image67.svg"/><Relationship Id="rId2" Type="http://schemas.openxmlformats.org/officeDocument/2006/relationships/tags" Target="../tags/tag71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61.svg"/><Relationship Id="rId5" Type="http://schemas.openxmlformats.org/officeDocument/2006/relationships/tags" Target="../tags/tag74.xml"/><Relationship Id="rId15" Type="http://schemas.openxmlformats.org/officeDocument/2006/relationships/image" Target="../media/image65.svg"/><Relationship Id="rId10" Type="http://schemas.openxmlformats.org/officeDocument/2006/relationships/image" Target="../media/image60.png"/><Relationship Id="rId19" Type="http://schemas.openxmlformats.org/officeDocument/2006/relationships/image" Target="../media/image69.svg"/><Relationship Id="rId4" Type="http://schemas.openxmlformats.org/officeDocument/2006/relationships/tags" Target="../tags/tag73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72.jpg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73.jp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tags" Target="../tags/tag88.xml"/><Relationship Id="rId7" Type="http://schemas.openxmlformats.org/officeDocument/2006/relationships/image" Target="../media/image32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0.xml"/><Relationship Id="rId10" Type="http://schemas.openxmlformats.org/officeDocument/2006/relationships/image" Target="../media/image12.svg"/><Relationship Id="rId4" Type="http://schemas.openxmlformats.org/officeDocument/2006/relationships/tags" Target="../tags/tag89.xml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32.png"/><Relationship Id="rId18" Type="http://schemas.openxmlformats.org/officeDocument/2006/relationships/image" Target="../media/image75.sv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74.png"/><Relationship Id="rId2" Type="http://schemas.openxmlformats.org/officeDocument/2006/relationships/tags" Target="../tags/tag92.xml"/><Relationship Id="rId16" Type="http://schemas.openxmlformats.org/officeDocument/2006/relationships/image" Target="../media/image43.sv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image" Target="../media/image42.png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image" Target="../media/image3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tags" Target="../tags/tag127.xml"/><Relationship Id="rId3" Type="http://schemas.openxmlformats.org/officeDocument/2006/relationships/tags" Target="../tags/tag104.xml"/><Relationship Id="rId21" Type="http://schemas.openxmlformats.org/officeDocument/2006/relationships/tags" Target="../tags/tag122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29" Type="http://schemas.openxmlformats.org/officeDocument/2006/relationships/image" Target="../media/image32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32" Type="http://schemas.openxmlformats.org/officeDocument/2006/relationships/image" Target="../media/image43.svg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slideLayout" Target="../slideLayouts/slideLayout12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31" Type="http://schemas.openxmlformats.org/officeDocument/2006/relationships/image" Target="../media/image42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tags" Target="../tags/tag128.xml"/><Relationship Id="rId30" Type="http://schemas.openxmlformats.org/officeDocument/2006/relationships/image" Target="../media/image3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image" Target="../media/image76.png"/><Relationship Id="rId4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77.png"/><Relationship Id="rId4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image" Target="../media/image78.png"/><Relationship Id="rId4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3.xml"/><Relationship Id="rId3" Type="http://schemas.openxmlformats.org/officeDocument/2006/relationships/tags" Target="../tags/tag147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1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customXml" Target="../ink/ink2.xml"/><Relationship Id="rId5" Type="http://schemas.openxmlformats.org/officeDocument/2006/relationships/tags" Target="../tags/tag149.xml"/><Relationship Id="rId10" Type="http://schemas.openxmlformats.org/officeDocument/2006/relationships/image" Target="../media/image700.png"/><Relationship Id="rId4" Type="http://schemas.openxmlformats.org/officeDocument/2006/relationships/tags" Target="../tags/tag148.xml"/><Relationship Id="rId9" Type="http://schemas.openxmlformats.org/officeDocument/2006/relationships/customXml" Target="../ink/ink1.xml"/><Relationship Id="rId1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6.svg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80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6.xml"/><Relationship Id="rId3" Type="http://schemas.openxmlformats.org/officeDocument/2006/relationships/tags" Target="../tags/tag157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60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customXml" Target="../ink/ink5.xml"/><Relationship Id="rId5" Type="http://schemas.openxmlformats.org/officeDocument/2006/relationships/tags" Target="../tags/tag159.xml"/><Relationship Id="rId10" Type="http://schemas.openxmlformats.org/officeDocument/2006/relationships/image" Target="../media/image75.png"/><Relationship Id="rId4" Type="http://schemas.openxmlformats.org/officeDocument/2006/relationships/tags" Target="../tags/tag158.xml"/><Relationship Id="rId9" Type="http://schemas.openxmlformats.org/officeDocument/2006/relationships/customXml" Target="../ink/ink4.xml"/><Relationship Id="rId14" Type="http://schemas.openxmlformats.org/officeDocument/2006/relationships/image" Target="../media/image7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image" Target="../media/image82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167.xml"/><Relationship Id="rId7" Type="http://schemas.openxmlformats.org/officeDocument/2006/relationships/image" Target="../media/image83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810.png"/><Relationship Id="rId5" Type="http://schemas.openxmlformats.org/officeDocument/2006/relationships/tags" Target="../tags/tag169.xml"/><Relationship Id="rId10" Type="http://schemas.openxmlformats.org/officeDocument/2006/relationships/customXml" Target="../ink/ink8.xml"/><Relationship Id="rId4" Type="http://schemas.openxmlformats.org/officeDocument/2006/relationships/tags" Target="../tags/tag168.xml"/><Relationship Id="rId9" Type="http://schemas.openxmlformats.org/officeDocument/2006/relationships/image" Target="../media/image8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tags" Target="../tags/tag172.xml"/><Relationship Id="rId7" Type="http://schemas.openxmlformats.org/officeDocument/2006/relationships/image" Target="../media/image84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840.png"/><Relationship Id="rId5" Type="http://schemas.openxmlformats.org/officeDocument/2006/relationships/tags" Target="../tags/tag174.xml"/><Relationship Id="rId10" Type="http://schemas.openxmlformats.org/officeDocument/2006/relationships/customXml" Target="../ink/ink10.xml"/><Relationship Id="rId4" Type="http://schemas.openxmlformats.org/officeDocument/2006/relationships/tags" Target="../tags/tag173.xml"/><Relationship Id="rId9" Type="http://schemas.openxmlformats.org/officeDocument/2006/relationships/image" Target="../media/image8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tags" Target="../tags/tag177.xml"/><Relationship Id="rId7" Type="http://schemas.openxmlformats.org/officeDocument/2006/relationships/image" Target="../media/image85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87.png"/><Relationship Id="rId5" Type="http://schemas.openxmlformats.org/officeDocument/2006/relationships/tags" Target="../tags/tag179.xml"/><Relationship Id="rId10" Type="http://schemas.openxmlformats.org/officeDocument/2006/relationships/customXml" Target="../ink/ink12.xml"/><Relationship Id="rId4" Type="http://schemas.openxmlformats.org/officeDocument/2006/relationships/tags" Target="../tags/tag178.xml"/><Relationship Id="rId9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customXml" Target="../ink/ink15.xml"/><Relationship Id="rId3" Type="http://schemas.openxmlformats.org/officeDocument/2006/relationships/tags" Target="../tags/tag182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90.png"/><Relationship Id="rId2" Type="http://schemas.openxmlformats.org/officeDocument/2006/relationships/tags" Target="../tags/tag181.xml"/><Relationship Id="rId16" Type="http://schemas.openxmlformats.org/officeDocument/2006/relationships/image" Target="../media/image92.png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customXml" Target="../ink/ink14.xml"/><Relationship Id="rId5" Type="http://schemas.openxmlformats.org/officeDocument/2006/relationships/tags" Target="../tags/tag184.xml"/><Relationship Id="rId15" Type="http://schemas.openxmlformats.org/officeDocument/2006/relationships/customXml" Target="../ink/ink16.xml"/><Relationship Id="rId10" Type="http://schemas.openxmlformats.org/officeDocument/2006/relationships/image" Target="../media/image89.png"/><Relationship Id="rId4" Type="http://schemas.openxmlformats.org/officeDocument/2006/relationships/tags" Target="../tags/tag183.xml"/><Relationship Id="rId9" Type="http://schemas.openxmlformats.org/officeDocument/2006/relationships/customXml" Target="../ink/ink13.xml"/><Relationship Id="rId1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9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8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5" Type="http://schemas.openxmlformats.org/officeDocument/2006/relationships/image" Target="../media/image94.png"/><Relationship Id="rId4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image" Target="../media/image95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0.sv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tags" Target="../tags/tag11.xml"/><Relationship Id="rId16" Type="http://schemas.openxmlformats.org/officeDocument/2006/relationships/image" Target="../media/image13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8.svg"/><Relationship Id="rId5" Type="http://schemas.openxmlformats.org/officeDocument/2006/relationships/tags" Target="../tags/tag14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5" Type="http://schemas.openxmlformats.org/officeDocument/2006/relationships/image" Target="../media/image96.png"/><Relationship Id="rId4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17.png"/><Relationship Id="rId3" Type="http://schemas.openxmlformats.org/officeDocument/2006/relationships/tags" Target="../tags/tag22.xml"/><Relationship Id="rId21" Type="http://schemas.openxmlformats.org/officeDocument/2006/relationships/image" Target="../media/image20.sv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16.svg"/><Relationship Id="rId2" Type="http://schemas.openxmlformats.org/officeDocument/2006/relationships/tags" Target="../tags/tag2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slideLayout" Target="../slideLayouts/slideLayout12.xml"/><Relationship Id="rId23" Type="http://schemas.openxmlformats.org/officeDocument/2006/relationships/image" Target="../media/image22.png"/><Relationship Id="rId10" Type="http://schemas.openxmlformats.org/officeDocument/2006/relationships/tags" Target="../tags/tag29.xml"/><Relationship Id="rId19" Type="http://schemas.openxmlformats.org/officeDocument/2006/relationships/image" Target="../media/image18.jp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60614" y="457200"/>
            <a:ext cx="1149531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PROJET 7 : </a:t>
            </a:r>
            <a:br>
              <a:rPr lang="fr-FR" sz="4000" dirty="0">
                <a:solidFill>
                  <a:srgbClr val="FFC000"/>
                </a:solidFill>
                <a:latin typeface="Gill Sans MT" panose="020B0502020104020203" pitchFamily="34" charset="0"/>
              </a:rPr>
            </a:br>
            <a:r>
              <a:rPr lang="fr-F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EFFECTUEZ UNE</a:t>
            </a:r>
            <a:br>
              <a:rPr lang="fr-F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PRÉDICTION DE </a:t>
            </a:r>
            <a:br>
              <a:rPr lang="fr-F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REVENUS</a:t>
            </a:r>
          </a:p>
        </p:txBody>
      </p:sp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53787" y="455932"/>
            <a:ext cx="574221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MISSION 3 (1</a:t>
            </a:r>
            <a:r>
              <a:rPr lang="fr-FR" sz="3600" baseline="30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ère</a:t>
            </a:r>
            <a:r>
              <a:rPr lang="fr-F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PARTIE) : </a:t>
            </a:r>
            <a:br>
              <a:rPr lang="fr-FR" sz="36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SIMULER DES ÉVOLUTIONS DE SALAIRES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6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4079EE3-08E4-4197-AFE7-595BB72221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2" y="1596371"/>
            <a:ext cx="9479139" cy="4643075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GÉNÉRATION DE 10 000 REVENUS EN LOGARITHMES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SUIVANT UNE LOI NORMALE…</a:t>
            </a:r>
          </a:p>
        </p:txBody>
      </p:sp>
    </p:spTree>
    <p:extLst>
      <p:ext uri="{BB962C8B-B14F-4D97-AF65-F5344CB8AC3E}">
        <p14:creationId xmlns:p14="http://schemas.microsoft.com/office/powerpoint/2010/main" val="100168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A05B64-0A7F-4580-ACA5-D5C0B44EEA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86" y="1637150"/>
            <a:ext cx="9395885" cy="4602296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ET DE 10 000 RÉALISATIONS DU TERME D’ERREUR </a:t>
            </a:r>
            <a:r>
              <a:rPr lang="fr-FR" sz="28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  <a:cs typeface="Calibri Light" panose="020F0302020204030204" pitchFamily="34" charset="0"/>
              </a:rPr>
              <a:t>Ꜫ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TOUJOURS D’APRÈS UNE LOI NORMALE…</a:t>
            </a:r>
          </a:p>
        </p:txBody>
      </p:sp>
    </p:spTree>
    <p:extLst>
      <p:ext uri="{BB962C8B-B14F-4D97-AF65-F5344CB8AC3E}">
        <p14:creationId xmlns:p14="http://schemas.microsoft.com/office/powerpoint/2010/main" val="65835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ET LES REVENUS PROBABLES DES ENFANTS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D’APRÈS L’ÉQUATION SUIVANTE 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0ABD648-5A6C-46A5-8E05-3E6F5017D2B4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664681" y="2421637"/>
                <a:ext cx="86511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fr-FR" sz="4000" i="1" smtClean="0">
                              <a:solidFill>
                                <a:srgbClr val="91663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solidFill>
                                <a:srgbClr val="916638"/>
                              </a:solidFill>
                              <a:latin typeface="Cambria Math" panose="02040503050406030204" pitchFamily="18" charset="0"/>
                            </a:rPr>
                            <m:t>𝑌𝑐h𝑖𝑙𝑑</m:t>
                          </m:r>
                        </m:e>
                      </m:d>
                      <m:r>
                        <a:rPr lang="fr-FR" sz="4000" i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4000" i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𝑝𝑗</m:t>
                      </m:r>
                      <m:func>
                        <m:funcPr>
                          <m:ctrlPr>
                            <a:rPr lang="fr-FR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40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fr-FR" sz="4000" i="1" smtClean="0">
                                  <a:solidFill>
                                    <a:srgbClr val="9166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000" b="0" i="1" smtClean="0">
                                  <a:solidFill>
                                    <a:srgbClr val="916638"/>
                                  </a:solidFill>
                                  <a:latin typeface="Cambria Math" panose="02040503050406030204" pitchFamily="18" charset="0"/>
                                </a:rPr>
                                <m:t>𝑌𝑝𝑎𝑟𝑒𝑛𝑡</m:t>
                              </m:r>
                            </m:e>
                          </m:d>
                          <m:r>
                            <a:rPr lang="fr-FR" sz="4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fr-FR" sz="4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Ꜫ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0ABD648-5A6C-46A5-8E05-3E6F5017D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681" y="2421637"/>
                <a:ext cx="8651151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que 5" descr="Bébé">
            <a:extLst>
              <a:ext uri="{FF2B5EF4-FFF2-40B4-BE49-F238E27FC236}">
                <a16:creationId xmlns:a16="http://schemas.microsoft.com/office/drawing/2014/main" id="{8F407F10-E262-476F-80F4-ED9AE10553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8578" y="3429000"/>
            <a:ext cx="2465332" cy="2465332"/>
          </a:xfrm>
          <a:prstGeom prst="rect">
            <a:avLst/>
          </a:prstGeom>
        </p:spPr>
      </p:pic>
      <p:pic>
        <p:nvPicPr>
          <p:cNvPr id="8" name="Graphique 7" descr="Tirelire">
            <a:extLst>
              <a:ext uri="{FF2B5EF4-FFF2-40B4-BE49-F238E27FC236}">
                <a16:creationId xmlns:a16="http://schemas.microsoft.com/office/drawing/2014/main" id="{A06CDA44-C3E7-4E68-AEB6-D60D0E93F2D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66710" y="49008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ATTRIBUTION D’UNE CLASSE DE REVENU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AUX PARENTS… ET À LEURS ENFANTS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0E2BFE-3115-4E32-82B8-6349E720BF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36622" y="1999231"/>
            <a:ext cx="5514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1   2   3   4   5   6   7   8   9   10</a:t>
            </a:r>
          </a:p>
        </p:txBody>
      </p:sp>
      <p:pic>
        <p:nvPicPr>
          <p:cNvPr id="3" name="Graphique 2" descr="Homme">
            <a:extLst>
              <a:ext uri="{FF2B5EF4-FFF2-40B4-BE49-F238E27FC236}">
                <a16:creationId xmlns:a16="http://schemas.microsoft.com/office/drawing/2014/main" id="{1D41BFC3-A581-44C5-AEEB-868C6CD9B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9762" y="4392327"/>
            <a:ext cx="770389" cy="770389"/>
          </a:xfrm>
          <a:prstGeom prst="rect">
            <a:avLst/>
          </a:prstGeom>
        </p:spPr>
      </p:pic>
      <p:pic>
        <p:nvPicPr>
          <p:cNvPr id="15" name="Graphique 14" descr="Homme">
            <a:extLst>
              <a:ext uri="{FF2B5EF4-FFF2-40B4-BE49-F238E27FC236}">
                <a16:creationId xmlns:a16="http://schemas.microsoft.com/office/drawing/2014/main" id="{FA3C9458-323C-4E90-8D4C-55E394B6F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8752" y="4392327"/>
            <a:ext cx="770389" cy="770389"/>
          </a:xfrm>
          <a:prstGeom prst="rect">
            <a:avLst/>
          </a:prstGeom>
        </p:spPr>
      </p:pic>
      <p:pic>
        <p:nvPicPr>
          <p:cNvPr id="16" name="Graphique 15" descr="Homme">
            <a:extLst>
              <a:ext uri="{FF2B5EF4-FFF2-40B4-BE49-F238E27FC236}">
                <a16:creationId xmlns:a16="http://schemas.microsoft.com/office/drawing/2014/main" id="{925FD52A-47B8-4A21-97AB-6562C0206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7742" y="4352484"/>
            <a:ext cx="770389" cy="770389"/>
          </a:xfrm>
          <a:prstGeom prst="rect">
            <a:avLst/>
          </a:prstGeom>
        </p:spPr>
      </p:pic>
      <p:pic>
        <p:nvPicPr>
          <p:cNvPr id="17" name="Graphique 16" descr="Homme">
            <a:extLst>
              <a:ext uri="{FF2B5EF4-FFF2-40B4-BE49-F238E27FC236}">
                <a16:creationId xmlns:a16="http://schemas.microsoft.com/office/drawing/2014/main" id="{E7128B78-51D8-499B-9B55-BA64F3293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8890" y="5652977"/>
            <a:ext cx="770389" cy="770389"/>
          </a:xfrm>
          <a:prstGeom prst="rect">
            <a:avLst/>
          </a:prstGeom>
        </p:spPr>
      </p:pic>
      <p:pic>
        <p:nvPicPr>
          <p:cNvPr id="21" name="Graphique 20" descr="Homme">
            <a:extLst>
              <a:ext uri="{FF2B5EF4-FFF2-40B4-BE49-F238E27FC236}">
                <a16:creationId xmlns:a16="http://schemas.microsoft.com/office/drawing/2014/main" id="{E5B932A7-725A-4DA4-BF0C-F73582065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1870" y="5652976"/>
            <a:ext cx="770389" cy="770389"/>
          </a:xfrm>
          <a:prstGeom prst="rect">
            <a:avLst/>
          </a:prstGeom>
        </p:spPr>
      </p:pic>
      <p:pic>
        <p:nvPicPr>
          <p:cNvPr id="27" name="Graphique 26" descr="Homme">
            <a:extLst>
              <a:ext uri="{FF2B5EF4-FFF2-40B4-BE49-F238E27FC236}">
                <a16:creationId xmlns:a16="http://schemas.microsoft.com/office/drawing/2014/main" id="{D90FB5B0-12DD-4358-BBBB-6DDD7697F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4850" y="5652975"/>
            <a:ext cx="770389" cy="770389"/>
          </a:xfrm>
          <a:prstGeom prst="rect">
            <a:avLst/>
          </a:prstGeom>
        </p:spPr>
      </p:pic>
      <p:pic>
        <p:nvPicPr>
          <p:cNvPr id="28" name="Graphique 27" descr="Homme">
            <a:extLst>
              <a:ext uri="{FF2B5EF4-FFF2-40B4-BE49-F238E27FC236}">
                <a16:creationId xmlns:a16="http://schemas.microsoft.com/office/drawing/2014/main" id="{D36B68E8-8B99-4859-89AF-57129EB66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910" y="5652976"/>
            <a:ext cx="770389" cy="770389"/>
          </a:xfrm>
          <a:prstGeom prst="rect">
            <a:avLst/>
          </a:prstGeom>
        </p:spPr>
      </p:pic>
      <p:pic>
        <p:nvPicPr>
          <p:cNvPr id="29" name="Graphique 28" descr="Homme">
            <a:extLst>
              <a:ext uri="{FF2B5EF4-FFF2-40B4-BE49-F238E27FC236}">
                <a16:creationId xmlns:a16="http://schemas.microsoft.com/office/drawing/2014/main" id="{5AD87EEE-8E9F-46F4-904B-1A6BC08D0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2930" y="5652975"/>
            <a:ext cx="770389" cy="770389"/>
          </a:xfrm>
          <a:prstGeom prst="rect">
            <a:avLst/>
          </a:prstGeom>
        </p:spPr>
      </p:pic>
      <p:pic>
        <p:nvPicPr>
          <p:cNvPr id="30" name="Graphique 29" descr="Homme">
            <a:extLst>
              <a:ext uri="{FF2B5EF4-FFF2-40B4-BE49-F238E27FC236}">
                <a16:creationId xmlns:a16="http://schemas.microsoft.com/office/drawing/2014/main" id="{0D2BBBD7-EB31-4877-9402-F21AA76E7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9950" y="5652974"/>
            <a:ext cx="770389" cy="770389"/>
          </a:xfrm>
          <a:prstGeom prst="rect">
            <a:avLst/>
          </a:prstGeom>
        </p:spPr>
      </p:pic>
      <p:pic>
        <p:nvPicPr>
          <p:cNvPr id="31" name="Graphique 30" descr="Homme">
            <a:extLst>
              <a:ext uri="{FF2B5EF4-FFF2-40B4-BE49-F238E27FC236}">
                <a16:creationId xmlns:a16="http://schemas.microsoft.com/office/drawing/2014/main" id="{FFD7AAD7-72B9-46EC-B070-51CCF625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450" y="5652974"/>
            <a:ext cx="770389" cy="770389"/>
          </a:xfrm>
          <a:prstGeom prst="rect">
            <a:avLst/>
          </a:prstGeom>
        </p:spPr>
      </p:pic>
      <p:pic>
        <p:nvPicPr>
          <p:cNvPr id="32" name="Graphique 31" descr="Homme">
            <a:extLst>
              <a:ext uri="{FF2B5EF4-FFF2-40B4-BE49-F238E27FC236}">
                <a16:creationId xmlns:a16="http://schemas.microsoft.com/office/drawing/2014/main" id="{8AABEF04-1187-47E7-AB5D-4CC9D157B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3736" y="5652974"/>
            <a:ext cx="770389" cy="770389"/>
          </a:xfrm>
          <a:prstGeom prst="rect">
            <a:avLst/>
          </a:prstGeom>
        </p:spPr>
      </p:pic>
      <p:pic>
        <p:nvPicPr>
          <p:cNvPr id="33" name="Graphique 32" descr="Homme">
            <a:extLst>
              <a:ext uri="{FF2B5EF4-FFF2-40B4-BE49-F238E27FC236}">
                <a16:creationId xmlns:a16="http://schemas.microsoft.com/office/drawing/2014/main" id="{E736E5C7-E799-45E2-9577-C89C3346A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1263" y="5658667"/>
            <a:ext cx="770389" cy="770389"/>
          </a:xfrm>
          <a:prstGeom prst="rect">
            <a:avLst/>
          </a:prstGeom>
        </p:spPr>
      </p:pic>
      <p:pic>
        <p:nvPicPr>
          <p:cNvPr id="14" name="Graphique 13" descr="Pièces">
            <a:extLst>
              <a:ext uri="{FF2B5EF4-FFF2-40B4-BE49-F238E27FC236}">
                <a16:creationId xmlns:a16="http://schemas.microsoft.com/office/drawing/2014/main" id="{C23C33B2-FAA0-4C05-BD51-5A43247A3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4277" y="4737678"/>
            <a:ext cx="457200" cy="457200"/>
          </a:xfrm>
          <a:prstGeom prst="rect">
            <a:avLst/>
          </a:prstGeom>
        </p:spPr>
      </p:pic>
      <p:pic>
        <p:nvPicPr>
          <p:cNvPr id="35" name="Graphique 34" descr="Argent">
            <a:extLst>
              <a:ext uri="{FF2B5EF4-FFF2-40B4-BE49-F238E27FC236}">
                <a16:creationId xmlns:a16="http://schemas.microsoft.com/office/drawing/2014/main" id="{03878DD4-8C33-4D20-AA34-0503E1EE9D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7699" y="4760738"/>
            <a:ext cx="457200" cy="457200"/>
          </a:xfrm>
          <a:prstGeom prst="rect">
            <a:avLst/>
          </a:prstGeom>
        </p:spPr>
      </p:pic>
      <p:pic>
        <p:nvPicPr>
          <p:cNvPr id="36" name="Graphique 35" descr="Homme">
            <a:extLst>
              <a:ext uri="{FF2B5EF4-FFF2-40B4-BE49-F238E27FC236}">
                <a16:creationId xmlns:a16="http://schemas.microsoft.com/office/drawing/2014/main" id="{04272526-0841-4238-B508-8A698834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2839" y="5652973"/>
            <a:ext cx="770389" cy="770389"/>
          </a:xfrm>
          <a:prstGeom prst="rect">
            <a:avLst/>
          </a:prstGeom>
        </p:spPr>
      </p:pic>
      <p:pic>
        <p:nvPicPr>
          <p:cNvPr id="38" name="Graphique 37" descr="Diamant">
            <a:extLst>
              <a:ext uri="{FF2B5EF4-FFF2-40B4-BE49-F238E27FC236}">
                <a16:creationId xmlns:a16="http://schemas.microsoft.com/office/drawing/2014/main" id="{E7EA99C3-A7DB-491E-931D-BF3DBB349B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1162" y="4787697"/>
            <a:ext cx="457200" cy="457200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DB07CA0-7E14-4823-A85E-745A2EA8BE90}"/>
              </a:ext>
            </a:extLst>
          </p:cNvPr>
          <p:cNvCxnSpPr/>
          <p:nvPr/>
        </p:nvCxnSpPr>
        <p:spPr>
          <a:xfrm>
            <a:off x="4141263" y="5452844"/>
            <a:ext cx="4441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que 41" descr="Main levée">
            <a:extLst>
              <a:ext uri="{FF2B5EF4-FFF2-40B4-BE49-F238E27FC236}">
                <a16:creationId xmlns:a16="http://schemas.microsoft.com/office/drawing/2014/main" id="{FEA6B960-F498-49C4-A7CA-29FF27044B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97314" y="4939004"/>
            <a:ext cx="914400" cy="914400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6B87E4B-24D5-4806-9922-039BA3E8E6CF}"/>
              </a:ext>
            </a:extLst>
          </p:cNvPr>
          <p:cNvCxnSpPr>
            <a:cxnSpLocks/>
          </p:cNvCxnSpPr>
          <p:nvPr/>
        </p:nvCxnSpPr>
        <p:spPr>
          <a:xfrm flipH="1" flipV="1">
            <a:off x="4526459" y="2584008"/>
            <a:ext cx="595018" cy="1689987"/>
          </a:xfrm>
          <a:prstGeom prst="straightConnector1">
            <a:avLst/>
          </a:prstGeom>
          <a:ln w="25400">
            <a:solidFill>
              <a:srgbClr val="9B72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F213FE2-F643-4BF3-9DA5-9F13B0330573}"/>
              </a:ext>
            </a:extLst>
          </p:cNvPr>
          <p:cNvCxnSpPr>
            <a:cxnSpLocks/>
          </p:cNvCxnSpPr>
          <p:nvPr/>
        </p:nvCxnSpPr>
        <p:spPr>
          <a:xfrm flipV="1">
            <a:off x="6569279" y="2584006"/>
            <a:ext cx="37785" cy="1689990"/>
          </a:xfrm>
          <a:prstGeom prst="straightConnector1">
            <a:avLst/>
          </a:prstGeom>
          <a:ln w="25400">
            <a:solidFill>
              <a:srgbClr val="9B72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918A72-6533-4F23-8394-C3A9F05B199E}"/>
              </a:ext>
            </a:extLst>
          </p:cNvPr>
          <p:cNvCxnSpPr>
            <a:cxnSpLocks/>
          </p:cNvCxnSpPr>
          <p:nvPr/>
        </p:nvCxnSpPr>
        <p:spPr>
          <a:xfrm flipV="1">
            <a:off x="7834956" y="2584006"/>
            <a:ext cx="349169" cy="1726141"/>
          </a:xfrm>
          <a:prstGeom prst="straightConnector1">
            <a:avLst/>
          </a:prstGeom>
          <a:ln w="25400">
            <a:solidFill>
              <a:srgbClr val="9B72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que 53" descr="Enfant avec ballon">
            <a:extLst>
              <a:ext uri="{FF2B5EF4-FFF2-40B4-BE49-F238E27FC236}">
                <a16:creationId xmlns:a16="http://schemas.microsoft.com/office/drawing/2014/main" id="{8ED910DB-3111-4188-A8EC-F0B955E44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9077" y="5493756"/>
            <a:ext cx="914400" cy="914400"/>
          </a:xfrm>
          <a:prstGeom prst="rect">
            <a:avLst/>
          </a:prstGeom>
        </p:spPr>
      </p:pic>
      <p:pic>
        <p:nvPicPr>
          <p:cNvPr id="53" name="Graphique 52" descr="Enfant avec ballon">
            <a:extLst>
              <a:ext uri="{FF2B5EF4-FFF2-40B4-BE49-F238E27FC236}">
                <a16:creationId xmlns:a16="http://schemas.microsoft.com/office/drawing/2014/main" id="{702790C1-5657-4DB0-94B3-3053AA974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7161" y="5509485"/>
            <a:ext cx="914400" cy="914400"/>
          </a:xfrm>
          <a:prstGeom prst="rect">
            <a:avLst/>
          </a:prstGeom>
        </p:spPr>
      </p:pic>
      <p:pic>
        <p:nvPicPr>
          <p:cNvPr id="52" name="Graphique 51" descr="Enfant avec ballon">
            <a:extLst>
              <a:ext uri="{FF2B5EF4-FFF2-40B4-BE49-F238E27FC236}">
                <a16:creationId xmlns:a16="http://schemas.microsoft.com/office/drawing/2014/main" id="{BF25C920-04C1-451B-9BB8-9739233E9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0925" y="5503145"/>
            <a:ext cx="914400" cy="914400"/>
          </a:xfrm>
          <a:prstGeom prst="rect">
            <a:avLst/>
          </a:prstGeom>
        </p:spPr>
      </p:pic>
      <p:pic>
        <p:nvPicPr>
          <p:cNvPr id="50" name="Graphique 49" descr="Enfant avec ballon">
            <a:extLst>
              <a:ext uri="{FF2B5EF4-FFF2-40B4-BE49-F238E27FC236}">
                <a16:creationId xmlns:a16="http://schemas.microsoft.com/office/drawing/2014/main" id="{12E6A664-6555-49BE-B976-C4F6F4205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266" y="5502863"/>
            <a:ext cx="914400" cy="914400"/>
          </a:xfrm>
          <a:prstGeom prst="rect">
            <a:avLst/>
          </a:prstGeom>
        </p:spPr>
      </p:pic>
      <p:pic>
        <p:nvPicPr>
          <p:cNvPr id="49" name="Graphique 48" descr="Enfant avec ballon">
            <a:extLst>
              <a:ext uri="{FF2B5EF4-FFF2-40B4-BE49-F238E27FC236}">
                <a16:creationId xmlns:a16="http://schemas.microsoft.com/office/drawing/2014/main" id="{47DD4421-9CD5-4836-8580-4A7CD1D42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4089" y="5493756"/>
            <a:ext cx="914400" cy="914400"/>
          </a:xfrm>
          <a:prstGeom prst="rect">
            <a:avLst/>
          </a:prstGeom>
        </p:spPr>
      </p:pic>
      <p:pic>
        <p:nvPicPr>
          <p:cNvPr id="48" name="Graphique 47" descr="Enfant avec ballon">
            <a:extLst>
              <a:ext uri="{FF2B5EF4-FFF2-40B4-BE49-F238E27FC236}">
                <a16:creationId xmlns:a16="http://schemas.microsoft.com/office/drawing/2014/main" id="{A1ABA109-8718-4137-81D0-1922C6D8A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6355" y="5514767"/>
            <a:ext cx="914400" cy="914400"/>
          </a:xfrm>
          <a:prstGeom prst="rect">
            <a:avLst/>
          </a:prstGeom>
        </p:spPr>
      </p:pic>
      <p:pic>
        <p:nvPicPr>
          <p:cNvPr id="46" name="Graphique 45" descr="Enfant avec ballon">
            <a:extLst>
              <a:ext uri="{FF2B5EF4-FFF2-40B4-BE49-F238E27FC236}">
                <a16:creationId xmlns:a16="http://schemas.microsoft.com/office/drawing/2014/main" id="{5B54FE88-8D3B-463F-9F91-E7198F059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194" y="5493756"/>
            <a:ext cx="914400" cy="914400"/>
          </a:xfrm>
          <a:prstGeom prst="rect">
            <a:avLst/>
          </a:prstGeom>
        </p:spPr>
      </p:pic>
      <p:pic>
        <p:nvPicPr>
          <p:cNvPr id="45" name="Graphique 44" descr="Enfant avec ballon">
            <a:extLst>
              <a:ext uri="{FF2B5EF4-FFF2-40B4-BE49-F238E27FC236}">
                <a16:creationId xmlns:a16="http://schemas.microsoft.com/office/drawing/2014/main" id="{777F8688-E4D7-4F99-8BA6-6FA836B33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017" y="5487369"/>
            <a:ext cx="914400" cy="914400"/>
          </a:xfrm>
          <a:prstGeom prst="rect">
            <a:avLst/>
          </a:prstGeom>
        </p:spPr>
      </p:pic>
      <p:pic>
        <p:nvPicPr>
          <p:cNvPr id="43" name="Graphique 42" descr="Enfant avec ballon">
            <a:extLst>
              <a:ext uri="{FF2B5EF4-FFF2-40B4-BE49-F238E27FC236}">
                <a16:creationId xmlns:a16="http://schemas.microsoft.com/office/drawing/2014/main" id="{8D7038A8-BC1B-499C-A79E-DCDA7020F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8002" y="5489811"/>
            <a:ext cx="914400" cy="914400"/>
          </a:xfrm>
          <a:prstGeom prst="rect">
            <a:avLst/>
          </a:prstGeom>
        </p:spPr>
      </p:pic>
      <p:pic>
        <p:nvPicPr>
          <p:cNvPr id="5" name="Graphique 4" descr="Enfant avec ballon">
            <a:extLst>
              <a:ext uri="{FF2B5EF4-FFF2-40B4-BE49-F238E27FC236}">
                <a16:creationId xmlns:a16="http://schemas.microsoft.com/office/drawing/2014/main" id="{D5214D7B-1FCE-4800-97CC-9919E0BA6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7547" y="4244551"/>
            <a:ext cx="914400" cy="914400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… ET À LEURS ENFANTS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0E2BFE-3115-4E32-82B8-6349E720BF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36622" y="1999231"/>
            <a:ext cx="5514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1   2   3   4   5   6   7   8   9   10</a:t>
            </a:r>
          </a:p>
        </p:txBody>
      </p:sp>
      <p:pic>
        <p:nvPicPr>
          <p:cNvPr id="14" name="Graphique 13" descr="Pièces">
            <a:extLst>
              <a:ext uri="{FF2B5EF4-FFF2-40B4-BE49-F238E27FC236}">
                <a16:creationId xmlns:a16="http://schemas.microsoft.com/office/drawing/2014/main" id="{C23C33B2-FAA0-4C05-BD51-5A43247A3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4277" y="4737678"/>
            <a:ext cx="457200" cy="457200"/>
          </a:xfrm>
          <a:prstGeom prst="rect">
            <a:avLst/>
          </a:prstGeom>
        </p:spPr>
      </p:pic>
      <p:pic>
        <p:nvPicPr>
          <p:cNvPr id="35" name="Graphique 34" descr="Argent">
            <a:extLst>
              <a:ext uri="{FF2B5EF4-FFF2-40B4-BE49-F238E27FC236}">
                <a16:creationId xmlns:a16="http://schemas.microsoft.com/office/drawing/2014/main" id="{03878DD4-8C33-4D20-AA34-0503E1EE9D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7699" y="4760738"/>
            <a:ext cx="457200" cy="457200"/>
          </a:xfrm>
          <a:prstGeom prst="rect">
            <a:avLst/>
          </a:prstGeom>
        </p:spPr>
      </p:pic>
      <p:pic>
        <p:nvPicPr>
          <p:cNvPr id="38" name="Graphique 37" descr="Diamant">
            <a:extLst>
              <a:ext uri="{FF2B5EF4-FFF2-40B4-BE49-F238E27FC236}">
                <a16:creationId xmlns:a16="http://schemas.microsoft.com/office/drawing/2014/main" id="{E7EA99C3-A7DB-491E-931D-BF3DBB349B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1162" y="4787697"/>
            <a:ext cx="457200" cy="457200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DB07CA0-7E14-4823-A85E-745A2EA8BE90}"/>
              </a:ext>
            </a:extLst>
          </p:cNvPr>
          <p:cNvCxnSpPr/>
          <p:nvPr/>
        </p:nvCxnSpPr>
        <p:spPr>
          <a:xfrm>
            <a:off x="4141263" y="5452844"/>
            <a:ext cx="4441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que 41" descr="Main levée">
            <a:extLst>
              <a:ext uri="{FF2B5EF4-FFF2-40B4-BE49-F238E27FC236}">
                <a16:creationId xmlns:a16="http://schemas.microsoft.com/office/drawing/2014/main" id="{FEA6B960-F498-49C4-A7CA-29FF27044B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97314" y="4939004"/>
            <a:ext cx="914400" cy="914400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6B87E4B-24D5-4806-9922-039BA3E8E6CF}"/>
              </a:ext>
            </a:extLst>
          </p:cNvPr>
          <p:cNvCxnSpPr>
            <a:cxnSpLocks/>
          </p:cNvCxnSpPr>
          <p:nvPr/>
        </p:nvCxnSpPr>
        <p:spPr>
          <a:xfrm flipH="1" flipV="1">
            <a:off x="4522973" y="2551208"/>
            <a:ext cx="598504" cy="1722789"/>
          </a:xfrm>
          <a:prstGeom prst="straightConnector1">
            <a:avLst/>
          </a:prstGeom>
          <a:ln w="25400">
            <a:solidFill>
              <a:srgbClr val="9B72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F213FE2-F643-4BF3-9DA5-9F13B0330573}"/>
              </a:ext>
            </a:extLst>
          </p:cNvPr>
          <p:cNvCxnSpPr>
            <a:cxnSpLocks/>
          </p:cNvCxnSpPr>
          <p:nvPr/>
        </p:nvCxnSpPr>
        <p:spPr>
          <a:xfrm flipV="1">
            <a:off x="6569279" y="2569284"/>
            <a:ext cx="530997" cy="1704712"/>
          </a:xfrm>
          <a:prstGeom prst="straightConnector1">
            <a:avLst/>
          </a:prstGeom>
          <a:ln w="25400">
            <a:solidFill>
              <a:srgbClr val="9B72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918A72-6533-4F23-8394-C3A9F05B199E}"/>
              </a:ext>
            </a:extLst>
          </p:cNvPr>
          <p:cNvCxnSpPr>
            <a:cxnSpLocks/>
          </p:cNvCxnSpPr>
          <p:nvPr/>
        </p:nvCxnSpPr>
        <p:spPr>
          <a:xfrm flipV="1">
            <a:off x="7834956" y="2551208"/>
            <a:ext cx="1049162" cy="1758940"/>
          </a:xfrm>
          <a:prstGeom prst="straightConnector1">
            <a:avLst/>
          </a:prstGeom>
          <a:ln w="25400">
            <a:solidFill>
              <a:srgbClr val="9B72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que 36" descr="Enfant avec ballon">
            <a:extLst>
              <a:ext uri="{FF2B5EF4-FFF2-40B4-BE49-F238E27FC236}">
                <a16:creationId xmlns:a16="http://schemas.microsoft.com/office/drawing/2014/main" id="{43EBCACE-FE79-4FF1-8289-0E2C4ED9B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2776" y="4244551"/>
            <a:ext cx="914400" cy="914400"/>
          </a:xfrm>
          <a:prstGeom prst="rect">
            <a:avLst/>
          </a:prstGeom>
        </p:spPr>
      </p:pic>
      <p:pic>
        <p:nvPicPr>
          <p:cNvPr id="39" name="Graphique 38" descr="Enfant avec ballon">
            <a:extLst>
              <a:ext uri="{FF2B5EF4-FFF2-40B4-BE49-F238E27FC236}">
                <a16:creationId xmlns:a16="http://schemas.microsoft.com/office/drawing/2014/main" id="{B033857E-B91F-4B79-9EF2-03FA2655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7644" y="4280478"/>
            <a:ext cx="914400" cy="914400"/>
          </a:xfrm>
          <a:prstGeom prst="rect">
            <a:avLst/>
          </a:prstGeom>
        </p:spPr>
      </p:pic>
      <p:pic>
        <p:nvPicPr>
          <p:cNvPr id="41" name="Graphique 40" descr="Enfant avec ballon">
            <a:extLst>
              <a:ext uri="{FF2B5EF4-FFF2-40B4-BE49-F238E27FC236}">
                <a16:creationId xmlns:a16="http://schemas.microsoft.com/office/drawing/2014/main" id="{887C447D-3B11-4027-90DC-6C65EF283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5773" y="54898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9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ATTRIBUTION D’UNE CLASSE DE REVENU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AUX PARENTS ET À LEURS ENFANTS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0E2BFE-3115-4E32-82B8-6349E720BF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36622" y="1999231"/>
            <a:ext cx="5514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1   2   3   4   5   6   7   8   9   10</a:t>
            </a:r>
          </a:p>
        </p:txBody>
      </p:sp>
      <p:pic>
        <p:nvPicPr>
          <p:cNvPr id="18" name="Graphique 17" descr="Homme">
            <a:extLst>
              <a:ext uri="{FF2B5EF4-FFF2-40B4-BE49-F238E27FC236}">
                <a16:creationId xmlns:a16="http://schemas.microsoft.com/office/drawing/2014/main" id="{D0AF1D99-7151-4056-BC56-809E8CFE369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61643" y="2714809"/>
            <a:ext cx="815047" cy="815047"/>
          </a:xfrm>
          <a:prstGeom prst="rect">
            <a:avLst/>
          </a:prstGeom>
        </p:spPr>
      </p:pic>
      <p:pic>
        <p:nvPicPr>
          <p:cNvPr id="19" name="Graphique 18" descr="Homme">
            <a:extLst>
              <a:ext uri="{FF2B5EF4-FFF2-40B4-BE49-F238E27FC236}">
                <a16:creationId xmlns:a16="http://schemas.microsoft.com/office/drawing/2014/main" id="{B9F4716D-7F0B-459B-9F12-3AA1AACC35A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30841" y="3737170"/>
            <a:ext cx="815047" cy="815047"/>
          </a:xfrm>
          <a:prstGeom prst="rect">
            <a:avLst/>
          </a:prstGeom>
        </p:spPr>
      </p:pic>
      <p:pic>
        <p:nvPicPr>
          <p:cNvPr id="20" name="Graphique 19" descr="Homme">
            <a:extLst>
              <a:ext uri="{FF2B5EF4-FFF2-40B4-BE49-F238E27FC236}">
                <a16:creationId xmlns:a16="http://schemas.microsoft.com/office/drawing/2014/main" id="{2000FFE1-E899-4817-ABEB-A509821CC1F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77236" y="4651570"/>
            <a:ext cx="815047" cy="815047"/>
          </a:xfrm>
          <a:prstGeom prst="rect">
            <a:avLst/>
          </a:prstGeom>
        </p:spPr>
      </p:pic>
      <p:pic>
        <p:nvPicPr>
          <p:cNvPr id="22" name="Graphique 21" descr="Enfant avec ballon">
            <a:extLst>
              <a:ext uri="{FF2B5EF4-FFF2-40B4-BE49-F238E27FC236}">
                <a16:creationId xmlns:a16="http://schemas.microsoft.com/office/drawing/2014/main" id="{0F1FD4A2-ED5E-4E32-B943-2B2E7E7260C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4265" y="2636190"/>
            <a:ext cx="914400" cy="914400"/>
          </a:xfrm>
          <a:prstGeom prst="rect">
            <a:avLst/>
          </a:prstGeom>
        </p:spPr>
      </p:pic>
      <p:pic>
        <p:nvPicPr>
          <p:cNvPr id="23" name="Graphique 22" descr="Enfant avec ballon">
            <a:extLst>
              <a:ext uri="{FF2B5EF4-FFF2-40B4-BE49-F238E27FC236}">
                <a16:creationId xmlns:a16="http://schemas.microsoft.com/office/drawing/2014/main" id="{EBA00FDC-1679-4D71-B46E-68FCEB220A7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83909" y="3637817"/>
            <a:ext cx="914400" cy="914400"/>
          </a:xfrm>
          <a:prstGeom prst="rect">
            <a:avLst/>
          </a:prstGeom>
        </p:spPr>
      </p:pic>
      <p:pic>
        <p:nvPicPr>
          <p:cNvPr id="24" name="Graphique 23" descr="Enfant avec ballon">
            <a:extLst>
              <a:ext uri="{FF2B5EF4-FFF2-40B4-BE49-F238E27FC236}">
                <a16:creationId xmlns:a16="http://schemas.microsoft.com/office/drawing/2014/main" id="{F62A1552-0312-455C-AB90-8A141076D6B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875107" y="4552217"/>
            <a:ext cx="914400" cy="914400"/>
          </a:xfrm>
          <a:prstGeom prst="rect">
            <a:avLst/>
          </a:prstGeom>
        </p:spPr>
      </p:pic>
      <p:pic>
        <p:nvPicPr>
          <p:cNvPr id="25" name="Graphique 24" descr="Homme">
            <a:extLst>
              <a:ext uri="{FF2B5EF4-FFF2-40B4-BE49-F238E27FC236}">
                <a16:creationId xmlns:a16="http://schemas.microsoft.com/office/drawing/2014/main" id="{B393597A-63CB-49DD-8200-156B18E5DED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67583" y="5705381"/>
            <a:ext cx="815047" cy="815047"/>
          </a:xfrm>
          <a:prstGeom prst="rect">
            <a:avLst/>
          </a:prstGeom>
        </p:spPr>
      </p:pic>
      <p:pic>
        <p:nvPicPr>
          <p:cNvPr id="26" name="Graphique 25" descr="Enfant avec ballon">
            <a:extLst>
              <a:ext uri="{FF2B5EF4-FFF2-40B4-BE49-F238E27FC236}">
                <a16:creationId xmlns:a16="http://schemas.microsoft.com/office/drawing/2014/main" id="{813E315C-F056-43C7-8181-E907A6F24BA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607065" y="56060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2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CALCUL DES PROBABILITÉS DE CLASSE DES ENFANTS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EN FONCTION DE CELLES DES PARENTS :</a:t>
            </a:r>
          </a:p>
        </p:txBody>
      </p:sp>
      <p:pic>
        <p:nvPicPr>
          <p:cNvPr id="5" name="Graphique 4" descr="Accueil">
            <a:extLst>
              <a:ext uri="{FF2B5EF4-FFF2-40B4-BE49-F238E27FC236}">
                <a16:creationId xmlns:a16="http://schemas.microsoft.com/office/drawing/2014/main" id="{05A31BB9-4B88-42B1-9C13-D63B654EDA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61356" y="3359855"/>
            <a:ext cx="1504244" cy="1504244"/>
          </a:xfrm>
          <a:prstGeom prst="rect">
            <a:avLst/>
          </a:prstGeom>
        </p:spPr>
      </p:pic>
      <p:pic>
        <p:nvPicPr>
          <p:cNvPr id="9" name="Graphique 8" descr="Transfert">
            <a:extLst>
              <a:ext uri="{FF2B5EF4-FFF2-40B4-BE49-F238E27FC236}">
                <a16:creationId xmlns:a16="http://schemas.microsoft.com/office/drawing/2014/main" id="{AFED2D7E-08EF-4788-922D-6CCFEB975C6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9471" y="3949699"/>
            <a:ext cx="914400" cy="914400"/>
          </a:xfrm>
          <a:prstGeom prst="rect">
            <a:avLst/>
          </a:prstGeom>
        </p:spPr>
      </p:pic>
      <p:pic>
        <p:nvPicPr>
          <p:cNvPr id="3" name="Graphique 2" descr="Scène de château">
            <a:extLst>
              <a:ext uri="{FF2B5EF4-FFF2-40B4-BE49-F238E27FC236}">
                <a16:creationId xmlns:a16="http://schemas.microsoft.com/office/drawing/2014/main" id="{B90D1C64-A4D0-469D-915B-ABAFDC1505D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68268" y="2614787"/>
            <a:ext cx="2286000" cy="2286000"/>
          </a:xfrm>
          <a:prstGeom prst="rect">
            <a:avLst/>
          </a:prstGeom>
        </p:spPr>
      </p:pic>
      <p:pic>
        <p:nvPicPr>
          <p:cNvPr id="12" name="Graphique 11" descr="Fermier">
            <a:extLst>
              <a:ext uri="{FF2B5EF4-FFF2-40B4-BE49-F238E27FC236}">
                <a16:creationId xmlns:a16="http://schemas.microsoft.com/office/drawing/2014/main" id="{9035D016-34EA-46EF-BD25-BEE9D3DA1F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10098" y="3873498"/>
            <a:ext cx="914400" cy="914400"/>
          </a:xfrm>
          <a:prstGeom prst="rect">
            <a:avLst/>
          </a:prstGeom>
        </p:spPr>
      </p:pic>
      <p:pic>
        <p:nvPicPr>
          <p:cNvPr id="15" name="Graphique 14" descr="Serveur">
            <a:extLst>
              <a:ext uri="{FF2B5EF4-FFF2-40B4-BE49-F238E27FC236}">
                <a16:creationId xmlns:a16="http://schemas.microsoft.com/office/drawing/2014/main" id="{7BF14709-729F-48D8-9774-36C091B9F1B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28844" y="3873498"/>
            <a:ext cx="914400" cy="914400"/>
          </a:xfrm>
          <a:prstGeom prst="rect">
            <a:avLst/>
          </a:prstGeom>
        </p:spPr>
      </p:pic>
      <p:pic>
        <p:nvPicPr>
          <p:cNvPr id="17" name="Graphique 16" descr="Dé">
            <a:extLst>
              <a:ext uri="{FF2B5EF4-FFF2-40B4-BE49-F238E27FC236}">
                <a16:creationId xmlns:a16="http://schemas.microsoft.com/office/drawing/2014/main" id="{4C665E47-8C61-4B4A-B20F-15B0DF85D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69471" y="33005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RÉSULTATS AVEC UN COEFFICIENT D’ÉLASTICITÉ DE 0,1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B561C5-B295-409E-8F5C-2F95E12D9A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58" y="1140170"/>
            <a:ext cx="7763814" cy="55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9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RÉSULTATS AVEC UN COEFFICIENT D’ÉLASTICITÉ DE 0,9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6ECE0E-98B5-4899-BCB2-4609EC1A426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58" y="1151467"/>
            <a:ext cx="7763817" cy="55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53786" y="455932"/>
            <a:ext cx="785948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MISSION 1 : </a:t>
            </a:r>
            <a:br>
              <a:rPr lang="fr-FR" sz="36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DESCRIPTION DU PROJET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3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53787" y="455932"/>
            <a:ext cx="585006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MISSION 3 (2</a:t>
            </a:r>
            <a:r>
              <a:rPr lang="fr-FR" sz="3600" baseline="30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</a:t>
            </a:r>
            <a:r>
              <a:rPr lang="fr-F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 PARTIE) : </a:t>
            </a:r>
            <a:br>
              <a:rPr lang="fr-FR" sz="36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SIMULER LES REVENUS DES PARENTS SUR LES VRAIES DONNÉES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0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92161" y="76403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CLONAGE (x 500) DE CHAQUE DÉCILE DE CHAQUE PAYS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84560055-604D-4382-B0B9-A5FD321A56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00399" y="2607590"/>
            <a:ext cx="2556934" cy="2556934"/>
          </a:xfrm>
          <a:prstGeom prst="rect">
            <a:avLst/>
          </a:prstGeom>
        </p:spPr>
      </p:pic>
      <p:pic>
        <p:nvPicPr>
          <p:cNvPr id="7" name="Graphique 6" descr="Groupe de personnes">
            <a:extLst>
              <a:ext uri="{FF2B5EF4-FFF2-40B4-BE49-F238E27FC236}">
                <a16:creationId xmlns:a16="http://schemas.microsoft.com/office/drawing/2014/main" id="{11DC2780-2120-4AC1-A2EA-7DA9771F02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9644" y="2404533"/>
            <a:ext cx="2759991" cy="27599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3E7FAA-375F-477D-82C8-22195B402CF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287259" y="3594864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>
                <a:solidFill>
                  <a:srgbClr val="9B7248"/>
                </a:solidFill>
                <a:latin typeface="Gill Sans MT" panose="020B0502020104020203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0936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CALCUL DE TOUTES LES PROBABILITÉS DE CLASSE PARENT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84560055-604D-4382-B0B9-A5FD321A56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95928" y="1830518"/>
            <a:ext cx="1755817" cy="17558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3E7FAA-375F-477D-82C8-22195B402CF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551745" y="2134424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>
                <a:solidFill>
                  <a:srgbClr val="9B7248"/>
                </a:solidFill>
                <a:latin typeface="Gill Sans MT" panose="020B0502020104020203" pitchFamily="34" charset="0"/>
              </a:rPr>
              <a:t>=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4125DA-EA74-47C1-9DCE-E563F5EF07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932299" y="2257534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9B7248"/>
                </a:solidFill>
                <a:latin typeface="Gill Sans MT" panose="020B0502020104020203" pitchFamily="34" charset="0"/>
              </a:rPr>
              <a:t>1</a:t>
            </a:r>
          </a:p>
        </p:txBody>
      </p:sp>
      <p:pic>
        <p:nvPicPr>
          <p:cNvPr id="3" name="Graphique 2" descr="Enfant avec ballon">
            <a:extLst>
              <a:ext uri="{FF2B5EF4-FFF2-40B4-BE49-F238E27FC236}">
                <a16:creationId xmlns:a16="http://schemas.microsoft.com/office/drawing/2014/main" id="{A749291A-E8B8-4BDB-AD12-8AC3E6EADCB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44217" y="1898448"/>
            <a:ext cx="1619956" cy="161995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4959776-0FA4-4CCC-BE58-7186AFF81D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088104" y="2134423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>
                <a:solidFill>
                  <a:srgbClr val="9B7248"/>
                </a:solidFill>
                <a:latin typeface="Gill Sans MT" panose="020B0502020104020203" pitchFamily="34" charset="0"/>
              </a:rPr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99253D-2480-4A73-92AD-A3DE077A45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45474" y="2257534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9B7248"/>
                </a:solidFill>
                <a:latin typeface="Gill Sans MT" panose="020B0502020104020203" pitchFamily="34" charset="0"/>
              </a:rPr>
              <a:t>2</a:t>
            </a:r>
          </a:p>
        </p:txBody>
      </p:sp>
      <p:pic>
        <p:nvPicPr>
          <p:cNvPr id="6" name="Graphique 5" descr="Dé">
            <a:extLst>
              <a:ext uri="{FF2B5EF4-FFF2-40B4-BE49-F238E27FC236}">
                <a16:creationId xmlns:a16="http://schemas.microsoft.com/office/drawing/2014/main" id="{6A58716C-0899-44F4-84D6-26FF0D28CCC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4173" y="4538919"/>
            <a:ext cx="1569660" cy="156966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6811CF4-0C0A-4B94-AF91-94F13406A46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096000" y="4391421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>
                <a:solidFill>
                  <a:srgbClr val="9B7248"/>
                </a:solidFill>
                <a:latin typeface="Gill Sans MT" panose="020B0502020104020203" pitchFamily="34" charset="0"/>
              </a:rPr>
              <a:t>=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C86AB92-CD00-4A98-BD1E-11C430565DD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456930" y="4511033"/>
            <a:ext cx="1593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9B7248"/>
                </a:solidFill>
                <a:latin typeface="Gill Sans MT" panose="020B0502020104020203" pitchFamily="34" charset="0"/>
              </a:rPr>
              <a:t>0,2</a:t>
            </a:r>
          </a:p>
        </p:txBody>
      </p:sp>
    </p:spTree>
    <p:extLst>
      <p:ext uri="{BB962C8B-B14F-4D97-AF65-F5344CB8AC3E}">
        <p14:creationId xmlns:p14="http://schemas.microsoft.com/office/powerpoint/2010/main" val="48824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ATTRIBUTION À CHAQUE INDIVIDU 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D’UNE CLASSE DU PARENT SIMULÉ D’APRÈS LES PROBABILITÉS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84560055-604D-4382-B0B9-A5FD321A56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362028" y="3105090"/>
            <a:ext cx="1755817" cy="17558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A4125DA-EA74-47C1-9DCE-E563F5EF07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2520" y="2030773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9B7248"/>
                </a:solidFill>
                <a:latin typeface="Gill Sans MT" panose="020B0502020104020203" pitchFamily="34" charset="0"/>
              </a:rPr>
              <a:t>²</a:t>
            </a:r>
          </a:p>
        </p:txBody>
      </p:sp>
      <p:pic>
        <p:nvPicPr>
          <p:cNvPr id="3" name="Graphique 2" descr="Enfant avec ballon">
            <a:extLst>
              <a:ext uri="{FF2B5EF4-FFF2-40B4-BE49-F238E27FC236}">
                <a16:creationId xmlns:a16="http://schemas.microsoft.com/office/drawing/2014/main" id="{A749291A-E8B8-4BDB-AD12-8AC3E6EADCB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395585" y="4191523"/>
            <a:ext cx="1619956" cy="1619956"/>
          </a:xfrm>
          <a:prstGeom prst="rect">
            <a:avLst/>
          </a:prstGeom>
        </p:spPr>
      </p:pic>
      <p:pic>
        <p:nvPicPr>
          <p:cNvPr id="17" name="Graphique 16" descr="Enfant avec ballon">
            <a:extLst>
              <a:ext uri="{FF2B5EF4-FFF2-40B4-BE49-F238E27FC236}">
                <a16:creationId xmlns:a16="http://schemas.microsoft.com/office/drawing/2014/main" id="{24C6D2FD-9ECF-4449-82CE-7236B6AFDB1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83264" y="2195312"/>
            <a:ext cx="1619956" cy="1619956"/>
          </a:xfrm>
          <a:prstGeom prst="rect">
            <a:avLst/>
          </a:prstGeom>
        </p:spPr>
      </p:pic>
      <p:pic>
        <p:nvPicPr>
          <p:cNvPr id="18" name="Graphique 17" descr="Enfant avec ballon">
            <a:extLst>
              <a:ext uri="{FF2B5EF4-FFF2-40B4-BE49-F238E27FC236}">
                <a16:creationId xmlns:a16="http://schemas.microsoft.com/office/drawing/2014/main" id="{D8A0534C-FE2D-4A83-A310-6CA63A465E7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584508" y="2201850"/>
            <a:ext cx="1619956" cy="1619956"/>
          </a:xfrm>
          <a:prstGeom prst="rect">
            <a:avLst/>
          </a:prstGeom>
        </p:spPr>
      </p:pic>
      <p:pic>
        <p:nvPicPr>
          <p:cNvPr id="19" name="Graphique 18" descr="Enfant avec ballon">
            <a:extLst>
              <a:ext uri="{FF2B5EF4-FFF2-40B4-BE49-F238E27FC236}">
                <a16:creationId xmlns:a16="http://schemas.microsoft.com/office/drawing/2014/main" id="{D4213E68-8E74-491F-B4C4-7ED464850F4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43108" y="4191523"/>
            <a:ext cx="1619956" cy="1619956"/>
          </a:xfrm>
          <a:prstGeom prst="rect">
            <a:avLst/>
          </a:prstGeom>
        </p:spPr>
      </p:pic>
      <p:pic>
        <p:nvPicPr>
          <p:cNvPr id="20" name="Graphique 19" descr="Enfant avec ballon">
            <a:extLst>
              <a:ext uri="{FF2B5EF4-FFF2-40B4-BE49-F238E27FC236}">
                <a16:creationId xmlns:a16="http://schemas.microsoft.com/office/drawing/2014/main" id="{873147BC-A510-4A9F-A158-79458692134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466870" y="4184655"/>
            <a:ext cx="1619956" cy="1619956"/>
          </a:xfrm>
          <a:prstGeom prst="rect">
            <a:avLst/>
          </a:prstGeom>
        </p:spPr>
      </p:pic>
      <p:pic>
        <p:nvPicPr>
          <p:cNvPr id="21" name="Graphique 20" descr="Enfant avec ballon">
            <a:extLst>
              <a:ext uri="{FF2B5EF4-FFF2-40B4-BE49-F238E27FC236}">
                <a16:creationId xmlns:a16="http://schemas.microsoft.com/office/drawing/2014/main" id="{39DF8F32-C181-4DB6-B9AB-C942CC056C0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398958" y="4194801"/>
            <a:ext cx="1619956" cy="1619956"/>
          </a:xfrm>
          <a:prstGeom prst="rect">
            <a:avLst/>
          </a:prstGeom>
        </p:spPr>
      </p:pic>
      <p:pic>
        <p:nvPicPr>
          <p:cNvPr id="22" name="Graphique 21" descr="Enfant avec ballon">
            <a:extLst>
              <a:ext uri="{FF2B5EF4-FFF2-40B4-BE49-F238E27FC236}">
                <a16:creationId xmlns:a16="http://schemas.microsoft.com/office/drawing/2014/main" id="{1D77E8E7-1CB7-4D68-8C54-1E924CF4815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445507" y="2196305"/>
            <a:ext cx="1619956" cy="1619956"/>
          </a:xfrm>
          <a:prstGeom prst="rect">
            <a:avLst/>
          </a:prstGeom>
        </p:spPr>
      </p:pic>
      <p:pic>
        <p:nvPicPr>
          <p:cNvPr id="23" name="Graphique 22" descr="Enfant avec ballon">
            <a:extLst>
              <a:ext uri="{FF2B5EF4-FFF2-40B4-BE49-F238E27FC236}">
                <a16:creationId xmlns:a16="http://schemas.microsoft.com/office/drawing/2014/main" id="{30C498D9-A9E7-4AC4-B023-3E383427564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00371" y="4194801"/>
            <a:ext cx="1619956" cy="1619956"/>
          </a:xfrm>
          <a:prstGeom prst="rect">
            <a:avLst/>
          </a:prstGeom>
        </p:spPr>
      </p:pic>
      <p:pic>
        <p:nvPicPr>
          <p:cNvPr id="24" name="Graphique 23" descr="Enfant avec ballon">
            <a:extLst>
              <a:ext uri="{FF2B5EF4-FFF2-40B4-BE49-F238E27FC236}">
                <a16:creationId xmlns:a16="http://schemas.microsoft.com/office/drawing/2014/main" id="{A50B2801-3DCC-4990-93A5-8E8F9B3DAA3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555181" y="2208388"/>
            <a:ext cx="1619956" cy="1619956"/>
          </a:xfrm>
          <a:prstGeom prst="rect">
            <a:avLst/>
          </a:prstGeom>
        </p:spPr>
      </p:pic>
      <p:pic>
        <p:nvPicPr>
          <p:cNvPr id="25" name="Graphique 24" descr="Enfant avec ballon">
            <a:extLst>
              <a:ext uri="{FF2B5EF4-FFF2-40B4-BE49-F238E27FC236}">
                <a16:creationId xmlns:a16="http://schemas.microsoft.com/office/drawing/2014/main" id="{9BA1F785-24A0-45F2-8ADF-D00C04328BB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439300" y="2181662"/>
            <a:ext cx="1619956" cy="161995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965CE15-B5BB-4740-8190-801E36D4FBF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688373" y="2021976"/>
            <a:ext cx="604869" cy="83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9B7248"/>
                </a:solidFill>
                <a:latin typeface="Gill Sans MT" panose="020B0502020104020203" pitchFamily="34" charset="0"/>
              </a:rPr>
              <a:t>²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9BFAAB1-B13E-4D37-88A6-183097BDF1B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594578" y="2021976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9B7248"/>
                </a:solidFill>
                <a:latin typeface="Gill Sans MT" panose="020B0502020104020203" pitchFamily="34" charset="0"/>
              </a:rPr>
              <a:t>²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0E41B52-474A-4D34-8AAC-E6427DA0609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548720" y="2021975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9B7248"/>
                </a:solidFill>
                <a:latin typeface="Gill Sans MT" panose="020B0502020104020203" pitchFamily="34" charset="0"/>
              </a:rPr>
              <a:t>²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EA20A6-02BB-4816-87CA-228EE221F63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384824" y="274806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9B7248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F3CEB84-2DB3-4297-9E81-49156571379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596882" y="4005959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9B7248"/>
                </a:solidFill>
                <a:latin typeface="Gill Sans MT" panose="020B0502020104020203" pitchFamily="34" charset="0"/>
              </a:rPr>
              <a:t>²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7C3ED9D-1A47-4DA1-A4EE-B02773C918D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581665" y="4014394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9B7248"/>
                </a:solidFill>
                <a:latin typeface="Gill Sans MT" panose="020B0502020104020203" pitchFamily="34" charset="0"/>
              </a:rPr>
              <a:t>²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EF7E5B-A792-44B2-9BBD-E106853E289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4525895" y="4017791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9B7248"/>
                </a:solidFill>
                <a:latin typeface="Gill Sans MT" panose="020B0502020104020203" pitchFamily="34" charset="0"/>
              </a:rPr>
              <a:t>²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9EA5D3D-0553-4615-A41F-9ACC8FBC024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534892" y="4014490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9B7248"/>
                </a:solidFill>
                <a:latin typeface="Gill Sans MT" panose="020B0502020104020203" pitchFamily="34" charset="0"/>
              </a:rPr>
              <a:t>²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7C87DF9-5962-43A9-B762-27ADAD57B72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530106" y="4026226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9B7248"/>
                </a:solidFill>
                <a:latin typeface="Gill Sans MT" panose="020B0502020104020203" pitchFamily="34" charset="0"/>
              </a:rPr>
              <a:t>²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C25287C-FE0F-48CA-B5D0-2BAE2D51838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7457613" y="3204923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>
                <a:solidFill>
                  <a:srgbClr val="9B7248"/>
                </a:solidFill>
                <a:latin typeface="Gill Sans MT" panose="020B0502020104020203" pitchFamily="34" charset="0"/>
              </a:rPr>
              <a:t>=</a:t>
            </a:r>
          </a:p>
        </p:txBody>
      </p:sp>
      <p:pic>
        <p:nvPicPr>
          <p:cNvPr id="36" name="Graphique 35" descr="Homme">
            <a:extLst>
              <a:ext uri="{FF2B5EF4-FFF2-40B4-BE49-F238E27FC236}">
                <a16:creationId xmlns:a16="http://schemas.microsoft.com/office/drawing/2014/main" id="{D2C1780D-738B-44CB-B795-ABA72E597B63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820992" y="3111604"/>
            <a:ext cx="1755817" cy="1755817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07CF048-F5A2-4616-BC6B-CA21836FFFE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843788" y="274806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9B7248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8BB71F8-3142-46F4-BF09-B2EDE2A0B681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571516" y="2012116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9B7248"/>
                </a:solidFill>
                <a:latin typeface="Gill Sans MT" panose="020B0502020104020203" pitchFamily="34" charset="0"/>
              </a:rPr>
              <a:t>²</a:t>
            </a:r>
          </a:p>
        </p:txBody>
      </p:sp>
    </p:spTree>
    <p:extLst>
      <p:ext uri="{BB962C8B-B14F-4D97-AF65-F5344CB8AC3E}">
        <p14:creationId xmlns:p14="http://schemas.microsoft.com/office/powerpoint/2010/main" val="3939057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ATTRIBUTION À CHAQUE INDIVIDU 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D’UNE CLASSE DE SALAIRE DU PARENT D’APRÈS LES PROBABILITÉS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3E7FAA-375F-477D-82C8-22195B402CF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839741" y="3203780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>
                <a:solidFill>
                  <a:srgbClr val="9B7248"/>
                </a:solidFill>
                <a:latin typeface="Gill Sans MT" panose="020B0502020104020203" pitchFamily="34" charset="0"/>
              </a:rPr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99253D-2480-4A73-92AD-A3DE077A45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9470" y="2434339"/>
            <a:ext cx="10109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rgbClr val="9B7248"/>
                </a:solidFill>
                <a:latin typeface="Gill Sans MT" panose="020B0502020104020203" pitchFamily="34" charset="0"/>
              </a:rPr>
              <a:t>NBRE DE PARENTS D’UNE CLASSE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0737179-DC9C-45A1-90D2-98068B33E65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257142" y="4773440"/>
            <a:ext cx="9319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rgbClr val="9B7248"/>
                </a:solidFill>
                <a:latin typeface="Gill Sans MT" panose="020B0502020104020203" pitchFamily="34" charset="0"/>
              </a:rPr>
              <a:t>500 x PROBA DE CETTE CLASSE</a:t>
            </a:r>
          </a:p>
        </p:txBody>
      </p:sp>
    </p:spTree>
    <p:extLst>
      <p:ext uri="{BB962C8B-B14F-4D97-AF65-F5344CB8AC3E}">
        <p14:creationId xmlns:p14="http://schemas.microsoft.com/office/powerpoint/2010/main" val="1935141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VÉRIFICATION DE LA COHÉRENCE (NORVÈGE)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351265-BFC5-4692-AA55-12A9A51CC0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58" y="1140170"/>
            <a:ext cx="7763814" cy="55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4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26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VÉRIFICATION DE LA COHÉRENCE (MEXIQUE)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561073-2009-4AA2-BC88-B085886D42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58" y="1140170"/>
            <a:ext cx="7763814" cy="55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6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53787" y="455932"/>
            <a:ext cx="574221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MISSION 4 : </a:t>
            </a:r>
            <a:br>
              <a:rPr lang="fr-FR" sz="36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MODÉLISATIONS </a:t>
            </a:r>
            <a:b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ET ANALYSES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27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19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28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INFLUENCE DU PAYS DE NAISSANCE SUR LE REVENU 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0EDF8D-7EE4-4250-9B4B-9E9CDFF0AB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31" y="1181430"/>
            <a:ext cx="7271894" cy="519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73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29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= PAYS DE NAISSANCE (DONNÉES BRUTES) 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687568-7B26-4B4A-8A59-8F5DB14B59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8"/>
          <a:stretch/>
        </p:blipFill>
        <p:spPr>
          <a:xfrm>
            <a:off x="3218287" y="1062625"/>
            <a:ext cx="5755426" cy="53970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2B2B34F3-3FA4-4371-900F-7F61C249CD4A}"/>
                  </a:ext>
                </a:extLst>
              </p14:cNvPr>
              <p14:cNvContentPartPr/>
              <p14:nvPr>
                <p:custDataLst>
                  <p:tags r:id="rId4"/>
                </p:custDataLst>
              </p14:nvPr>
            </p14:nvContentPartPr>
            <p14:xfrm>
              <a:off x="7759251" y="1413606"/>
              <a:ext cx="442080" cy="21276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2B2B34F3-3FA4-4371-900F-7F61C249CD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0611" y="1404606"/>
                <a:ext cx="4597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5901B4B0-5412-4AAC-B105-33299FBE8C28}"/>
                  </a:ext>
                </a:extLst>
              </p14:cNvPr>
              <p14:cNvContentPartPr/>
              <p14:nvPr>
                <p:custDataLst>
                  <p:tags r:id="rId5"/>
                </p:custDataLst>
              </p14:nvPr>
            </p14:nvContentPartPr>
            <p14:xfrm>
              <a:off x="7827291" y="2183286"/>
              <a:ext cx="333360" cy="21384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5901B4B0-5412-4AAC-B105-33299FBE8C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18651" y="2174286"/>
                <a:ext cx="3510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594D10E5-E477-4538-A092-98AE80C05101}"/>
                  </a:ext>
                </a:extLst>
              </p14:cNvPr>
              <p14:cNvContentPartPr/>
              <p14:nvPr>
                <p:custDataLst>
                  <p:tags r:id="rId6"/>
                </p:custDataLst>
              </p14:nvPr>
            </p14:nvContentPartPr>
            <p14:xfrm>
              <a:off x="6872571" y="4983006"/>
              <a:ext cx="473400" cy="2714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594D10E5-E477-4538-A092-98AE80C051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3931" y="4974006"/>
                <a:ext cx="49104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25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Drapeau">
            <a:extLst>
              <a:ext uri="{FF2B5EF4-FFF2-40B4-BE49-F238E27FC236}">
                <a16:creationId xmlns:a16="http://schemas.microsoft.com/office/drawing/2014/main" id="{5F36BC82-FCFA-456C-8FDC-78A568C7AA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5038" y="2240435"/>
            <a:ext cx="1314504" cy="1314504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C89B4B3-740B-43BE-871F-8835E5ADA2B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973311" y="2366375"/>
            <a:ext cx="4698095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SON PAYS D’ORIGINE</a:t>
            </a:r>
            <a:endParaRPr lang="fr-FR" sz="3600" dirty="0">
              <a:solidFill>
                <a:schemeClr val="accent4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5B3BE5D7-DF89-46A5-9EEA-8AF11D91AA9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973311" y="4298616"/>
            <a:ext cx="5935629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LE REVENU DE SES PARENTS</a:t>
            </a:r>
            <a:endParaRPr lang="fr-FR" sz="3600" dirty="0">
              <a:solidFill>
                <a:schemeClr val="accent4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01026C6-730F-4A02-864B-802BB5ACA868}"/>
              </a:ext>
            </a:extLst>
          </p:cNvPr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894882" y="128665"/>
            <a:ext cx="9832884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CRÉER UN MODÈLE CAPABLE DE PRÉDIRE</a:t>
            </a:r>
            <a:b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LE REVENU D’UN INDIVIDU D’APRÈS :</a:t>
            </a:r>
          </a:p>
        </p:txBody>
      </p:sp>
      <p:pic>
        <p:nvPicPr>
          <p:cNvPr id="18" name="Graphique 17" descr="Famille avec un garçon">
            <a:extLst>
              <a:ext uri="{FF2B5EF4-FFF2-40B4-BE49-F238E27FC236}">
                <a16:creationId xmlns:a16="http://schemas.microsoft.com/office/drawing/2014/main" id="{B17D3183-F443-4F10-ADA2-DFF8C6155E4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5139" y="4151420"/>
            <a:ext cx="1194303" cy="11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8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30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= PAYS DE NAISSANCE (DONNÉES BRUTES) 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7D5B44-8575-4AC4-9806-A4FB46C828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81" y="1465541"/>
            <a:ext cx="7241838" cy="457552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AE983EA-D19E-4379-84FC-A911B9E1910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54585" y="3221991"/>
            <a:ext cx="2754384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Test Kolmogorov-Smirnov : 0.656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P-Value : 0.0</a:t>
            </a:r>
          </a:p>
        </p:txBody>
      </p:sp>
    </p:spTree>
    <p:extLst>
      <p:ext uri="{BB962C8B-B14F-4D97-AF65-F5344CB8AC3E}">
        <p14:creationId xmlns:p14="http://schemas.microsoft.com/office/powerpoint/2010/main" val="1586229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31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= PAYS DE NAISSANCE (LOG)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03DB63-C2EF-4EA5-BCDE-3B059C1112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0"/>
          <a:stretch/>
        </p:blipFill>
        <p:spPr>
          <a:xfrm>
            <a:off x="3427921" y="1062626"/>
            <a:ext cx="5336157" cy="53970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B29396F-EC06-457E-8A0F-52F8B7BCC649}"/>
                  </a:ext>
                </a:extLst>
              </p14:cNvPr>
              <p14:cNvContentPartPr/>
              <p14:nvPr>
                <p:custDataLst>
                  <p:tags r:id="rId4"/>
                </p:custDataLst>
              </p14:nvPr>
            </p14:nvContentPartPr>
            <p14:xfrm>
              <a:off x="7757451" y="2194086"/>
              <a:ext cx="383040" cy="2181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B29396F-EC06-457E-8A0F-52F8B7BCC6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48451" y="2185446"/>
                <a:ext cx="4006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0049CE42-10AF-402F-BBBC-4D434877A964}"/>
                  </a:ext>
                </a:extLst>
              </p14:cNvPr>
              <p14:cNvContentPartPr/>
              <p14:nvPr>
                <p:custDataLst>
                  <p:tags r:id="rId5"/>
                </p:custDataLst>
              </p14:nvPr>
            </p14:nvContentPartPr>
            <p14:xfrm>
              <a:off x="6708051" y="5052126"/>
              <a:ext cx="453960" cy="23220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0049CE42-10AF-402F-BBBC-4D434877A9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99411" y="5043126"/>
                <a:ext cx="471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803C1CE8-C791-448B-9DCD-573382FD3407}"/>
                  </a:ext>
                </a:extLst>
              </p14:cNvPr>
              <p14:cNvContentPartPr/>
              <p14:nvPr>
                <p:custDataLst>
                  <p:tags r:id="rId6"/>
                </p:custDataLst>
              </p14:nvPr>
            </p14:nvContentPartPr>
            <p14:xfrm>
              <a:off x="7650171" y="1470846"/>
              <a:ext cx="436680" cy="20628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803C1CE8-C791-448B-9DCD-573382FD34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41531" y="1462206"/>
                <a:ext cx="45432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31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32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= PAYS DE NAISSANCE (LOG)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6E60F6-9D7D-4C1E-8EB8-C1991CF4167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14" y="1460904"/>
            <a:ext cx="6802371" cy="457883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789E6A7-C44A-4EBC-81E2-03E6D0B154B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54585" y="3221991"/>
            <a:ext cx="2754384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Test Kolmogorov-Smirnov : 0.108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P-Value :  ~ 0</a:t>
            </a:r>
          </a:p>
        </p:txBody>
      </p:sp>
    </p:spTree>
    <p:extLst>
      <p:ext uri="{BB962C8B-B14F-4D97-AF65-F5344CB8AC3E}">
        <p14:creationId xmlns:p14="http://schemas.microsoft.com/office/powerpoint/2010/main" val="2443991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33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= GINI + REVENU MOYEN (DB) 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EB61E5-B0FD-416A-9415-F5A27CAE74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27" y="1106023"/>
            <a:ext cx="5926946" cy="4916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24DC7CF7-1444-4832-9F4D-3161324A5E05}"/>
                  </a:ext>
                </a:extLst>
              </p14:cNvPr>
              <p14:cNvContentPartPr/>
              <p14:nvPr>
                <p:custDataLst>
                  <p:tags r:id="rId4"/>
                </p:custDataLst>
              </p14:nvPr>
            </p14:nvContentPartPr>
            <p14:xfrm>
              <a:off x="7622091" y="1500726"/>
              <a:ext cx="348120" cy="2095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24DC7CF7-1444-4832-9F4D-3161324A5E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3451" y="1491726"/>
                <a:ext cx="3657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FDB967A0-C815-4D03-B1AF-138CF49B1C21}"/>
                  </a:ext>
                </a:extLst>
              </p14:cNvPr>
              <p14:cNvContentPartPr/>
              <p14:nvPr>
                <p:custDataLst>
                  <p:tags r:id="rId5"/>
                </p:custDataLst>
              </p14:nvPr>
            </p14:nvContentPartPr>
            <p14:xfrm>
              <a:off x="6880491" y="4367406"/>
              <a:ext cx="370440" cy="18540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FDB967A0-C815-4D03-B1AF-138CF49B1C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71491" y="4358766"/>
                <a:ext cx="388080" cy="2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61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34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= GINI + REVENU MOYEN (LOG) 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FBC53F-AC29-40E4-ABAE-0A98F1F0FA8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"/>
          <a:stretch/>
        </p:blipFill>
        <p:spPr>
          <a:xfrm>
            <a:off x="3446979" y="1219388"/>
            <a:ext cx="5298041" cy="5020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F8702A66-AA9C-4DA8-8588-178F587E2666}"/>
                  </a:ext>
                </a:extLst>
              </p14:cNvPr>
              <p14:cNvContentPartPr/>
              <p14:nvPr>
                <p:custDataLst>
                  <p:tags r:id="rId4"/>
                </p:custDataLst>
              </p14:nvPr>
            </p14:nvContentPartPr>
            <p14:xfrm>
              <a:off x="7765731" y="1577766"/>
              <a:ext cx="520560" cy="2739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F8702A66-AA9C-4DA8-8588-178F587E26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6731" y="1568766"/>
                <a:ext cx="538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1A78750F-600C-4EDB-A072-9D6211E34CA8}"/>
                  </a:ext>
                </a:extLst>
              </p14:cNvPr>
              <p14:cNvContentPartPr/>
              <p14:nvPr>
                <p:custDataLst>
                  <p:tags r:id="rId5"/>
                </p:custDataLst>
              </p14:nvPr>
            </p14:nvContentPartPr>
            <p14:xfrm>
              <a:off x="6985971" y="4434726"/>
              <a:ext cx="437040" cy="25308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1A78750F-600C-4EDB-A072-9D6211E34C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6971" y="4426086"/>
                <a:ext cx="454680" cy="2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408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35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= GINI + REVENU MOYEN + C_I_PARENT (DB) 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4F7B2A-4436-44B1-AB77-912E0271C75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98" y="1209324"/>
            <a:ext cx="5946003" cy="52503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AC2C7AD3-7A00-46D1-A21F-62A169EF4BA5}"/>
                  </a:ext>
                </a:extLst>
              </p14:cNvPr>
              <p14:cNvContentPartPr/>
              <p14:nvPr>
                <p:custDataLst>
                  <p:tags r:id="rId4"/>
                </p:custDataLst>
              </p14:nvPr>
            </p14:nvContentPartPr>
            <p14:xfrm>
              <a:off x="7554771" y="1596846"/>
              <a:ext cx="431280" cy="24948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AC2C7AD3-7A00-46D1-A21F-62A169EF4B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46131" y="1587846"/>
                <a:ext cx="4489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135B9370-738E-46B1-9077-A0CC54438B7F}"/>
                  </a:ext>
                </a:extLst>
              </p14:cNvPr>
              <p14:cNvContentPartPr/>
              <p14:nvPr>
                <p:custDataLst>
                  <p:tags r:id="rId5"/>
                </p:custDataLst>
              </p14:nvPr>
            </p14:nvContentPartPr>
            <p14:xfrm>
              <a:off x="6774651" y="4436166"/>
              <a:ext cx="406440" cy="25164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135B9370-738E-46B1-9077-A0CC54438B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6011" y="4427526"/>
                <a:ext cx="42408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22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36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 = GINI + REVENU MOYEN + C_I_PARENT (LOG) 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097F53-490A-419A-AAB3-85126EAAB6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33" y="1165119"/>
            <a:ext cx="5536263" cy="51646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B7B4C57-6E70-47D7-A21F-859A369C42CE}"/>
                  </a:ext>
                </a:extLst>
              </p14:cNvPr>
              <p14:cNvContentPartPr/>
              <p14:nvPr>
                <p:custDataLst>
                  <p:tags r:id="rId4"/>
                </p:custDataLst>
              </p14:nvPr>
            </p14:nvContentPartPr>
            <p14:xfrm>
              <a:off x="8296371" y="1541406"/>
              <a:ext cx="416160" cy="2102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B7B4C57-6E70-47D7-A21F-859A369C42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87731" y="1532766"/>
                <a:ext cx="43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50D56EF2-96BB-4381-A62A-C968ACC80BFE}"/>
                  </a:ext>
                </a:extLst>
              </p14:cNvPr>
              <p14:cNvContentPartPr/>
              <p14:nvPr>
                <p:custDataLst>
                  <p:tags r:id="rId5"/>
                </p:custDataLst>
              </p14:nvPr>
            </p14:nvContentPartPr>
            <p14:xfrm>
              <a:off x="8353611" y="2271486"/>
              <a:ext cx="347760" cy="25992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50D56EF2-96BB-4381-A62A-C968ACC80B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4971" y="2262846"/>
                <a:ext cx="3654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B4AE86CA-083E-4108-A635-CE5DD1E2F161}"/>
                  </a:ext>
                </a:extLst>
              </p14:cNvPr>
              <p14:cNvContentPartPr/>
              <p14:nvPr>
                <p:custDataLst>
                  <p:tags r:id="rId6"/>
                </p:custDataLst>
              </p14:nvPr>
            </p14:nvContentPartPr>
            <p14:xfrm>
              <a:off x="7564491" y="4397646"/>
              <a:ext cx="453240" cy="77292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B4AE86CA-083E-4108-A635-CE5DD1E2F16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55851" y="4388646"/>
                <a:ext cx="47088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26350198-706D-4C73-8C24-7C0D5B189167}"/>
                  </a:ext>
                </a:extLst>
              </p14:cNvPr>
              <p14:cNvContentPartPr/>
              <p14:nvPr/>
            </p14:nvContentPartPr>
            <p14:xfrm>
              <a:off x="6013611" y="4417086"/>
              <a:ext cx="502200" cy="20484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26350198-706D-4C73-8C24-7C0D5B1891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04611" y="4408446"/>
                <a:ext cx="51984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78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E9208DB-51FA-4669-A32D-DFB299C9CB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61" y="1748186"/>
            <a:ext cx="9580278" cy="4491260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37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ANALYSE DES RÉSIDUS 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:  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 = GINI + REVENU MOYEN + C_I_PARENT (LOG) :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54CFF24-9EE6-4CAC-A259-6EBA29DA5DC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54585" y="3221991"/>
            <a:ext cx="2754384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Test Kolmogorov-Smirnov : 0.121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P-Value : 0.0</a:t>
            </a:r>
          </a:p>
        </p:txBody>
      </p:sp>
    </p:spTree>
    <p:extLst>
      <p:ext uri="{BB962C8B-B14F-4D97-AF65-F5344CB8AC3E}">
        <p14:creationId xmlns:p14="http://schemas.microsoft.com/office/powerpoint/2010/main" val="1254093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38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ANALYSE DES LEVIERS 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:  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 = GINI + REVENU MOYEN + C_I_PARENT (LOG) 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488C784-3F7E-4D59-9E4B-B5088EFAF4F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18" y="1586143"/>
            <a:ext cx="8704694" cy="52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9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39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ANALYSE DES RÉSIDUS STUDENTISÉS 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:  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 = GINI + REVENU MOYEN + C_I_PARENT (LOG) 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78F1D6-70DB-4DEE-A52B-8D811458F5F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18" y="1586144"/>
            <a:ext cx="8691070" cy="52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0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664F703-8EF9-484F-8145-A466AAA77E89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25738" y="292646"/>
            <a:ext cx="380655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NOS DONNÉES :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8A0A5C59-4604-4491-BD73-805E8A2E557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248190" y="1622957"/>
            <a:ext cx="6650299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2004 - 2011 </a:t>
            </a:r>
            <a:endParaRPr lang="fr-FR" sz="3600" dirty="0">
              <a:solidFill>
                <a:schemeClr val="accent4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9C093288-1C6B-497B-A26A-2A3DB228B02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248190" y="3222493"/>
            <a:ext cx="4402847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114 PAYS (91,5 %)</a:t>
            </a:r>
            <a:endParaRPr lang="fr-FR" sz="3600" dirty="0">
              <a:solidFill>
                <a:schemeClr val="accent4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Graphique 8" descr="Globe terrestre : Europe et Afrique">
            <a:extLst>
              <a:ext uri="{FF2B5EF4-FFF2-40B4-BE49-F238E27FC236}">
                <a16:creationId xmlns:a16="http://schemas.microsoft.com/office/drawing/2014/main" id="{59B07B0D-EB90-430C-B24F-0719D7376C9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45665" y="2954038"/>
            <a:ext cx="1599536" cy="1599536"/>
          </a:xfrm>
          <a:prstGeom prst="rect">
            <a:avLst/>
          </a:prstGeom>
        </p:spPr>
      </p:pic>
      <p:pic>
        <p:nvPicPr>
          <p:cNvPr id="19" name="Graphique 18" descr="Calendrier quotidien">
            <a:extLst>
              <a:ext uri="{FF2B5EF4-FFF2-40B4-BE49-F238E27FC236}">
                <a16:creationId xmlns:a16="http://schemas.microsoft.com/office/drawing/2014/main" id="{128B568C-54C3-4189-B649-7853C0744DB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5665" y="1354502"/>
            <a:ext cx="1599536" cy="1599536"/>
          </a:xfrm>
          <a:prstGeom prst="rect">
            <a:avLst/>
          </a:prstGeom>
        </p:spPr>
      </p:pic>
      <p:pic>
        <p:nvPicPr>
          <p:cNvPr id="21" name="Graphique 20" descr="Groupe de personnes">
            <a:extLst>
              <a:ext uri="{FF2B5EF4-FFF2-40B4-BE49-F238E27FC236}">
                <a16:creationId xmlns:a16="http://schemas.microsoft.com/office/drawing/2014/main" id="{8BE8D7FB-E829-47AA-A3F0-5E499A4BBBA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92693" y="5127765"/>
            <a:ext cx="1363470" cy="1363470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5A7E0997-E39B-4E10-92FE-A05B2FB5DE6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248190" y="4972184"/>
            <a:ext cx="4973496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SALAIRES EN CENTILES</a:t>
            </a:r>
            <a:endParaRPr lang="fr-FR" sz="3600" dirty="0">
              <a:solidFill>
                <a:schemeClr val="accent4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Argent">
            <a:extLst>
              <a:ext uri="{FF2B5EF4-FFF2-40B4-BE49-F238E27FC236}">
                <a16:creationId xmlns:a16="http://schemas.microsoft.com/office/drawing/2014/main" id="{ABAFAC92-9A0C-4C62-8042-DEB31BCF6E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16560" y="4653402"/>
            <a:ext cx="515737" cy="5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47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40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ANALYSE DES DISTANCES DE COOK </a:t>
            </a: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:  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 = GINI + REVENU MOYEN + C_I_PARENT (LOG) 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6995E2-9DD4-4819-951B-AC7231CF773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18" y="1460904"/>
            <a:ext cx="8296022" cy="52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13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41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6CA2975-E77A-4B14-877C-6EF91C4C7CB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67496" y="398279"/>
            <a:ext cx="947913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AUTRES VARIABLES EXPLICATIVES :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REVENU  = GINI + REVENU MOYEN + C_I_PARENT (LOG) :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C0B1912-710A-42F1-981B-373FF343C517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825545" y="1971622"/>
            <a:ext cx="7963182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- Niveau d’étude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- Capacité de travail (productivité)</a:t>
            </a:r>
            <a:b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- Sexe et âge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- Chance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- Secteur d’activité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- Environnement familial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- Région ou ville de résidence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- …</a:t>
            </a:r>
          </a:p>
        </p:txBody>
      </p:sp>
    </p:spTree>
    <p:extLst>
      <p:ext uri="{BB962C8B-B14F-4D97-AF65-F5344CB8AC3E}">
        <p14:creationId xmlns:p14="http://schemas.microsoft.com/office/powerpoint/2010/main" val="262651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53786" y="455932"/>
            <a:ext cx="785948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MISSION 2 : </a:t>
            </a:r>
            <a:br>
              <a:rPr lang="fr-FR" sz="36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</a:br>
            <a:r>
              <a:rPr lang="fr-F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DIVERSITÉ DES PAYS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664F703-8EF9-484F-8145-A466AAA77E89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25738" y="292646"/>
            <a:ext cx="4121819" cy="10626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6 PAYS TÉMOINS :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0BADC2A-F91E-4D9B-92F2-E75B71277D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82910" y="3936108"/>
            <a:ext cx="998765" cy="6658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EDAB4A-9B48-4E96-9A1B-F66FDC540E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1154202"/>
            <a:ext cx="998764" cy="66584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7A13679-B7D7-4A07-91CF-76E702C4DA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3009928"/>
            <a:ext cx="1000584" cy="665843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ECF263D3-5C4D-4A73-BBB0-E0632BEFD9E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33853" y="2083748"/>
            <a:ext cx="998764" cy="665843"/>
          </a:xfrm>
          <a:prstGeom prst="rect">
            <a:avLst/>
          </a:prstGeom>
        </p:spPr>
      </p:pic>
      <p:sp>
        <p:nvSpPr>
          <p:cNvPr id="23" name="Titre 1">
            <a:extLst>
              <a:ext uri="{FF2B5EF4-FFF2-40B4-BE49-F238E27FC236}">
                <a16:creationId xmlns:a16="http://schemas.microsoft.com/office/drawing/2014/main" id="{239C1582-150B-4F3D-A478-B262FE9EC2E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732617" y="960495"/>
            <a:ext cx="4121819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USA </a:t>
            </a:r>
            <a:r>
              <a:rPr lang="fr-FR" sz="28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(Gini = 41,1) 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B00E9436-9E70-4E74-827F-7EA410985F70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737485" y="1890040"/>
            <a:ext cx="4799864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CHINE </a:t>
            </a:r>
            <a:r>
              <a:rPr lang="fr-FR" sz="28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(Gini = 38,5) 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1E0534F-82F1-4D44-BB2E-A23E19D7C77E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5781673" y="2805499"/>
            <a:ext cx="4767206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FRANCE </a:t>
            </a:r>
            <a:r>
              <a:rPr lang="fr-FR" sz="28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(Gini = 31,6)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79169FE8-2EE4-435A-AD81-01D62AFE19AA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5781673" y="3735044"/>
            <a:ext cx="5272654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R.S.A. </a:t>
            </a:r>
            <a:r>
              <a:rPr lang="fr-FR" sz="28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(Gini = 63,0)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CBABF5B-4FCE-4DE1-B750-FF134DC65B1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09" y="4862288"/>
            <a:ext cx="998765" cy="665843"/>
          </a:xfrm>
          <a:prstGeom prst="rect">
            <a:avLst/>
          </a:prstGeom>
        </p:spPr>
      </p:pic>
      <p:sp>
        <p:nvSpPr>
          <p:cNvPr id="27" name="Titre 1">
            <a:extLst>
              <a:ext uri="{FF2B5EF4-FFF2-40B4-BE49-F238E27FC236}">
                <a16:creationId xmlns:a16="http://schemas.microsoft.com/office/drawing/2014/main" id="{BFE82B3E-02C2-44F0-8308-7C1B3B79F294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5781673" y="4663205"/>
            <a:ext cx="4962411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SLOVÉNIE </a:t>
            </a:r>
            <a:r>
              <a:rPr lang="fr-FR" sz="28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(Gini = 24,2)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8AAF498-D670-4732-A94B-CFB8E08D2F8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09" y="5788468"/>
            <a:ext cx="998764" cy="665843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114456D5-EB4D-4C9E-869D-E95734E30A5D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5781672" y="5580048"/>
            <a:ext cx="4121819" cy="106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MALI </a:t>
            </a:r>
            <a:r>
              <a:rPr lang="fr-FR" sz="2800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(Gini = 33,0) </a:t>
            </a:r>
          </a:p>
        </p:txBody>
      </p:sp>
    </p:spTree>
    <p:extLst>
      <p:ext uri="{BB962C8B-B14F-4D97-AF65-F5344CB8AC3E}">
        <p14:creationId xmlns:p14="http://schemas.microsoft.com/office/powerpoint/2010/main" val="185901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9337C-DA47-482E-8BD3-887D4C52B9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09" y="240364"/>
            <a:ext cx="8547793" cy="6502660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1C78AE-DD71-45FC-8927-E6704F2EA0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30" y="0"/>
            <a:ext cx="6903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04D717-9680-403D-88AB-59A53076E0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31" y="134163"/>
            <a:ext cx="8716091" cy="66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8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1128</TotalTime>
  <Words>691</Words>
  <Application>Microsoft Office PowerPoint</Application>
  <PresentationFormat>Grand écran</PresentationFormat>
  <Paragraphs>128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Century Gothic</vt:lpstr>
      <vt:lpstr>Gill Sans MT</vt:lpstr>
      <vt:lpstr>Wingdings 3</vt:lpstr>
      <vt:lpstr>Thème Office</vt:lpstr>
      <vt:lpstr>Brin</vt:lpstr>
      <vt:lpstr>PROJET 7 :  EFFECTUEZ UNE PRÉDICTION DE  REVENUS</vt:lpstr>
      <vt:lpstr>MISSION 1 :  DESCRIPTION DU PROJET</vt:lpstr>
      <vt:lpstr>CRÉER UN MODÈLE CAPABLE DE PRÉDIRE LE REVENU D’UN INDIVIDU D’APRÈS :</vt:lpstr>
      <vt:lpstr> NOS DONNÉES :</vt:lpstr>
      <vt:lpstr>MISSION 2 :  DIVERSITÉ DES PAYS</vt:lpstr>
      <vt:lpstr> 6 PAYS TÉMOINS :</vt:lpstr>
      <vt:lpstr>Présentation PowerPoint</vt:lpstr>
      <vt:lpstr>Présentation PowerPoint</vt:lpstr>
      <vt:lpstr>Présentation PowerPoint</vt:lpstr>
      <vt:lpstr>MISSION 3 (1ère PARTIE) :  SIMULER DES ÉVOLUTIONS DE SALAIRES</vt:lpstr>
      <vt:lpstr> GÉNÉRATION DE 10 000 REVENUS EN LOGARITHMES SUIVANT UNE LOI NORMALE…</vt:lpstr>
      <vt:lpstr> ET DE 10 000 RÉALISATIONS DU TERME D’ERREUR Ꜫ TOUJOURS D’APRÈS UNE LOI NORMALE…</vt:lpstr>
      <vt:lpstr> ET LES REVENUS PROBABLES DES ENFANTS D’APRÈS L’ÉQUATION SUIVANTE :</vt:lpstr>
      <vt:lpstr> ATTRIBUTION D’UNE CLASSE DE REVENU AUX PARENTS… ET À LEURS ENFANTS</vt:lpstr>
      <vt:lpstr>… ET À LEURS ENFANTS</vt:lpstr>
      <vt:lpstr> ATTRIBUTION D’UNE CLASSE DE REVENU AUX PARENTS ET À LEURS ENFANTS</vt:lpstr>
      <vt:lpstr> CALCUL DES PROBABILITÉS DE CLASSE DES ENFANTS EN FONCTION DE CELLES DES PARENTS :</vt:lpstr>
      <vt:lpstr> RÉSULTATS AVEC UN COEFFICIENT D’ÉLASTICITÉ DE 0,1</vt:lpstr>
      <vt:lpstr> RÉSULTATS AVEC UN COEFFICIENT D’ÉLASTICITÉ DE 0,9</vt:lpstr>
      <vt:lpstr>MISSION 3 (2e PARTIE) :  SIMULER LES REVENUS DES PARENTS SUR LES VRAIES DONNÉES</vt:lpstr>
      <vt:lpstr>CLONAGE (x 500) DE CHAQUE DÉCILE DE CHAQUE PAYS</vt:lpstr>
      <vt:lpstr>CALCUL DE TOUTES LES PROBABILITÉS DE CLASSE PARENT</vt:lpstr>
      <vt:lpstr>ATTRIBUTION À CHAQUE INDIVIDU  D’UNE CLASSE DU PARENT SIMULÉ D’APRÈS LES PROBABILITÉS</vt:lpstr>
      <vt:lpstr>ATTRIBUTION À CHAQUE INDIVIDU  D’UNE CLASSE DE SALAIRE DU PARENT D’APRÈS LES PROBABILITÉS</vt:lpstr>
      <vt:lpstr> VÉRIFICATION DE LA COHÉRENCE (NORVÈGE)</vt:lpstr>
      <vt:lpstr> VÉRIFICATION DE LA COHÉRENCE (MEXIQUE)</vt:lpstr>
      <vt:lpstr>MISSION 4 :  MODÉLISATIONS  ET ANALYSES</vt:lpstr>
      <vt:lpstr> INFLUENCE DU PAYS DE NAISSANCE SUR LE REVENU :</vt:lpstr>
      <vt:lpstr>REVENU = PAYS DE NAISSANCE (DONNÉES BRUTES) :</vt:lpstr>
      <vt:lpstr>REVENU = PAYS DE NAISSANCE (DONNÉES BRUTES) :</vt:lpstr>
      <vt:lpstr>REVENU = PAYS DE NAISSANCE (LOG) :</vt:lpstr>
      <vt:lpstr>REVENU = PAYS DE NAISSANCE (LOG) :</vt:lpstr>
      <vt:lpstr>REVENU = GINI + REVENU MOYEN (DB) :</vt:lpstr>
      <vt:lpstr>REVENU = GINI + REVENU MOYEN (LOG) :</vt:lpstr>
      <vt:lpstr>REVENU = GINI + REVENU MOYEN + C_I_PARENT (DB) :</vt:lpstr>
      <vt:lpstr>REVENU  = GINI + REVENU MOYEN + C_I_PARENT (LOG) :</vt:lpstr>
      <vt:lpstr>ANALYSE DES RÉSIDUS :   REVENU  = GINI + REVENU MOYEN + C_I_PARENT (LOG) :</vt:lpstr>
      <vt:lpstr>ANALYSE DES LEVIERS :   REVENU  = GINI + REVENU MOYEN + C_I_PARENT (LOG) :</vt:lpstr>
      <vt:lpstr>ANALYSE DES RÉSIDUS STUDENTISÉS :   REVENU  = GINI + REVENU MOYEN + C_I_PARENT (LOG) :</vt:lpstr>
      <vt:lpstr>ANALYSE DES DISTANCES DE COOK :   REVENU  = GINI + REVENU MOYEN + C_I_PARENT (LOG) :</vt:lpstr>
      <vt:lpstr>AUTRES VARIABLES EXPLICATIVES : REVENU  = GINI + REVENU MOYEN + C_I_PARENT (LOG) 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111</cp:revision>
  <dcterms:created xsi:type="dcterms:W3CDTF">2020-12-08T10:39:49Z</dcterms:created>
  <dcterms:modified xsi:type="dcterms:W3CDTF">2021-03-29T15:25:32Z</dcterms:modified>
</cp:coreProperties>
</file>