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343" r:id="rId3"/>
    <p:sldId id="423" r:id="rId4"/>
    <p:sldId id="470" r:id="rId5"/>
    <p:sldId id="424" r:id="rId6"/>
    <p:sldId id="457" r:id="rId7"/>
    <p:sldId id="422" r:id="rId8"/>
    <p:sldId id="471" r:id="rId9"/>
    <p:sldId id="425" r:id="rId10"/>
    <p:sldId id="435" r:id="rId11"/>
    <p:sldId id="472" r:id="rId12"/>
    <p:sldId id="473" r:id="rId13"/>
    <p:sldId id="487" r:id="rId14"/>
    <p:sldId id="474" r:id="rId15"/>
    <p:sldId id="488" r:id="rId16"/>
    <p:sldId id="476" r:id="rId17"/>
    <p:sldId id="477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084"/>
    <a:srgbClr val="EAE8ED"/>
    <a:srgbClr val="000000"/>
    <a:srgbClr val="203E98"/>
    <a:srgbClr val="10181D"/>
    <a:srgbClr val="084D6A"/>
    <a:srgbClr val="33CCCC"/>
    <a:srgbClr val="FFCC00"/>
    <a:srgbClr val="0066CC"/>
    <a:srgbClr val="F5D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August 12,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sv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tags" Target="../tags/tag73.xml"/><Relationship Id="rId7" Type="http://schemas.openxmlformats.org/officeDocument/2006/relationships/image" Target="../media/image36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35.sv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82.xml"/><Relationship Id="rId7" Type="http://schemas.openxmlformats.org/officeDocument/2006/relationships/image" Target="../media/image48.sv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9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tags" Target="../tags/tag86.xml"/><Relationship Id="rId7" Type="http://schemas.openxmlformats.org/officeDocument/2006/relationships/image" Target="../media/image51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10" Type="http://schemas.openxmlformats.org/officeDocument/2006/relationships/image" Target="../media/image54.svg"/><Relationship Id="rId4" Type="http://schemas.openxmlformats.org/officeDocument/2006/relationships/tags" Target="../tags/tag87.xml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53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52.sv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51.png"/><Relationship Id="rId5" Type="http://schemas.openxmlformats.org/officeDocument/2006/relationships/tags" Target="../tags/tag93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image" Target="../media/image5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56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5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57.gi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viviante79-projet-7-data-s-ors-vivian-1-dashboard-072022-hsspn7.streamlitapp.com/" TargetMode="External"/><Relationship Id="rId3" Type="http://schemas.openxmlformats.org/officeDocument/2006/relationships/tags" Target="../tags/tag122.xml"/><Relationship Id="rId7" Type="http://schemas.openxmlformats.org/officeDocument/2006/relationships/image" Target="../media/image69.sv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13.svg"/><Relationship Id="rId5" Type="http://schemas.openxmlformats.org/officeDocument/2006/relationships/tags" Target="../tags/tag128.xml"/><Relationship Id="rId10" Type="http://schemas.openxmlformats.org/officeDocument/2006/relationships/image" Target="../media/image12.png"/><Relationship Id="rId4" Type="http://schemas.openxmlformats.org/officeDocument/2006/relationships/tags" Target="../tags/tag127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image" Target="../media/image13.svg"/><Relationship Id="rId39" Type="http://schemas.openxmlformats.org/officeDocument/2006/relationships/image" Target="../media/image26.png"/><Relationship Id="rId3" Type="http://schemas.openxmlformats.org/officeDocument/2006/relationships/tags" Target="../tags/tag12.xml"/><Relationship Id="rId21" Type="http://schemas.openxmlformats.org/officeDocument/2006/relationships/image" Target="../media/image8.png"/><Relationship Id="rId34" Type="http://schemas.openxmlformats.org/officeDocument/2006/relationships/image" Target="../media/image21.sv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image" Target="../media/image25.svg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6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11.svg"/><Relationship Id="rId32" Type="http://schemas.openxmlformats.org/officeDocument/2006/relationships/image" Target="../media/image19.svg"/><Relationship Id="rId37" Type="http://schemas.openxmlformats.org/officeDocument/2006/relationships/image" Target="../media/image24.png"/><Relationship Id="rId40" Type="http://schemas.openxmlformats.org/officeDocument/2006/relationships/image" Target="../media/image27.sv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image" Target="../media/image10.png"/><Relationship Id="rId28" Type="http://schemas.openxmlformats.org/officeDocument/2006/relationships/image" Target="../media/image15.svg"/><Relationship Id="rId36" Type="http://schemas.openxmlformats.org/officeDocument/2006/relationships/image" Target="../media/image23.svg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image" Target="../media/image18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9.svg"/><Relationship Id="rId27" Type="http://schemas.openxmlformats.org/officeDocument/2006/relationships/image" Target="../media/image14.png"/><Relationship Id="rId30" Type="http://schemas.openxmlformats.org/officeDocument/2006/relationships/image" Target="../media/image17.svg"/><Relationship Id="rId35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9.svg"/><Relationship Id="rId5" Type="http://schemas.openxmlformats.org/officeDocument/2006/relationships/tags" Target="../tags/tag33.xml"/><Relationship Id="rId10" Type="http://schemas.openxmlformats.org/officeDocument/2006/relationships/image" Target="../media/image28.png"/><Relationship Id="rId4" Type="http://schemas.openxmlformats.org/officeDocument/2006/relationships/tags" Target="../tags/tag32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13.sv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12.png"/><Relationship Id="rId17" Type="http://schemas.openxmlformats.org/officeDocument/2006/relationships/image" Target="../media/image35.svg"/><Relationship Id="rId2" Type="http://schemas.openxmlformats.org/officeDocument/2006/relationships/tags" Target="../tags/tag39.xml"/><Relationship Id="rId16" Type="http://schemas.openxmlformats.org/officeDocument/2006/relationships/image" Target="../media/image34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2.xml"/><Relationship Id="rId15" Type="http://schemas.openxmlformats.org/officeDocument/2006/relationships/image" Target="../media/image33.sv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tags" Target="../tags/tag50.xml"/><Relationship Id="rId7" Type="http://schemas.openxmlformats.org/officeDocument/2006/relationships/image" Target="../media/image3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3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42.sv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41.png"/><Relationship Id="rId5" Type="http://schemas.openxmlformats.org/officeDocument/2006/relationships/tags" Target="../tags/tag57.xml"/><Relationship Id="rId10" Type="http://schemas.openxmlformats.org/officeDocument/2006/relationships/image" Target="../media/image40.svg"/><Relationship Id="rId4" Type="http://schemas.openxmlformats.org/officeDocument/2006/relationships/tags" Target="../tags/tag56.xml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13.svg"/><Relationship Id="rId5" Type="http://schemas.openxmlformats.org/officeDocument/2006/relationships/tags" Target="../tags/tag64.xml"/><Relationship Id="rId10" Type="http://schemas.openxmlformats.org/officeDocument/2006/relationships/image" Target="../media/image12.png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3260" y="749543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PROJET 7 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3260" y="1940756"/>
            <a:ext cx="883254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IMPLÉMENTEZ UN MODÈLE DE SCORING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22C17C-C3EE-E9A8-3F7C-72DF38B7FF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6" y="3196800"/>
            <a:ext cx="2792955" cy="2563156"/>
          </a:xfrm>
          <a:prstGeom prst="rect">
            <a:avLst/>
          </a:prstGeom>
        </p:spPr>
      </p:pic>
      <p:pic>
        <p:nvPicPr>
          <p:cNvPr id="11" name="Graphique 10" descr="Argent">
            <a:extLst>
              <a:ext uri="{FF2B5EF4-FFF2-40B4-BE49-F238E27FC236}">
                <a16:creationId xmlns:a16="http://schemas.microsoft.com/office/drawing/2014/main" id="{44E0E8B0-85BA-0387-A312-77E361C510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9472" y="3854620"/>
            <a:ext cx="1062625" cy="1062625"/>
          </a:xfrm>
          <a:prstGeom prst="rect">
            <a:avLst/>
          </a:prstGeom>
        </p:spPr>
      </p:pic>
      <p:sp>
        <p:nvSpPr>
          <p:cNvPr id="19" name="Graphique 12" descr="Ligne fléchée : demi-tour horizontal">
            <a:extLst>
              <a:ext uri="{FF2B5EF4-FFF2-40B4-BE49-F238E27FC236}">
                <a16:creationId xmlns:a16="http://schemas.microsoft.com/office/drawing/2014/main" id="{79DE9EC9-CAEF-54A9-E92B-9C3225A0AA3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4048" y="4230839"/>
            <a:ext cx="763904" cy="495078"/>
          </a:xfrm>
          <a:custGeom>
            <a:avLst/>
            <a:gdLst>
              <a:gd name="connsiteX0" fmla="*/ 582930 w 763904"/>
              <a:gd name="connsiteY0" fmla="*/ 133128 h 495078"/>
              <a:gd name="connsiteX1" fmla="*/ 99060 w 763904"/>
              <a:gd name="connsiteY1" fmla="*/ 133128 h 495078"/>
              <a:gd name="connsiteX2" fmla="*/ 183833 w 763904"/>
              <a:gd name="connsiteY2" fmla="*/ 48356 h 495078"/>
              <a:gd name="connsiteX3" fmla="*/ 182880 w 763904"/>
              <a:gd name="connsiteY3" fmla="*/ 8351 h 495078"/>
              <a:gd name="connsiteX4" fmla="*/ 142875 w 763904"/>
              <a:gd name="connsiteY4" fmla="*/ 7398 h 495078"/>
              <a:gd name="connsiteX5" fmla="*/ 8573 w 763904"/>
              <a:gd name="connsiteY5" fmla="*/ 142653 h 495078"/>
              <a:gd name="connsiteX6" fmla="*/ 1905 w 763904"/>
              <a:gd name="connsiteY6" fmla="*/ 152178 h 495078"/>
              <a:gd name="connsiteX7" fmla="*/ 1905 w 763904"/>
              <a:gd name="connsiteY7" fmla="*/ 152178 h 495078"/>
              <a:gd name="connsiteX8" fmla="*/ 952 w 763904"/>
              <a:gd name="connsiteY8" fmla="*/ 155036 h 495078"/>
              <a:gd name="connsiteX9" fmla="*/ 0 w 763904"/>
              <a:gd name="connsiteY9" fmla="*/ 156941 h 495078"/>
              <a:gd name="connsiteX10" fmla="*/ 0 w 763904"/>
              <a:gd name="connsiteY10" fmla="*/ 159798 h 495078"/>
              <a:gd name="connsiteX11" fmla="*/ 952 w 763904"/>
              <a:gd name="connsiteY11" fmla="*/ 162656 h 495078"/>
              <a:gd name="connsiteX12" fmla="*/ 952 w 763904"/>
              <a:gd name="connsiteY12" fmla="*/ 164561 h 495078"/>
              <a:gd name="connsiteX13" fmla="*/ 9525 w 763904"/>
              <a:gd name="connsiteY13" fmla="*/ 182658 h 495078"/>
              <a:gd name="connsiteX14" fmla="*/ 143828 w 763904"/>
              <a:gd name="connsiteY14" fmla="*/ 317913 h 495078"/>
              <a:gd name="connsiteX15" fmla="*/ 183833 w 763904"/>
              <a:gd name="connsiteY15" fmla="*/ 316961 h 495078"/>
              <a:gd name="connsiteX16" fmla="*/ 184785 w 763904"/>
              <a:gd name="connsiteY16" fmla="*/ 276956 h 495078"/>
              <a:gd name="connsiteX17" fmla="*/ 96203 w 763904"/>
              <a:gd name="connsiteY17" fmla="*/ 190278 h 495078"/>
              <a:gd name="connsiteX18" fmla="*/ 581978 w 763904"/>
              <a:gd name="connsiteY18" fmla="*/ 190278 h 495078"/>
              <a:gd name="connsiteX19" fmla="*/ 705803 w 763904"/>
              <a:gd name="connsiteY19" fmla="*/ 314103 h 495078"/>
              <a:gd name="connsiteX20" fmla="*/ 581978 w 763904"/>
              <a:gd name="connsiteY20" fmla="*/ 437928 h 495078"/>
              <a:gd name="connsiteX21" fmla="*/ 29528 w 763904"/>
              <a:gd name="connsiteY21" fmla="*/ 437928 h 495078"/>
              <a:gd name="connsiteX22" fmla="*/ 952 w 763904"/>
              <a:gd name="connsiteY22" fmla="*/ 466503 h 495078"/>
              <a:gd name="connsiteX23" fmla="*/ 29528 w 763904"/>
              <a:gd name="connsiteY23" fmla="*/ 495078 h 495078"/>
              <a:gd name="connsiteX24" fmla="*/ 582930 w 763904"/>
              <a:gd name="connsiteY24" fmla="*/ 495078 h 495078"/>
              <a:gd name="connsiteX25" fmla="*/ 763905 w 763904"/>
              <a:gd name="connsiteY25" fmla="*/ 314103 h 495078"/>
              <a:gd name="connsiteX26" fmla="*/ 582930 w 763904"/>
              <a:gd name="connsiteY26" fmla="*/ 133128 h 49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63904" h="495078">
                <a:moveTo>
                  <a:pt x="582930" y="133128"/>
                </a:moveTo>
                <a:lnTo>
                  <a:pt x="99060" y="133128"/>
                </a:lnTo>
                <a:lnTo>
                  <a:pt x="183833" y="48356"/>
                </a:lnTo>
                <a:cubicBezTo>
                  <a:pt x="194310" y="36926"/>
                  <a:pt x="194310" y="19781"/>
                  <a:pt x="182880" y="8351"/>
                </a:cubicBezTo>
                <a:cubicBezTo>
                  <a:pt x="172403" y="-2127"/>
                  <a:pt x="154305" y="-3079"/>
                  <a:pt x="142875" y="7398"/>
                </a:cubicBezTo>
                <a:lnTo>
                  <a:pt x="8573" y="142653"/>
                </a:lnTo>
                <a:cubicBezTo>
                  <a:pt x="5715" y="145511"/>
                  <a:pt x="3810" y="148368"/>
                  <a:pt x="1905" y="152178"/>
                </a:cubicBezTo>
                <a:lnTo>
                  <a:pt x="1905" y="152178"/>
                </a:lnTo>
                <a:cubicBezTo>
                  <a:pt x="1905" y="153131"/>
                  <a:pt x="952" y="154083"/>
                  <a:pt x="952" y="155036"/>
                </a:cubicBezTo>
                <a:cubicBezTo>
                  <a:pt x="952" y="155988"/>
                  <a:pt x="952" y="155988"/>
                  <a:pt x="0" y="156941"/>
                </a:cubicBezTo>
                <a:cubicBezTo>
                  <a:pt x="0" y="157893"/>
                  <a:pt x="0" y="158846"/>
                  <a:pt x="0" y="159798"/>
                </a:cubicBezTo>
                <a:cubicBezTo>
                  <a:pt x="952" y="161703"/>
                  <a:pt x="952" y="161703"/>
                  <a:pt x="952" y="162656"/>
                </a:cubicBezTo>
                <a:cubicBezTo>
                  <a:pt x="952" y="163608"/>
                  <a:pt x="952" y="163608"/>
                  <a:pt x="952" y="164561"/>
                </a:cubicBezTo>
                <a:cubicBezTo>
                  <a:pt x="952" y="171228"/>
                  <a:pt x="4762" y="177896"/>
                  <a:pt x="9525" y="182658"/>
                </a:cubicBezTo>
                <a:lnTo>
                  <a:pt x="143828" y="317913"/>
                </a:lnTo>
                <a:cubicBezTo>
                  <a:pt x="155258" y="328391"/>
                  <a:pt x="172403" y="328391"/>
                  <a:pt x="183833" y="316961"/>
                </a:cubicBezTo>
                <a:cubicBezTo>
                  <a:pt x="194310" y="306483"/>
                  <a:pt x="195263" y="288386"/>
                  <a:pt x="184785" y="276956"/>
                </a:cubicBezTo>
                <a:lnTo>
                  <a:pt x="96203" y="190278"/>
                </a:lnTo>
                <a:lnTo>
                  <a:pt x="581978" y="190278"/>
                </a:lnTo>
                <a:cubicBezTo>
                  <a:pt x="650558" y="190278"/>
                  <a:pt x="705803" y="245523"/>
                  <a:pt x="705803" y="314103"/>
                </a:cubicBezTo>
                <a:cubicBezTo>
                  <a:pt x="705803" y="382683"/>
                  <a:pt x="650558" y="437928"/>
                  <a:pt x="581978" y="437928"/>
                </a:cubicBezTo>
                <a:lnTo>
                  <a:pt x="29528" y="437928"/>
                </a:lnTo>
                <a:cubicBezTo>
                  <a:pt x="13335" y="437928"/>
                  <a:pt x="952" y="450311"/>
                  <a:pt x="952" y="466503"/>
                </a:cubicBezTo>
                <a:cubicBezTo>
                  <a:pt x="952" y="482696"/>
                  <a:pt x="13335" y="495078"/>
                  <a:pt x="29528" y="495078"/>
                </a:cubicBezTo>
                <a:lnTo>
                  <a:pt x="582930" y="495078"/>
                </a:lnTo>
                <a:cubicBezTo>
                  <a:pt x="682943" y="495078"/>
                  <a:pt x="763905" y="414116"/>
                  <a:pt x="763905" y="314103"/>
                </a:cubicBezTo>
                <a:cubicBezTo>
                  <a:pt x="763905" y="214091"/>
                  <a:pt x="682943" y="133128"/>
                  <a:pt x="582930" y="13312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16" name="Graphique 15" descr="Homme">
            <a:extLst>
              <a:ext uri="{FF2B5EF4-FFF2-40B4-BE49-F238E27FC236}">
                <a16:creationId xmlns:a16="http://schemas.microsoft.com/office/drawing/2014/main" id="{0EACFD8E-38FD-888B-CEFE-C4C23709BB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10763" y="3603167"/>
            <a:ext cx="2006362" cy="20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89500" y="426901"/>
            <a:ext cx="601299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II – </a:t>
            </a: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MODéLISATION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5" name="Graphique 4" descr="Flux de travail">
            <a:extLst>
              <a:ext uri="{FF2B5EF4-FFF2-40B4-BE49-F238E27FC236}">
                <a16:creationId xmlns:a16="http://schemas.microsoft.com/office/drawing/2014/main" id="{EF327B81-ADA5-0DC5-AA2E-CA1759E1A5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098" y="1676399"/>
            <a:ext cx="3952876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0650" y="327856"/>
            <a:ext cx="888259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CHOIX du modèle :</a:t>
            </a:r>
          </a:p>
        </p:txBody>
      </p:sp>
      <p:pic>
        <p:nvPicPr>
          <p:cNvPr id="5" name="Graphique 4" descr="Chronomètre">
            <a:extLst>
              <a:ext uri="{FF2B5EF4-FFF2-40B4-BE49-F238E27FC236}">
                <a16:creationId xmlns:a16="http://schemas.microsoft.com/office/drawing/2014/main" id="{A1B8BF0D-1649-9DA9-E0AD-338C559371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2182" y="2265364"/>
            <a:ext cx="2646518" cy="26465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825C6B-E23A-50DC-348E-AA70D36D6E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10" y="2182404"/>
            <a:ext cx="2446915" cy="2446915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017D380-5981-E632-6D30-92AB3E3E13F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477979" y="2436409"/>
            <a:ext cx="148835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96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5165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0145" y="279088"/>
            <a:ext cx="11592174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DIFFICULTÉS DE LA MODÉLISATION (1) :</a:t>
            </a: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29D7222-E7E2-E11E-4267-7D7F812D48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5264" y="1857049"/>
            <a:ext cx="3913507" cy="391350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99ABE683-36CD-CD93-CC6B-127480E8D25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78771" y="2637149"/>
            <a:ext cx="438534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TAILLE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94863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0145" y="279088"/>
            <a:ext cx="11592174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Réponse (1) :</a:t>
            </a: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29D7222-E7E2-E11E-4267-7D7F812D48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418" y="1833826"/>
            <a:ext cx="3913507" cy="391350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99ABE683-36CD-CD93-CC6B-127480E8D25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650831" y="2637149"/>
            <a:ext cx="2713751" cy="1419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RANDOM FOREST</a:t>
            </a:r>
          </a:p>
        </p:txBody>
      </p:sp>
      <p:pic>
        <p:nvPicPr>
          <p:cNvPr id="6" name="Graphique 5" descr="Arbre à feuilles caduques">
            <a:extLst>
              <a:ext uri="{FF2B5EF4-FFF2-40B4-BE49-F238E27FC236}">
                <a16:creationId xmlns:a16="http://schemas.microsoft.com/office/drawing/2014/main" id="{11275C96-431F-FD28-73F2-CA4A7ED37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4041" y="2302278"/>
            <a:ext cx="914400" cy="914400"/>
          </a:xfrm>
          <a:prstGeom prst="rect">
            <a:avLst/>
          </a:prstGeom>
        </p:spPr>
      </p:pic>
      <p:pic>
        <p:nvPicPr>
          <p:cNvPr id="8" name="Graphique 7" descr="Arbre à feuilles caduques">
            <a:extLst>
              <a:ext uri="{FF2B5EF4-FFF2-40B4-BE49-F238E27FC236}">
                <a16:creationId xmlns:a16="http://schemas.microsoft.com/office/drawing/2014/main" id="{8277DDFE-FB23-8475-236E-1BED769EE1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3315" y="3935989"/>
            <a:ext cx="914400" cy="914400"/>
          </a:xfrm>
          <a:prstGeom prst="rect">
            <a:avLst/>
          </a:prstGeom>
        </p:spPr>
      </p:pic>
      <p:pic>
        <p:nvPicPr>
          <p:cNvPr id="9" name="Graphique 8" descr="Arbre à feuilles caduques">
            <a:extLst>
              <a:ext uri="{FF2B5EF4-FFF2-40B4-BE49-F238E27FC236}">
                <a16:creationId xmlns:a16="http://schemas.microsoft.com/office/drawing/2014/main" id="{99666F98-CE67-F9E2-BDEE-EBAB127CB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9877" y="1669202"/>
            <a:ext cx="914400" cy="914400"/>
          </a:xfrm>
          <a:prstGeom prst="rect">
            <a:avLst/>
          </a:prstGeom>
        </p:spPr>
      </p:pic>
      <p:pic>
        <p:nvPicPr>
          <p:cNvPr id="10" name="Graphique 9" descr="Arbre à feuilles caduques">
            <a:extLst>
              <a:ext uri="{FF2B5EF4-FFF2-40B4-BE49-F238E27FC236}">
                <a16:creationId xmlns:a16="http://schemas.microsoft.com/office/drawing/2014/main" id="{2CB02355-5E0A-273E-7DD6-ECB458EFF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4582" y="2876179"/>
            <a:ext cx="914400" cy="914400"/>
          </a:xfrm>
          <a:prstGeom prst="rect">
            <a:avLst/>
          </a:prstGeom>
        </p:spPr>
      </p:pic>
      <p:pic>
        <p:nvPicPr>
          <p:cNvPr id="11" name="Graphique 10" descr="Arbre à feuilles caduques">
            <a:extLst>
              <a:ext uri="{FF2B5EF4-FFF2-40B4-BE49-F238E27FC236}">
                <a16:creationId xmlns:a16="http://schemas.microsoft.com/office/drawing/2014/main" id="{62FE58EA-2C72-4E2C-CADD-895F61D30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6431" y="4247779"/>
            <a:ext cx="914400" cy="914400"/>
          </a:xfrm>
          <a:prstGeom prst="rect">
            <a:avLst/>
          </a:prstGeom>
        </p:spPr>
      </p:pic>
      <p:pic>
        <p:nvPicPr>
          <p:cNvPr id="12" name="Graphique 11" descr="Arbre à feuilles caduques">
            <a:extLst>
              <a:ext uri="{FF2B5EF4-FFF2-40B4-BE49-F238E27FC236}">
                <a16:creationId xmlns:a16="http://schemas.microsoft.com/office/drawing/2014/main" id="{36515DBD-9250-B044-6E19-5AF035A9B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2407" y="4790066"/>
            <a:ext cx="914400" cy="914400"/>
          </a:xfrm>
          <a:prstGeom prst="rect">
            <a:avLst/>
          </a:prstGeom>
        </p:spPr>
      </p:pic>
      <p:pic>
        <p:nvPicPr>
          <p:cNvPr id="13" name="Graphique 12" descr="Arbre à feuilles caduques">
            <a:extLst>
              <a:ext uri="{FF2B5EF4-FFF2-40B4-BE49-F238E27FC236}">
                <a16:creationId xmlns:a16="http://schemas.microsoft.com/office/drawing/2014/main" id="{9F2054E7-839F-CC4D-9F7E-9918F9C5D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5759" y="5114368"/>
            <a:ext cx="914400" cy="914400"/>
          </a:xfrm>
          <a:prstGeom prst="rect">
            <a:avLst/>
          </a:prstGeom>
        </p:spPr>
      </p:pic>
      <p:pic>
        <p:nvPicPr>
          <p:cNvPr id="14" name="Graphique 13" descr="Arbre à feuilles caduques">
            <a:extLst>
              <a:ext uri="{FF2B5EF4-FFF2-40B4-BE49-F238E27FC236}">
                <a16:creationId xmlns:a16="http://schemas.microsoft.com/office/drawing/2014/main" id="{DD5F8C1F-F0DA-F725-69C9-C94F88861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07382" y="4599471"/>
            <a:ext cx="914400" cy="914400"/>
          </a:xfrm>
          <a:prstGeom prst="rect">
            <a:avLst/>
          </a:prstGeom>
        </p:spPr>
      </p:pic>
      <p:pic>
        <p:nvPicPr>
          <p:cNvPr id="15" name="Graphique 14" descr="Arbre à feuilles caduques">
            <a:extLst>
              <a:ext uri="{FF2B5EF4-FFF2-40B4-BE49-F238E27FC236}">
                <a16:creationId xmlns:a16="http://schemas.microsoft.com/office/drawing/2014/main" id="{81181F8A-5F6E-B688-9805-6FF615E8EF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5851" y="4599471"/>
            <a:ext cx="914400" cy="914400"/>
          </a:xfrm>
          <a:prstGeom prst="rect">
            <a:avLst/>
          </a:prstGeom>
        </p:spPr>
      </p:pic>
      <p:pic>
        <p:nvPicPr>
          <p:cNvPr id="16" name="Graphique 15" descr="Arbre à feuilles caduques">
            <a:extLst>
              <a:ext uri="{FF2B5EF4-FFF2-40B4-BE49-F238E27FC236}">
                <a16:creationId xmlns:a16="http://schemas.microsoft.com/office/drawing/2014/main" id="{9EE0420B-3799-10A2-245C-0800032FF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1219" y="1942696"/>
            <a:ext cx="914400" cy="914400"/>
          </a:xfrm>
          <a:prstGeom prst="rect">
            <a:avLst/>
          </a:prstGeom>
        </p:spPr>
      </p:pic>
      <p:pic>
        <p:nvPicPr>
          <p:cNvPr id="17" name="Graphique 16" descr="Arbre à feuilles caduques">
            <a:extLst>
              <a:ext uri="{FF2B5EF4-FFF2-40B4-BE49-F238E27FC236}">
                <a16:creationId xmlns:a16="http://schemas.microsoft.com/office/drawing/2014/main" id="{35B82C1E-1D45-3DD8-077B-555C02128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3051" y="1341713"/>
            <a:ext cx="914400" cy="914400"/>
          </a:xfrm>
          <a:prstGeom prst="rect">
            <a:avLst/>
          </a:prstGeom>
        </p:spPr>
      </p:pic>
      <p:pic>
        <p:nvPicPr>
          <p:cNvPr id="18" name="Graphique 17" descr="Arbre à feuilles caduques">
            <a:extLst>
              <a:ext uri="{FF2B5EF4-FFF2-40B4-BE49-F238E27FC236}">
                <a16:creationId xmlns:a16="http://schemas.microsoft.com/office/drawing/2014/main" id="{F56BA84F-2663-9B71-FA7D-2A019C978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3556" y="5290133"/>
            <a:ext cx="914400" cy="914400"/>
          </a:xfrm>
          <a:prstGeom prst="rect">
            <a:avLst/>
          </a:prstGeom>
        </p:spPr>
      </p:pic>
      <p:pic>
        <p:nvPicPr>
          <p:cNvPr id="19" name="Graphique 18" descr="Arbre à feuilles caduques">
            <a:extLst>
              <a:ext uri="{FF2B5EF4-FFF2-40B4-BE49-F238E27FC236}">
                <a16:creationId xmlns:a16="http://schemas.microsoft.com/office/drawing/2014/main" id="{6641B7BA-8769-35B7-542A-96E7FF4BE3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6412" y="3546172"/>
            <a:ext cx="914400" cy="914400"/>
          </a:xfrm>
          <a:prstGeom prst="rect">
            <a:avLst/>
          </a:prstGeom>
        </p:spPr>
      </p:pic>
      <p:pic>
        <p:nvPicPr>
          <p:cNvPr id="20" name="Graphique 19" descr="Arbre à feuilles caduques">
            <a:extLst>
              <a:ext uri="{FF2B5EF4-FFF2-40B4-BE49-F238E27FC236}">
                <a16:creationId xmlns:a16="http://schemas.microsoft.com/office/drawing/2014/main" id="{B64AD010-9777-7605-59F0-9340CE691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6098" y="27803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0145" y="279088"/>
            <a:ext cx="11592174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DIFFICULTÉS DE LA MODÉLISATION (2) :</a:t>
            </a:r>
          </a:p>
        </p:txBody>
      </p:sp>
      <p:pic>
        <p:nvPicPr>
          <p:cNvPr id="6" name="Graphique 5" descr="Homme">
            <a:extLst>
              <a:ext uri="{FF2B5EF4-FFF2-40B4-BE49-F238E27FC236}">
                <a16:creationId xmlns:a16="http://schemas.microsoft.com/office/drawing/2014/main" id="{16F39EE2-1499-0D49-1B4F-7597847F41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8157" y="1692268"/>
            <a:ext cx="4403731" cy="4403731"/>
          </a:xfrm>
          <a:prstGeom prst="rect">
            <a:avLst/>
          </a:prstGeom>
        </p:spPr>
      </p:pic>
      <p:pic>
        <p:nvPicPr>
          <p:cNvPr id="8" name="Graphique 7" descr="Homme">
            <a:extLst>
              <a:ext uri="{FF2B5EF4-FFF2-40B4-BE49-F238E27FC236}">
                <a16:creationId xmlns:a16="http://schemas.microsoft.com/office/drawing/2014/main" id="{754F5662-D94B-F089-7F2B-E57592271F2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2253" y="5059680"/>
            <a:ext cx="911351" cy="911351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674EF03-3BC0-4D06-B647-93AA1E1A575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365293" y="2600573"/>
            <a:ext cx="438534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UNE CLASSE MINORITAIRE</a:t>
            </a:r>
          </a:p>
        </p:txBody>
      </p:sp>
    </p:spTree>
    <p:extLst>
      <p:ext uri="{BB962C8B-B14F-4D97-AF65-F5344CB8AC3E}">
        <p14:creationId xmlns:p14="http://schemas.microsoft.com/office/powerpoint/2010/main" val="354043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0145" y="279088"/>
            <a:ext cx="11592174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RÉPONSE (2) :</a:t>
            </a:r>
          </a:p>
        </p:txBody>
      </p:sp>
      <p:pic>
        <p:nvPicPr>
          <p:cNvPr id="6" name="Graphique 5" descr="Homme">
            <a:extLst>
              <a:ext uri="{FF2B5EF4-FFF2-40B4-BE49-F238E27FC236}">
                <a16:creationId xmlns:a16="http://schemas.microsoft.com/office/drawing/2014/main" id="{16F39EE2-1499-0D49-1B4F-7597847F41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8522" y="1798320"/>
            <a:ext cx="4403731" cy="4403731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674EF03-3BC0-4D06-B647-93AA1E1A575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186232" y="2052945"/>
            <a:ext cx="4924273" cy="1376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Maximisation d’un score F1 avec poids ( 0.15, 0.85 )</a:t>
            </a:r>
          </a:p>
        </p:txBody>
      </p:sp>
      <p:pic>
        <p:nvPicPr>
          <p:cNvPr id="2" name="Graphique 1" descr="Homme">
            <a:extLst>
              <a:ext uri="{FF2B5EF4-FFF2-40B4-BE49-F238E27FC236}">
                <a16:creationId xmlns:a16="http://schemas.microsoft.com/office/drawing/2014/main" id="{CAC3D731-F326-2F44-AD2A-6D6120AB4A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3333" y="5200357"/>
            <a:ext cx="911351" cy="911351"/>
          </a:xfrm>
          <a:prstGeom prst="rect">
            <a:avLst/>
          </a:prstGeom>
        </p:spPr>
      </p:pic>
      <p:pic>
        <p:nvPicPr>
          <p:cNvPr id="3" name="Graphique 2" descr="Homme">
            <a:extLst>
              <a:ext uri="{FF2B5EF4-FFF2-40B4-BE49-F238E27FC236}">
                <a16:creationId xmlns:a16="http://schemas.microsoft.com/office/drawing/2014/main" id="{3F3600C8-EA6D-15BB-195B-00C972799FF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08218" y="4312799"/>
            <a:ext cx="911351" cy="911351"/>
          </a:xfrm>
          <a:prstGeom prst="rect">
            <a:avLst/>
          </a:prstGeom>
        </p:spPr>
      </p:pic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C239CE15-DAA2-07E9-E14E-54C7BF1556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08218" y="3413345"/>
            <a:ext cx="911351" cy="911351"/>
          </a:xfrm>
          <a:prstGeom prst="rect">
            <a:avLst/>
          </a:prstGeom>
        </p:spPr>
      </p:pic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5BE1CD49-EF5E-1D2F-BEB2-60B81E44D5D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08218" y="2525787"/>
            <a:ext cx="911351" cy="911351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54CE743C-BE70-0A06-5AA5-41E7A21FF00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4826" y="1650126"/>
            <a:ext cx="911351" cy="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74396" y="117561"/>
            <a:ext cx="524320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MODèle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utilisé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FEC967-71C4-7F0D-DE3F-C3B6EF6275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3" y="2973394"/>
            <a:ext cx="4019551" cy="911211"/>
          </a:xfrm>
          <a:prstGeom prst="rect">
            <a:avLst/>
          </a:prstGeom>
        </p:spPr>
      </p:pic>
      <p:pic>
        <p:nvPicPr>
          <p:cNvPr id="1026" name="Picture 2" descr="LightGBM - Another gradient boosting algorithm">
            <a:extLst>
              <a:ext uri="{FF2B5EF4-FFF2-40B4-BE49-F238E27FC236}">
                <a16:creationId xmlns:a16="http://schemas.microsoft.com/office/drawing/2014/main" id="{A19E8C82-7804-7171-07EE-DDB38E3B216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54" y="1749095"/>
            <a:ext cx="7120128" cy="33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1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4009" y="361401"/>
            <a:ext cx="109728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SÉLECTION DES Hyperparamètres 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7D69D9-336E-3B04-3DC1-08008392D4B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43" y="1424026"/>
            <a:ext cx="6941820" cy="4417521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1CC3A-3D62-A23F-66E3-4E6DECF9F49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70014" y="3053412"/>
            <a:ext cx="2707714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Optimisation bayésienne</a:t>
            </a:r>
            <a:endParaRPr lang="fr-FR" sz="3200" cap="all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8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DCBAC61-BFCB-C689-32AC-0E774C26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04" y="2528506"/>
            <a:ext cx="5665605" cy="18009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35FE44-403D-E930-5C02-A1B41685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2" y="1814909"/>
            <a:ext cx="4684013" cy="31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555684" y="245737"/>
            <a:ext cx="308063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Scores :</a:t>
            </a:r>
          </a:p>
        </p:txBody>
      </p:sp>
    </p:spTree>
    <p:extLst>
      <p:ext uri="{BB962C8B-B14F-4D97-AF65-F5344CB8AC3E}">
        <p14:creationId xmlns:p14="http://schemas.microsoft.com/office/powerpoint/2010/main" val="99852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BE82783-0862-8FC3-3FF5-1A6F1FC1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88" y="1491242"/>
            <a:ext cx="64103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04288" y="245737"/>
            <a:ext cx="758342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ExPLICABILITÉ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globale :</a:t>
            </a:r>
          </a:p>
        </p:txBody>
      </p:sp>
    </p:spTree>
    <p:extLst>
      <p:ext uri="{BB962C8B-B14F-4D97-AF65-F5344CB8AC3E}">
        <p14:creationId xmlns:p14="http://schemas.microsoft.com/office/powerpoint/2010/main" val="159401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0185" y="497386"/>
            <a:ext cx="717163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 – LA Problématique :</a:t>
            </a:r>
          </a:p>
        </p:txBody>
      </p:sp>
      <p:pic>
        <p:nvPicPr>
          <p:cNvPr id="28" name="Graphique 27" descr="Engrenages">
            <a:extLst>
              <a:ext uri="{FF2B5EF4-FFF2-40B4-BE49-F238E27FC236}">
                <a16:creationId xmlns:a16="http://schemas.microsoft.com/office/drawing/2014/main" id="{B472A9A2-1C5E-D856-13ED-F7C887B1AD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888" y="2019871"/>
            <a:ext cx="3633788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94E48E-FF52-059B-78F8-6FB9B471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72" y="1942214"/>
            <a:ext cx="9793128" cy="14867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F3D730-B47B-215A-E8CC-69C69B38F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2" y="3692920"/>
            <a:ext cx="9793128" cy="1697313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06547" y="230497"/>
            <a:ext cx="799795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ExPLICABILITÉ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LOCALE (1) :</a:t>
            </a:r>
          </a:p>
        </p:txBody>
      </p:sp>
    </p:spTree>
    <p:extLst>
      <p:ext uri="{BB962C8B-B14F-4D97-AF65-F5344CB8AC3E}">
        <p14:creationId xmlns:p14="http://schemas.microsoft.com/office/powerpoint/2010/main" val="267856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B9C86F4-000C-5DFE-B5A8-20B56169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4" y="1684606"/>
            <a:ext cx="5883442" cy="41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B391C7C-55E5-C3F1-D1A9-994B720F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62" y="1684606"/>
            <a:ext cx="5695980" cy="41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06547" y="230497"/>
            <a:ext cx="799795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ExPLICABILITÉ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LOCALE (2) :</a:t>
            </a:r>
          </a:p>
        </p:txBody>
      </p:sp>
    </p:spTree>
    <p:extLst>
      <p:ext uri="{BB962C8B-B14F-4D97-AF65-F5344CB8AC3E}">
        <p14:creationId xmlns:p14="http://schemas.microsoft.com/office/powerpoint/2010/main" val="195664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5940" y="381181"/>
            <a:ext cx="858012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III – CONCEPTION D’UNE API :</a:t>
            </a:r>
          </a:p>
        </p:txBody>
      </p:sp>
      <p:pic>
        <p:nvPicPr>
          <p:cNvPr id="2" name="Graphique 1" descr="Télécharger à partir du cloud">
            <a:extLst>
              <a:ext uri="{FF2B5EF4-FFF2-40B4-BE49-F238E27FC236}">
                <a16:creationId xmlns:a16="http://schemas.microsoft.com/office/drawing/2014/main" id="{CFE7BA90-49B7-A76C-2C51-590E595872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9300" y="1701603"/>
            <a:ext cx="3986020" cy="39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01180" y="209001"/>
            <a:ext cx="598963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MÉTHODE </a:t>
            </a: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utiliséE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CB0CDA-116A-0AEA-B5D6-7639C60C0F8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00150"/>
            <a:ext cx="7620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1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 descr="Panneau">
            <a:extLst>
              <a:ext uri="{FF2B5EF4-FFF2-40B4-BE49-F238E27FC236}">
                <a16:creationId xmlns:a16="http://schemas.microsoft.com/office/drawing/2014/main" id="{3778D0EC-69E3-E1C3-B5C6-422A96969E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79" y="1232997"/>
            <a:ext cx="10150221" cy="5510027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710779" y="277850"/>
            <a:ext cx="598963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LIEN VERS L’API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34BFD5-3E1A-0885-8E5A-54549E4DA7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34731" y="2787681"/>
            <a:ext cx="4510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https://viviante79-projet-7-data-s-ors-vivian-1-dashboard-072022-hsspn7.streamlitapp.com/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4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00046" y="235466"/>
            <a:ext cx="559190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IV – CONCLUSION :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98D15A-5A97-972A-49CC-C11BFAB8951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670540" y="2950445"/>
            <a:ext cx="7927677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Recours à des professionnels pour l’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optimisation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 de l’API </a:t>
            </a:r>
            <a:r>
              <a:rPr lang="fr-FR" sz="3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et la </a:t>
            </a:r>
            <a:r>
              <a:rPr lang="fr-FR" sz="320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sécurisation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des données</a:t>
            </a:r>
            <a:endParaRPr lang="fr-FR" sz="3200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E90DC352-662E-BD02-4921-4CC44117217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755" y="3114027"/>
            <a:ext cx="888261" cy="914400"/>
          </a:xfrm>
          <a:prstGeom prst="rect">
            <a:avLst/>
          </a:prstGeom>
        </p:spPr>
      </p:pic>
      <p:pic>
        <p:nvPicPr>
          <p:cNvPr id="5" name="Graphique 4" descr="Engrenage">
            <a:extLst>
              <a:ext uri="{FF2B5EF4-FFF2-40B4-BE49-F238E27FC236}">
                <a16:creationId xmlns:a16="http://schemas.microsoft.com/office/drawing/2014/main" id="{63F83AE6-66FC-BA34-D23E-05BD1E4D78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755" y="1579905"/>
            <a:ext cx="888261" cy="9144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D81F347-56E9-105A-142E-D843E0397F2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670540" y="1511123"/>
            <a:ext cx="7927677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Nécessité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communication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avec le commanditaire afin d’adapter le modèle</a:t>
            </a:r>
            <a:endParaRPr lang="fr-FR" sz="32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Graphique 7" descr="Engrenage">
            <a:extLst>
              <a:ext uri="{FF2B5EF4-FFF2-40B4-BE49-F238E27FC236}">
                <a16:creationId xmlns:a16="http://schemas.microsoft.com/office/drawing/2014/main" id="{9B3F3468-4E48-4209-2897-971E7F5C2C2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756" y="4747242"/>
            <a:ext cx="888261" cy="914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4AF8830-27A9-7E1D-020A-3F81629765C4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670541" y="4747242"/>
            <a:ext cx="735719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Insister sur l’importance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l’interprétation humaine</a:t>
            </a:r>
          </a:p>
        </p:txBody>
      </p:sp>
    </p:spTree>
    <p:extLst>
      <p:ext uri="{BB962C8B-B14F-4D97-AF65-F5344CB8AC3E}">
        <p14:creationId xmlns:p14="http://schemas.microsoft.com/office/powerpoint/2010/main" val="9933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que 30" descr="Poignée de main">
            <a:extLst>
              <a:ext uri="{FF2B5EF4-FFF2-40B4-BE49-F238E27FC236}">
                <a16:creationId xmlns:a16="http://schemas.microsoft.com/office/drawing/2014/main" id="{C9F4DFD6-BF1A-AD91-914A-D575D9FE79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77508" y="4724211"/>
            <a:ext cx="914400" cy="914400"/>
          </a:xfrm>
          <a:prstGeom prst="rect">
            <a:avLst/>
          </a:prstGeom>
        </p:spPr>
      </p:pic>
      <p:pic>
        <p:nvPicPr>
          <p:cNvPr id="33" name="Graphique 32" descr="Fermer">
            <a:extLst>
              <a:ext uri="{FF2B5EF4-FFF2-40B4-BE49-F238E27FC236}">
                <a16:creationId xmlns:a16="http://schemas.microsoft.com/office/drawing/2014/main" id="{4D5DA68A-907F-BAFE-5796-DD155F8003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043592" y="4637663"/>
            <a:ext cx="983821" cy="983821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41525" y="403826"/>
            <a:ext cx="96297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Un OBJECTIF DE PRÉDICTION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50019" y="2102406"/>
            <a:ext cx="497368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U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n organisme de crédit</a:t>
            </a: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5620" y="2126837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5620" y="3481650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150020" y="3455063"/>
            <a:ext cx="3636418" cy="755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Des clients </a:t>
            </a:r>
            <a:r>
              <a:rPr lang="fr-FR" sz="3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:</a:t>
            </a: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5620" y="4836463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150020" y="4799406"/>
            <a:ext cx="3636418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Un</a:t>
            </a: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objectif</a:t>
            </a: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11" name="Graphique 10" descr="Tribunal">
            <a:extLst>
              <a:ext uri="{FF2B5EF4-FFF2-40B4-BE49-F238E27FC236}">
                <a16:creationId xmlns:a16="http://schemas.microsoft.com/office/drawing/2014/main" id="{96CADE5D-2758-25EA-BE29-6EAD5E217C8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39972" y="1859899"/>
            <a:ext cx="1119146" cy="1119146"/>
          </a:xfrm>
          <a:prstGeom prst="rect">
            <a:avLst/>
          </a:prstGeom>
        </p:spPr>
      </p:pic>
      <p:pic>
        <p:nvPicPr>
          <p:cNvPr id="15" name="Graphique 14" descr="Grouper">
            <a:extLst>
              <a:ext uri="{FF2B5EF4-FFF2-40B4-BE49-F238E27FC236}">
                <a16:creationId xmlns:a16="http://schemas.microsoft.com/office/drawing/2014/main" id="{47944EAC-E75D-9E9D-66F6-13EA672CF79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700838" y="3246664"/>
            <a:ext cx="1223962" cy="1223962"/>
          </a:xfrm>
          <a:prstGeom prst="rect">
            <a:avLst/>
          </a:prstGeom>
        </p:spPr>
      </p:pic>
      <p:pic>
        <p:nvPicPr>
          <p:cNvPr id="22" name="Graphique 21" descr="Homme et femme">
            <a:extLst>
              <a:ext uri="{FF2B5EF4-FFF2-40B4-BE49-F238E27FC236}">
                <a16:creationId xmlns:a16="http://schemas.microsoft.com/office/drawing/2014/main" id="{43C2C524-22AA-6FF2-C55E-48A5DB9B937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880659" y="4637663"/>
            <a:ext cx="914400" cy="914400"/>
          </a:xfrm>
          <a:prstGeom prst="rect">
            <a:avLst/>
          </a:prstGeom>
        </p:spPr>
      </p:pic>
      <p:pic>
        <p:nvPicPr>
          <p:cNvPr id="25" name="Graphique 24" descr="Homme et femme">
            <a:extLst>
              <a:ext uri="{FF2B5EF4-FFF2-40B4-BE49-F238E27FC236}">
                <a16:creationId xmlns:a16="http://schemas.microsoft.com/office/drawing/2014/main" id="{A5BA8541-24B2-FC38-5413-8F871076A78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55815" y="4657980"/>
            <a:ext cx="914400" cy="914400"/>
          </a:xfrm>
          <a:prstGeom prst="rect">
            <a:avLst/>
          </a:prstGeom>
        </p:spPr>
      </p:pic>
      <p:pic>
        <p:nvPicPr>
          <p:cNvPr id="28" name="Graphique 27" descr="Poignée de main">
            <a:extLst>
              <a:ext uri="{FF2B5EF4-FFF2-40B4-BE49-F238E27FC236}">
                <a16:creationId xmlns:a16="http://schemas.microsoft.com/office/drawing/2014/main" id="{7233408A-AE7B-BD80-0ED9-CAD2B102A87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125572" y="4724211"/>
            <a:ext cx="914400" cy="914400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42B42CA1-EC6B-567F-A557-0D7583B5EDEF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5716601" y="4704931"/>
            <a:ext cx="5426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rgbClr val="10181D"/>
                </a:solidFill>
                <a:latin typeface="Franklin Gothic Heavy" panose="020B0903020102020204" pitchFamily="34" charset="0"/>
              </a:rPr>
              <a:t>=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01B9AED6-B690-180D-F7D6-FD0684F80C25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8620308" y="4697109"/>
            <a:ext cx="5426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rgbClr val="10181D"/>
                </a:solidFill>
                <a:latin typeface="Franklin Gothic Heavy" panose="020B0903020102020204" pitchFamily="34" charset="0"/>
              </a:rPr>
              <a:t>=</a:t>
            </a:r>
          </a:p>
        </p:txBody>
      </p:sp>
      <p:pic>
        <p:nvPicPr>
          <p:cNvPr id="12" name="Graphique 11" descr="Flèche : pivoter à gauche">
            <a:extLst>
              <a:ext uri="{FF2B5EF4-FFF2-40B4-BE49-F238E27FC236}">
                <a16:creationId xmlns:a16="http://schemas.microsoft.com/office/drawing/2014/main" id="{67D190FD-AE40-6C4B-9ECF-A012D604F90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802013" y="3698528"/>
            <a:ext cx="914400" cy="914400"/>
          </a:xfrm>
          <a:prstGeom prst="rect">
            <a:avLst/>
          </a:prstGeom>
        </p:spPr>
      </p:pic>
      <p:pic>
        <p:nvPicPr>
          <p:cNvPr id="14" name="Graphique 13" descr="Flèche : pivoter à droite">
            <a:extLst>
              <a:ext uri="{FF2B5EF4-FFF2-40B4-BE49-F238E27FC236}">
                <a16:creationId xmlns:a16="http://schemas.microsoft.com/office/drawing/2014/main" id="{6C077118-86E7-A430-D873-2E131769F38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924800" y="3647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04643" y="363453"/>
            <a:ext cx="45544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UnE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FINALITÉ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668179" y="1629578"/>
            <a:ext cx="717951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Déployer le modèle via une API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780" y="1654009"/>
            <a:ext cx="914400" cy="914400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01B9AED6-B690-180D-F7D6-FD0684F80C2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620308" y="4697109"/>
            <a:ext cx="5426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fr-FR" sz="32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Graphique 4" descr="Télécharger à partir du cloud">
            <a:extLst>
              <a:ext uri="{FF2B5EF4-FFF2-40B4-BE49-F238E27FC236}">
                <a16:creationId xmlns:a16="http://schemas.microsoft.com/office/drawing/2014/main" id="{BC3CDF4C-09CF-A9EE-1061-DA5BBF389B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7900" y="2692203"/>
            <a:ext cx="272796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8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20462" y="429270"/>
            <a:ext cx="73510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II – LE JEU DE DONNÉES :</a:t>
            </a:r>
          </a:p>
        </p:txBody>
      </p:sp>
      <p:pic>
        <p:nvPicPr>
          <p:cNvPr id="3" name="Graphique 2" descr="Recherches">
            <a:extLst>
              <a:ext uri="{FF2B5EF4-FFF2-40B4-BE49-F238E27FC236}">
                <a16:creationId xmlns:a16="http://schemas.microsoft.com/office/drawing/2014/main" id="{A15021F4-1281-618B-227B-AEE6C9869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1329" y="2087117"/>
            <a:ext cx="3109342" cy="31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35294" y="358614"/>
            <a:ext cx="921668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Présentation DES DONNÉES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92102" y="2556379"/>
            <a:ext cx="3824428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356 255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 individus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77702" y="2442203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207165" y="1733876"/>
            <a:ext cx="7294173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Jeu de données de taille importante</a:t>
            </a:r>
            <a:endParaRPr lang="fr-FR" sz="3200" cap="all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7702" y="3356603"/>
            <a:ext cx="914400" cy="914400"/>
          </a:xfrm>
          <a:prstGeom prst="rect">
            <a:avLst/>
          </a:prstGeom>
        </p:spPr>
      </p:pic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C3CDDE59-3927-40D5-657B-2B427F35C4C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9360" y="1857049"/>
            <a:ext cx="3913507" cy="391350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03BDF42-9A5D-D284-8D4B-33629460853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592102" y="3458956"/>
            <a:ext cx="3824428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221 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variables</a:t>
            </a:r>
          </a:p>
        </p:txBody>
      </p:sp>
      <p:pic>
        <p:nvPicPr>
          <p:cNvPr id="11" name="Graphique 10" descr="Engrenage">
            <a:extLst>
              <a:ext uri="{FF2B5EF4-FFF2-40B4-BE49-F238E27FC236}">
                <a16:creationId xmlns:a16="http://schemas.microsoft.com/office/drawing/2014/main" id="{B1782ADF-50F0-E999-AA33-4A33CDC910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7702" y="4245466"/>
            <a:ext cx="914400" cy="9144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00F0E4A-62FF-225E-8B3C-69626BA874A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5592102" y="4373356"/>
            <a:ext cx="3824428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7 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2959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0650" y="327856"/>
            <a:ext cx="888259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Nettoyage Des Données</a:t>
            </a:r>
            <a:b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</a:b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ET FEATURES </a:t>
            </a: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ENGiNEERING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5" name="Graphique 4" descr="Chronomètre">
            <a:extLst>
              <a:ext uri="{FF2B5EF4-FFF2-40B4-BE49-F238E27FC236}">
                <a16:creationId xmlns:a16="http://schemas.microsoft.com/office/drawing/2014/main" id="{A1B8BF0D-1649-9DA9-E0AD-338C559371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0262" y="3103564"/>
            <a:ext cx="2646518" cy="26465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825C6B-E23A-50DC-348E-AA70D36D6E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90" y="3020604"/>
            <a:ext cx="2446915" cy="2446915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017D380-5981-E632-6D30-92AB3E3E13F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356059" y="3274609"/>
            <a:ext cx="148835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96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0249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5400" y="449776"/>
            <a:ext cx="960120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UNE Modification du KERNEL :</a:t>
            </a:r>
          </a:p>
        </p:txBody>
      </p:sp>
      <p:pic>
        <p:nvPicPr>
          <p:cNvPr id="3" name="Graphique 2" descr="Sexe">
            <a:extLst>
              <a:ext uri="{FF2B5EF4-FFF2-40B4-BE49-F238E27FC236}">
                <a16:creationId xmlns:a16="http://schemas.microsoft.com/office/drawing/2014/main" id="{8191A2B3-B93F-357A-D02F-B537C79FAC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85160" y="2353246"/>
            <a:ext cx="3489960" cy="3489960"/>
          </a:xfrm>
          <a:prstGeom prst="rect">
            <a:avLst/>
          </a:prstGeom>
        </p:spPr>
      </p:pic>
      <p:pic>
        <p:nvPicPr>
          <p:cNvPr id="10" name="Graphique 9" descr="Flèche : pivoter à droite">
            <a:extLst>
              <a:ext uri="{FF2B5EF4-FFF2-40B4-BE49-F238E27FC236}">
                <a16:creationId xmlns:a16="http://schemas.microsoft.com/office/drawing/2014/main" id="{A72DC441-DB35-9079-5439-C8E5E08A16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2760" y="1749943"/>
            <a:ext cx="1813560" cy="1813560"/>
          </a:xfrm>
          <a:prstGeom prst="rect">
            <a:avLst/>
          </a:prstGeom>
        </p:spPr>
      </p:pic>
      <p:pic>
        <p:nvPicPr>
          <p:cNvPr id="13" name="Graphique 12" descr="Ordures">
            <a:extLst>
              <a:ext uri="{FF2B5EF4-FFF2-40B4-BE49-F238E27FC236}">
                <a16:creationId xmlns:a16="http://schemas.microsoft.com/office/drawing/2014/main" id="{AC1C7AFD-B73C-0AE1-ACA6-23B7020BC4C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42760" y="3275266"/>
            <a:ext cx="2438400" cy="243840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D3A0F275-AD00-0104-A7A5-132FA29DB539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173980" y="1594098"/>
            <a:ext cx="14097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C00000"/>
                </a:solidFill>
                <a:latin typeface="Franklin Gothic Heavy" panose="020B0903020102020204" pitchFamily="34" charset="0"/>
              </a:rPr>
              <a:t>XX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0A9FAFA-8C45-03AE-5683-1749E0843C8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185160" y="1594097"/>
            <a:ext cx="14097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 err="1">
                <a:solidFill>
                  <a:srgbClr val="C00000"/>
                </a:solidFill>
                <a:latin typeface="Franklin Gothic Heavy" panose="020B0903020102020204" pitchFamily="34" charset="0"/>
              </a:rPr>
              <a:t>Xy</a:t>
            </a:r>
            <a:endParaRPr lang="fr-FR" sz="4800" cap="all" dirty="0">
              <a:solidFill>
                <a:srgbClr val="C00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3866" y="358614"/>
            <a:ext cx="1087271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JEU DE DONNÉES Après NETTOYAGE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00979" y="3217666"/>
            <a:ext cx="3184581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797</a:t>
            </a:r>
            <a:r>
              <a:rPr lang="fr-FR" sz="3200" dirty="0">
                <a:solidFill>
                  <a:srgbClr val="203E98"/>
                </a:solidFill>
                <a:latin typeface="Franklin Gothic Heavy" panose="020B0903020102020204" pitchFamily="34" charset="0"/>
              </a:rPr>
              <a:t> 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variables.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3194" y="3058320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2146" y="1839867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177594" y="2018015"/>
            <a:ext cx="3893766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356 255 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individus</a:t>
            </a:r>
            <a:endParaRPr lang="fr-FR" sz="32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3194" y="4303403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200979" y="4401897"/>
            <a:ext cx="757370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Une partie </a:t>
            </a:r>
            <a:r>
              <a:rPr lang="fr-FR" sz="3200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trainset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, une autre </a:t>
            </a:r>
            <a:r>
              <a:rPr lang="fr-FR" sz="3200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testset</a:t>
            </a:r>
            <a:endParaRPr lang="fr-FR" sz="3200" dirty="0">
              <a:solidFill>
                <a:schemeClr val="accent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00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2591</TotalTime>
  <Words>260</Words>
  <Application>Microsoft Office PowerPoint</Application>
  <PresentationFormat>Grand écran</PresentationFormat>
  <Paragraphs>76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Franklin Gothic Heavy</vt:lpstr>
      <vt:lpstr>Gill Sans MT</vt:lpstr>
      <vt:lpstr>Thème Office</vt:lpstr>
      <vt:lpstr>PROJET 7 : </vt:lpstr>
      <vt:lpstr>I – LA Problématique :</vt:lpstr>
      <vt:lpstr>Un OBJECTIF DE PRÉDICTION :</vt:lpstr>
      <vt:lpstr>UnE FINALITÉ :</vt:lpstr>
      <vt:lpstr>II – LE JEU DE DONNÉES :</vt:lpstr>
      <vt:lpstr>Présentation DES DONNÉES :</vt:lpstr>
      <vt:lpstr>Nettoyage Des Données ET FEATURES ENGiNEERING :</vt:lpstr>
      <vt:lpstr>UNE Modification du KERNEL :</vt:lpstr>
      <vt:lpstr>JEU DE DONNÉES Après NETTOYAGE :</vt:lpstr>
      <vt:lpstr>II – MODéLISATION :</vt:lpstr>
      <vt:lpstr>CHOIX du modèle :</vt:lpstr>
      <vt:lpstr>DIFFICULTÉS DE LA MODÉLISATION (1) :</vt:lpstr>
      <vt:lpstr>Réponse (1) :</vt:lpstr>
      <vt:lpstr>DIFFICULTÉS DE LA MODÉLISATION (2) :</vt:lpstr>
      <vt:lpstr>RÉPONSE (2) :</vt:lpstr>
      <vt:lpstr>MODèle utilisé :</vt:lpstr>
      <vt:lpstr>SÉLECTION DES Hyperparamètres :</vt:lpstr>
      <vt:lpstr>Scores :</vt:lpstr>
      <vt:lpstr>ExPLICABILITÉ globale :</vt:lpstr>
      <vt:lpstr>ExPLICABILITÉ LOCALE (1) :</vt:lpstr>
      <vt:lpstr>ExPLICABILITÉ LOCALE (2) :</vt:lpstr>
      <vt:lpstr>III – CONCEPTION D’UNE API :</vt:lpstr>
      <vt:lpstr>MÉTHODE utiliséE :</vt:lpstr>
      <vt:lpstr>LIEN VERS L’API :</vt:lpstr>
      <vt:lpstr>IV – 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178</cp:revision>
  <dcterms:created xsi:type="dcterms:W3CDTF">2020-12-08T10:39:49Z</dcterms:created>
  <dcterms:modified xsi:type="dcterms:W3CDTF">2022-08-12T15:47:53Z</dcterms:modified>
</cp:coreProperties>
</file>