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9" r:id="rId1"/>
  </p:sldMasterIdLst>
  <p:sldIdLst>
    <p:sldId id="269" r:id="rId2"/>
    <p:sldId id="489" r:id="rId3"/>
    <p:sldId id="470" r:id="rId4"/>
    <p:sldId id="490" r:id="rId5"/>
    <p:sldId id="491" r:id="rId6"/>
    <p:sldId id="492" r:id="rId7"/>
    <p:sldId id="493" r:id="rId8"/>
    <p:sldId id="494" r:id="rId9"/>
    <p:sldId id="497" r:id="rId10"/>
    <p:sldId id="498" r:id="rId11"/>
    <p:sldId id="499" r:id="rId12"/>
    <p:sldId id="500" r:id="rId13"/>
    <p:sldId id="501" r:id="rId14"/>
    <p:sldId id="496" r:id="rId15"/>
    <p:sldId id="504" r:id="rId16"/>
    <p:sldId id="505" r:id="rId17"/>
    <p:sldId id="507" r:id="rId18"/>
    <p:sldId id="509" r:id="rId19"/>
    <p:sldId id="511" r:id="rId20"/>
    <p:sldId id="510" r:id="rId21"/>
    <p:sldId id="506" r:id="rId22"/>
    <p:sldId id="512" r:id="rId23"/>
    <p:sldId id="513" r:id="rId24"/>
    <p:sldId id="514" r:id="rId25"/>
    <p:sldId id="515" r:id="rId26"/>
    <p:sldId id="516" r:id="rId2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5252"/>
    <a:srgbClr val="621516"/>
    <a:srgbClr val="FF5050"/>
    <a:srgbClr val="FF0000"/>
    <a:srgbClr val="FF6699"/>
    <a:srgbClr val="EAE8ED"/>
    <a:srgbClr val="0B6084"/>
    <a:srgbClr val="000000"/>
    <a:srgbClr val="203E98"/>
    <a:srgbClr val="1018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052" autoAdjust="0"/>
    <p:restoredTop sz="94660"/>
  </p:normalViewPr>
  <p:slideViewPr>
    <p:cSldViewPr snapToGrid="0">
      <p:cViewPr varScale="1">
        <p:scale>
          <a:sx n="82" d="100"/>
          <a:sy n="82" d="100"/>
        </p:scale>
        <p:origin x="102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36C186-D64F-42C0-AAF0-34463049D3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4D81DC3-9BD4-4D21-8467-02E91A45DC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BA27117-D128-4DE9-B0B7-A52BC43D7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Thursday, September 8, 2022</a:t>
            </a:fld>
            <a:endParaRPr lang="en-US" cap="all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3823C2C-760C-46DF-87D3-93E565C8F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28A5E6D-6155-46D4-8D9D-383E1C850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‹N°›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51309107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9CA120-44FB-44E5-8426-C7338C355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0FED008-4312-4D78-A47E-ED5D2C1797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DBB19EF-A9B9-4659-AB30-4ECB6AFFD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Thursday, September 8, 2022</a:t>
            </a:fld>
            <a:endParaRPr lang="en-US" cap="all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A39BCCC-12E5-4270-97F6-EB485C421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DB75244-5987-4E04-965F-529850659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‹N°›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67190013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C8C4636-CDA1-4270-BF0E-53BB030CF5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ADD79B5-D19B-4C6C-ACE2-54D6717BE1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7651B36-79B6-4ADB-AA68-CCB277043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Thursday, September 8, 2022</a:t>
            </a:fld>
            <a:endParaRPr lang="en-US" cap="all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2F051C0-EA38-42C4-9A7F-1D0100D8F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4B4F4F2-B622-4388-9C9F-F00481D4D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‹N°›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77314730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82C482-EFC5-4463-95AE-21EB82841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F1F3FA7-74F8-45E3-9382-099947FEA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3EED9EC-4EB2-41B3-99CE-4346011D9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Thursday, September 8, 2022</a:t>
            </a:fld>
            <a:endParaRPr lang="en-US" cap="all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05AB299-0033-4DC6-8263-7CB45823E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7655A98-DCC0-4DF9-A188-DE626096C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‹N°›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47165910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E78F11-49D4-46B4-977F-6988DF7E2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BE75C2B-B972-48E4-8CB6-C59ECE908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DE4423C-33D5-45AD-A78C-7BAD28C00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Thursday, September 8, 2022</a:t>
            </a:fld>
            <a:endParaRPr lang="en-US" cap="all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0D4F8C8-6400-4963-B794-1AA5CD764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1702D78-B1B7-4F21-A9FA-831EE8ABE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‹N°›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60806981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FF5E5D-7356-40BD-B0B5-6E83898D4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795171-2FE8-41EF-9080-961FAC6FBC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4D4BB7A-3C6C-49DC-AF56-C76A953A32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7C4D5DB-1737-443D-AE54-84F36A7ED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Thursday, September 8, 2022</a:t>
            </a:fld>
            <a:endParaRPr lang="en-US" cap="all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B9870BB-6CA7-4AE8-AFC2-423FA5CAC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32DB14C-CF50-41E8-8AF7-4C9720632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‹N°›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85217476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0200AA-16A9-4F7C-B2A8-4204A9B3E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C6A9423-C53A-4962-82FB-184BD1324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B01D51F-41A2-43C9-B74B-81EA4B8C41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97D7BD0-C856-4B54-BA56-211DF275D3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CF792F0-5CD4-49CC-9DCD-65317C6E46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1550867-9C90-4B8C-AD8A-746C51E32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Thursday, September 8, 2022</a:t>
            </a:fld>
            <a:endParaRPr lang="en-US" cap="all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175FD06-1101-49AB-8835-17FAD908F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AA13706-DCE7-466B-B965-E03A8AC49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‹N°›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44821856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76C324-A544-44A4-8417-81D468753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4DE3DA2-94B6-43BD-82A2-8C124DAAE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Thursday, September 8, 2022</a:t>
            </a:fld>
            <a:endParaRPr lang="en-US" cap="all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363F3D3-42EF-463F-B4CD-47BC8A585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F789BEE-72EA-4886-8F06-3514EC7A6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‹N°›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22203526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83E0736-AA52-4CEA-AB9D-FC6880666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Thursday, September 8, 2022</a:t>
            </a:fld>
            <a:endParaRPr lang="en-US" cap="all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5A8546B-41A1-4328-BDD5-94E3050F5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577ED7-7115-47A2-A17B-F2A2D0945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‹N°›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5256143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C04D33-DB7E-4416-8F6E-CAD1C0C0C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4D635E-177F-4892-8470-DBED28C75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5DF40E7-D104-48B7-9E1D-C7EF847884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84A11DD-1C2B-4196-9A28-55717A3C3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Thursday, September 8, 2022</a:t>
            </a:fld>
            <a:endParaRPr lang="en-US" cap="all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00A52CA-0A6E-4E1B-83D6-9513D78F3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C849724-D693-4E4B-9EBF-C1BED076E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‹N°›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2529698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D94915-0E08-4CFE-81E2-062EAA75D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EF48D6E-B77D-46F5-A5F5-406B1F8A75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2229172-9852-47C8-87D0-59B3D38FC2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8D2194A-9399-47C3-A3F2-AEA40B32C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Thursday, September 8, 2022</a:t>
            </a:fld>
            <a:endParaRPr lang="en-US" cap="all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90CFFF0-559B-4DA3-AB37-7F6721F66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1131A22-41F5-493A-8ECA-C34C40D50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‹N°›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81805570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B6389CC-6BFB-4DBF-83BD-069B3F693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D8E5BE2-2C68-486D-8AF2-1778B174A8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C55A3DC-149C-427D-85C2-2B068899BE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Thursday, September 8, 2022</a:t>
            </a:fld>
            <a:endParaRPr lang="en-US" cap="all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A5FEF7F-ED93-4495-93BB-B4D0250613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8A95871-9952-4DE2-94CB-EACEFCEC64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‹N°›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94554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63.svg"/><Relationship Id="rId3" Type="http://schemas.openxmlformats.org/officeDocument/2006/relationships/tags" Target="../tags/tag26.xml"/><Relationship Id="rId7" Type="http://schemas.openxmlformats.org/officeDocument/2006/relationships/image" Target="../media/image57.svg"/><Relationship Id="rId12" Type="http://schemas.openxmlformats.org/officeDocument/2006/relationships/image" Target="../media/image62.png"/><Relationship Id="rId17" Type="http://schemas.openxmlformats.org/officeDocument/2006/relationships/image" Target="../media/image67.svg"/><Relationship Id="rId2" Type="http://schemas.openxmlformats.org/officeDocument/2006/relationships/tags" Target="../tags/tag25.xml"/><Relationship Id="rId16" Type="http://schemas.openxmlformats.org/officeDocument/2006/relationships/image" Target="../media/image66.png"/><Relationship Id="rId1" Type="http://schemas.openxmlformats.org/officeDocument/2006/relationships/tags" Target="../tags/tag24.xml"/><Relationship Id="rId6" Type="http://schemas.openxmlformats.org/officeDocument/2006/relationships/image" Target="../media/image56.png"/><Relationship Id="rId11" Type="http://schemas.openxmlformats.org/officeDocument/2006/relationships/image" Target="../media/image61.svg"/><Relationship Id="rId5" Type="http://schemas.openxmlformats.org/officeDocument/2006/relationships/slideLayout" Target="../slideLayouts/slideLayout1.xml"/><Relationship Id="rId15" Type="http://schemas.openxmlformats.org/officeDocument/2006/relationships/image" Target="../media/image65.svg"/><Relationship Id="rId10" Type="http://schemas.openxmlformats.org/officeDocument/2006/relationships/image" Target="../media/image60.png"/><Relationship Id="rId4" Type="http://schemas.openxmlformats.org/officeDocument/2006/relationships/tags" Target="../tags/tag27.xml"/><Relationship Id="rId9" Type="http://schemas.openxmlformats.org/officeDocument/2006/relationships/image" Target="../media/image59.svg"/><Relationship Id="rId14" Type="http://schemas.openxmlformats.org/officeDocument/2006/relationships/image" Target="../media/image6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13" Type="http://schemas.openxmlformats.org/officeDocument/2006/relationships/image" Target="../media/image69.svg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12" Type="http://schemas.openxmlformats.org/officeDocument/2006/relationships/image" Target="../media/image68.png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32.xml"/><Relationship Id="rId15" Type="http://schemas.openxmlformats.org/officeDocument/2006/relationships/image" Target="../media/image71.svg"/><Relationship Id="rId10" Type="http://schemas.openxmlformats.org/officeDocument/2006/relationships/tags" Target="../tags/tag37.xml"/><Relationship Id="rId4" Type="http://schemas.openxmlformats.org/officeDocument/2006/relationships/tags" Target="../tags/tag31.xml"/><Relationship Id="rId9" Type="http://schemas.openxmlformats.org/officeDocument/2006/relationships/tags" Target="../tags/tag36.xml"/><Relationship Id="rId14" Type="http://schemas.openxmlformats.org/officeDocument/2006/relationships/image" Target="../media/image7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8.xml"/><Relationship Id="rId4" Type="http://schemas.openxmlformats.org/officeDocument/2006/relationships/image" Target="../media/image7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9.xml"/><Relationship Id="rId4" Type="http://schemas.openxmlformats.org/officeDocument/2006/relationships/image" Target="../media/image7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tags" Target="../tags/tag47.xml"/><Relationship Id="rId7" Type="http://schemas.openxmlformats.org/officeDocument/2006/relationships/image" Target="../media/image81.svg"/><Relationship Id="rId12" Type="http://schemas.openxmlformats.org/officeDocument/2006/relationships/image" Target="../media/image86.svg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image" Target="../media/image80.png"/><Relationship Id="rId11" Type="http://schemas.openxmlformats.org/officeDocument/2006/relationships/image" Target="../media/image85.png"/><Relationship Id="rId5" Type="http://schemas.openxmlformats.org/officeDocument/2006/relationships/slideLayout" Target="../slideLayouts/slideLayout1.xml"/><Relationship Id="rId10" Type="http://schemas.openxmlformats.org/officeDocument/2006/relationships/image" Target="../media/image84.svg"/><Relationship Id="rId4" Type="http://schemas.openxmlformats.org/officeDocument/2006/relationships/tags" Target="../tags/tag48.xml"/><Relationship Id="rId9" Type="http://schemas.openxmlformats.org/officeDocument/2006/relationships/image" Target="../media/image8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13" Type="http://schemas.openxmlformats.org/officeDocument/2006/relationships/image" Target="../media/image89.png"/><Relationship Id="rId18" Type="http://schemas.openxmlformats.org/officeDocument/2006/relationships/image" Target="../media/image94.svg"/><Relationship Id="rId3" Type="http://schemas.openxmlformats.org/officeDocument/2006/relationships/tags" Target="../tags/tag51.xml"/><Relationship Id="rId7" Type="http://schemas.openxmlformats.org/officeDocument/2006/relationships/tags" Target="../tags/tag55.xml"/><Relationship Id="rId12" Type="http://schemas.openxmlformats.org/officeDocument/2006/relationships/image" Target="../media/image39.svg"/><Relationship Id="rId17" Type="http://schemas.openxmlformats.org/officeDocument/2006/relationships/image" Target="../media/image93.png"/><Relationship Id="rId2" Type="http://schemas.openxmlformats.org/officeDocument/2006/relationships/tags" Target="../tags/tag50.xml"/><Relationship Id="rId16" Type="http://schemas.openxmlformats.org/officeDocument/2006/relationships/image" Target="../media/image92.svg"/><Relationship Id="rId20" Type="http://schemas.openxmlformats.org/officeDocument/2006/relationships/image" Target="../media/image96.svg"/><Relationship Id="rId1" Type="http://schemas.openxmlformats.org/officeDocument/2006/relationships/tags" Target="../tags/tag49.xml"/><Relationship Id="rId6" Type="http://schemas.openxmlformats.org/officeDocument/2006/relationships/tags" Target="../tags/tag54.xml"/><Relationship Id="rId11" Type="http://schemas.openxmlformats.org/officeDocument/2006/relationships/image" Target="../media/image38.png"/><Relationship Id="rId5" Type="http://schemas.openxmlformats.org/officeDocument/2006/relationships/tags" Target="../tags/tag53.xml"/><Relationship Id="rId15" Type="http://schemas.openxmlformats.org/officeDocument/2006/relationships/image" Target="../media/image91.png"/><Relationship Id="rId10" Type="http://schemas.openxmlformats.org/officeDocument/2006/relationships/image" Target="../media/image88.svg"/><Relationship Id="rId19" Type="http://schemas.openxmlformats.org/officeDocument/2006/relationships/image" Target="../media/image95.png"/><Relationship Id="rId4" Type="http://schemas.openxmlformats.org/officeDocument/2006/relationships/tags" Target="../tags/tag52.xml"/><Relationship Id="rId9" Type="http://schemas.openxmlformats.org/officeDocument/2006/relationships/image" Target="../media/image87.png"/><Relationship Id="rId14" Type="http://schemas.openxmlformats.org/officeDocument/2006/relationships/image" Target="../media/image90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4" Type="http://schemas.openxmlformats.org/officeDocument/2006/relationships/image" Target="../media/image9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3.svg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image" Target="../media/image12.png"/><Relationship Id="rId11" Type="http://schemas.openxmlformats.org/officeDocument/2006/relationships/image" Target="../media/image39.svg"/><Relationship Id="rId5" Type="http://schemas.openxmlformats.org/officeDocument/2006/relationships/image" Target="../media/image99.svg"/><Relationship Id="rId10" Type="http://schemas.openxmlformats.org/officeDocument/2006/relationships/image" Target="../media/image38.png"/><Relationship Id="rId4" Type="http://schemas.openxmlformats.org/officeDocument/2006/relationships/image" Target="../media/image98.png"/><Relationship Id="rId9" Type="http://schemas.openxmlformats.org/officeDocument/2006/relationships/image" Target="../media/image11.sv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sv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01.png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image" Target="../media/image99.svg"/><Relationship Id="rId5" Type="http://schemas.openxmlformats.org/officeDocument/2006/relationships/image" Target="../media/image98.png"/><Relationship Id="rId4" Type="http://schemas.openxmlformats.org/officeDocument/2006/relationships/image" Target="../media/image10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jpeg"/><Relationship Id="rId3" Type="http://schemas.openxmlformats.org/officeDocument/2006/relationships/tags" Target="../tags/tag64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10" Type="http://schemas.openxmlformats.org/officeDocument/2006/relationships/image" Target="../media/image104.jpeg"/><Relationship Id="rId4" Type="http://schemas.openxmlformats.org/officeDocument/2006/relationships/tags" Target="../tags/tag65.xml"/><Relationship Id="rId9" Type="http://schemas.openxmlformats.org/officeDocument/2006/relationships/image" Target="../media/image8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dbc-50bf6d28-d57f.cloud.databricks.com/?o=22010014277780#notebook/566770589047517/command/566770589047518" TargetMode="External"/><Relationship Id="rId3" Type="http://schemas.openxmlformats.org/officeDocument/2006/relationships/tags" Target="../tags/tag70.xml"/><Relationship Id="rId7" Type="http://schemas.openxmlformats.org/officeDocument/2006/relationships/image" Target="../media/image106.svg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6" Type="http://schemas.openxmlformats.org/officeDocument/2006/relationships/image" Target="../media/image105.png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7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s3.console.aws.amazon.com/s3/buckets/vivianorsprojet8?region=eu-west-1&amp;tab=objects" TargetMode="External"/><Relationship Id="rId3" Type="http://schemas.openxmlformats.org/officeDocument/2006/relationships/tags" Target="../tags/tag74.xml"/><Relationship Id="rId7" Type="http://schemas.openxmlformats.org/officeDocument/2006/relationships/image" Target="../media/image106.svg"/><Relationship Id="rId2" Type="http://schemas.openxmlformats.org/officeDocument/2006/relationships/tags" Target="../tags/tag73.xml"/><Relationship Id="rId1" Type="http://schemas.openxmlformats.org/officeDocument/2006/relationships/tags" Target="../tags/tag72.xml"/><Relationship Id="rId6" Type="http://schemas.openxmlformats.org/officeDocument/2006/relationships/image" Target="../media/image105.png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75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tags" Target="../tags/tag83.xml"/><Relationship Id="rId13" Type="http://schemas.openxmlformats.org/officeDocument/2006/relationships/image" Target="../media/image108.svg"/><Relationship Id="rId3" Type="http://schemas.openxmlformats.org/officeDocument/2006/relationships/tags" Target="../tags/tag78.xml"/><Relationship Id="rId7" Type="http://schemas.openxmlformats.org/officeDocument/2006/relationships/tags" Target="../tags/tag82.xml"/><Relationship Id="rId12" Type="http://schemas.openxmlformats.org/officeDocument/2006/relationships/image" Target="../media/image107.png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6" Type="http://schemas.openxmlformats.org/officeDocument/2006/relationships/tags" Target="../tags/tag81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80.xml"/><Relationship Id="rId10" Type="http://schemas.openxmlformats.org/officeDocument/2006/relationships/tags" Target="../tags/tag85.xml"/><Relationship Id="rId4" Type="http://schemas.openxmlformats.org/officeDocument/2006/relationships/tags" Target="../tags/tag79.xml"/><Relationship Id="rId9" Type="http://schemas.openxmlformats.org/officeDocument/2006/relationships/tags" Target="../tags/tag8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7.xml"/><Relationship Id="rId1" Type="http://schemas.openxmlformats.org/officeDocument/2006/relationships/tags" Target="../tags/tag8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tags" Target="../tags/tag8.xml"/><Relationship Id="rId7" Type="http://schemas.openxmlformats.org/officeDocument/2006/relationships/image" Target="../media/image6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slideLayout" Target="../slideLayouts/slideLayout1.xml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sv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1.svg"/><Relationship Id="rId12" Type="http://schemas.openxmlformats.org/officeDocument/2006/relationships/image" Target="../media/image16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7.svg"/><Relationship Id="rId15" Type="http://schemas.openxmlformats.org/officeDocument/2006/relationships/image" Target="../media/image19.svg"/><Relationship Id="rId10" Type="http://schemas.openxmlformats.org/officeDocument/2006/relationships/image" Target="../media/image14.png"/><Relationship Id="rId4" Type="http://schemas.openxmlformats.org/officeDocument/2006/relationships/image" Target="../media/image6.png"/><Relationship Id="rId9" Type="http://schemas.openxmlformats.org/officeDocument/2006/relationships/image" Target="../media/image13.svg"/><Relationship Id="rId1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g"/><Relationship Id="rId13" Type="http://schemas.openxmlformats.org/officeDocument/2006/relationships/image" Target="../media/image29.jpg"/><Relationship Id="rId18" Type="http://schemas.openxmlformats.org/officeDocument/2006/relationships/image" Target="../media/image34.jpg"/><Relationship Id="rId3" Type="http://schemas.openxmlformats.org/officeDocument/2006/relationships/slideLayout" Target="../slideLayouts/slideLayout1.xml"/><Relationship Id="rId21" Type="http://schemas.openxmlformats.org/officeDocument/2006/relationships/image" Target="../media/image37.jpg"/><Relationship Id="rId7" Type="http://schemas.openxmlformats.org/officeDocument/2006/relationships/image" Target="../media/image23.jpg"/><Relationship Id="rId12" Type="http://schemas.openxmlformats.org/officeDocument/2006/relationships/image" Target="../media/image28.jpg"/><Relationship Id="rId17" Type="http://schemas.openxmlformats.org/officeDocument/2006/relationships/image" Target="../media/image33.jpg"/><Relationship Id="rId2" Type="http://schemas.openxmlformats.org/officeDocument/2006/relationships/tags" Target="../tags/tag12.xml"/><Relationship Id="rId16" Type="http://schemas.openxmlformats.org/officeDocument/2006/relationships/image" Target="../media/image32.jpg"/><Relationship Id="rId20" Type="http://schemas.openxmlformats.org/officeDocument/2006/relationships/image" Target="../media/image36.jpg"/><Relationship Id="rId1" Type="http://schemas.openxmlformats.org/officeDocument/2006/relationships/tags" Target="../tags/tag11.xml"/><Relationship Id="rId6" Type="http://schemas.openxmlformats.org/officeDocument/2006/relationships/image" Target="../media/image22.jpg"/><Relationship Id="rId11" Type="http://schemas.openxmlformats.org/officeDocument/2006/relationships/image" Target="../media/image27.jpg"/><Relationship Id="rId5" Type="http://schemas.openxmlformats.org/officeDocument/2006/relationships/image" Target="../media/image21.jpg"/><Relationship Id="rId15" Type="http://schemas.openxmlformats.org/officeDocument/2006/relationships/image" Target="../media/image31.jpg"/><Relationship Id="rId10" Type="http://schemas.openxmlformats.org/officeDocument/2006/relationships/image" Target="../media/image26.jpg"/><Relationship Id="rId19" Type="http://schemas.openxmlformats.org/officeDocument/2006/relationships/image" Target="../media/image35.jpg"/><Relationship Id="rId4" Type="http://schemas.openxmlformats.org/officeDocument/2006/relationships/image" Target="../media/image20.jpg"/><Relationship Id="rId9" Type="http://schemas.openxmlformats.org/officeDocument/2006/relationships/image" Target="../media/image25.jpg"/><Relationship Id="rId14" Type="http://schemas.openxmlformats.org/officeDocument/2006/relationships/image" Target="../media/image30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41.sv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40.png"/><Relationship Id="rId5" Type="http://schemas.openxmlformats.org/officeDocument/2006/relationships/image" Target="../media/image39.svg"/><Relationship Id="rId4" Type="http://schemas.openxmlformats.org/officeDocument/2006/relationships/image" Target="../media/image38.png"/><Relationship Id="rId9" Type="http://schemas.openxmlformats.org/officeDocument/2006/relationships/image" Target="../media/image4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5" Type="http://schemas.openxmlformats.org/officeDocument/2006/relationships/image" Target="../media/image45.svg"/><Relationship Id="rId4" Type="http://schemas.openxmlformats.org/officeDocument/2006/relationships/image" Target="../media/image4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5" Type="http://schemas.openxmlformats.org/officeDocument/2006/relationships/image" Target="../media/image47.svg"/><Relationship Id="rId4" Type="http://schemas.openxmlformats.org/officeDocument/2006/relationships/image" Target="../media/image4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svg"/><Relationship Id="rId13" Type="http://schemas.openxmlformats.org/officeDocument/2006/relationships/image" Target="../media/image54.png"/><Relationship Id="rId3" Type="http://schemas.openxmlformats.org/officeDocument/2006/relationships/tags" Target="../tags/tag21.xml"/><Relationship Id="rId7" Type="http://schemas.openxmlformats.org/officeDocument/2006/relationships/image" Target="../media/image48.png"/><Relationship Id="rId12" Type="http://schemas.openxmlformats.org/officeDocument/2006/relationships/image" Target="../media/image53.svg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slideLayout" Target="../slideLayouts/slideLayout1.xml"/><Relationship Id="rId11" Type="http://schemas.openxmlformats.org/officeDocument/2006/relationships/image" Target="../media/image52.png"/><Relationship Id="rId5" Type="http://schemas.openxmlformats.org/officeDocument/2006/relationships/tags" Target="../tags/tag23.xml"/><Relationship Id="rId10" Type="http://schemas.openxmlformats.org/officeDocument/2006/relationships/image" Target="../media/image51.svg"/><Relationship Id="rId4" Type="http://schemas.openxmlformats.org/officeDocument/2006/relationships/tags" Target="../tags/tag22.xml"/><Relationship Id="rId9" Type="http://schemas.openxmlformats.org/officeDocument/2006/relationships/image" Target="../media/image50.png"/><Relationship Id="rId14" Type="http://schemas.openxmlformats.org/officeDocument/2006/relationships/image" Target="../media/image5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bg1"/>
            </a:gs>
            <a:gs pos="83000">
              <a:schemeClr val="bg1"/>
            </a:gs>
            <a:gs pos="100000">
              <a:srgbClr val="621516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>
            <a:extLst>
              <a:ext uri="{FF2B5EF4-FFF2-40B4-BE49-F238E27FC236}">
                <a16:creationId xmlns:a16="http://schemas.microsoft.com/office/drawing/2014/main" id="{271899EA-F0E5-4894-8536-E46C0952D1C9}"/>
              </a:ext>
            </a:extLst>
          </p:cNvPr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653260" y="389462"/>
            <a:ext cx="4013401" cy="1062625"/>
          </a:xfrm>
        </p:spPr>
        <p:txBody>
          <a:bodyPr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lang="fr-FR" sz="5400" dirty="0">
                <a:solidFill>
                  <a:srgbClr val="52525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PROJET 8 : 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40762880-DCAE-419D-AEAA-51EB5D89AE12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1653260" y="1615315"/>
            <a:ext cx="8832541" cy="10626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fr-FR" sz="3200" dirty="0">
                <a:solidFill>
                  <a:srgbClr val="62151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DÉPLOYEZ UN MODÈLE DANS LE CLOUD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93A82CD-2BCC-DBE9-398D-FF8927674F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237" y="2391225"/>
            <a:ext cx="4010585" cy="3096057"/>
          </a:xfrm>
          <a:prstGeom prst="rect">
            <a:avLst/>
          </a:prstGeom>
          <a:effectLst>
            <a:softEdge rad="215900"/>
          </a:effectLst>
        </p:spPr>
      </p:pic>
    </p:spTree>
    <p:extLst>
      <p:ext uri="{BB962C8B-B14F-4D97-AF65-F5344CB8AC3E}">
        <p14:creationId xmlns:p14="http://schemas.microsoft.com/office/powerpoint/2010/main" val="2284132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4000">
              <a:schemeClr val="bg1"/>
            </a:gs>
            <a:gs pos="83000">
              <a:schemeClr val="bg1"/>
            </a:gs>
            <a:gs pos="100000">
              <a:srgbClr val="62151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bg1"/>
                </a:solidFill>
                <a:latin typeface="Gill Sans MT" panose="020B0502020104020203" pitchFamily="34" charset="0"/>
              </a:rPr>
              <a:pPr/>
              <a:t>10</a:t>
            </a:fld>
            <a:endParaRPr lang="en-US" sz="32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443A26F5-B792-45B6-BBF3-20C6D7F48AF5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3414346" y="297671"/>
            <a:ext cx="5363308" cy="1062625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</a:pPr>
            <a:r>
              <a:rPr lang="fr-FR" sz="4800" cap="all" dirty="0">
                <a:solidFill>
                  <a:srgbClr val="62151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UNE SOLUTION :</a:t>
            </a:r>
            <a:endParaRPr lang="fr-FR" sz="3200" cap="all" dirty="0">
              <a:solidFill>
                <a:srgbClr val="621516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6" name="Graphique 5" descr="Base de données">
            <a:extLst>
              <a:ext uri="{FF2B5EF4-FFF2-40B4-BE49-F238E27FC236}">
                <a16:creationId xmlns:a16="http://schemas.microsoft.com/office/drawing/2014/main" id="{D2DE0407-ED01-915A-E79C-F3DEBC98F8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13868" y="1646416"/>
            <a:ext cx="1251272" cy="1251272"/>
          </a:xfrm>
          <a:prstGeom prst="rect">
            <a:avLst/>
          </a:prstGeom>
        </p:spPr>
      </p:pic>
      <p:pic>
        <p:nvPicPr>
          <p:cNvPr id="10" name="Graphique 9" descr="Processeur">
            <a:extLst>
              <a:ext uri="{FF2B5EF4-FFF2-40B4-BE49-F238E27FC236}">
                <a16:creationId xmlns:a16="http://schemas.microsoft.com/office/drawing/2014/main" id="{5D9CA8AA-B421-F7E1-AA2F-BCC7E52AD9B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57049" y="1709368"/>
            <a:ext cx="1082836" cy="1082836"/>
          </a:xfrm>
          <a:prstGeom prst="rect">
            <a:avLst/>
          </a:prstGeom>
        </p:spPr>
      </p:pic>
      <p:sp>
        <p:nvSpPr>
          <p:cNvPr id="11" name="Titre 1">
            <a:extLst>
              <a:ext uri="{FF2B5EF4-FFF2-40B4-BE49-F238E27FC236}">
                <a16:creationId xmlns:a16="http://schemas.microsoft.com/office/drawing/2014/main" id="{365AB95C-1CF0-CF1C-ECC6-0A25CEDDBD3C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3799332" y="2366375"/>
            <a:ext cx="1680344" cy="10626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fr-FR" sz="2000" cap="all" dirty="0">
                <a:solidFill>
                  <a:srgbClr val="52525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Stockage</a:t>
            </a:r>
            <a:r>
              <a:rPr lang="fr-FR" sz="4800" cap="all" dirty="0">
                <a:solidFill>
                  <a:srgbClr val="62151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endParaRPr lang="fr-FR" sz="3200" cap="all" dirty="0">
              <a:solidFill>
                <a:srgbClr val="621516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A168705E-2355-AC42-7043-E3FFCCEAA304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6358295" y="2345108"/>
            <a:ext cx="1680344" cy="10626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fr-FR" sz="2000" cap="all" dirty="0">
                <a:solidFill>
                  <a:srgbClr val="52525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Calculs</a:t>
            </a:r>
            <a:r>
              <a:rPr lang="fr-FR" sz="4800" cap="all" dirty="0">
                <a:solidFill>
                  <a:srgbClr val="62151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endParaRPr lang="fr-FR" sz="3200" cap="all" dirty="0">
              <a:solidFill>
                <a:srgbClr val="621516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17" name="Graphique 16" descr="Serveur">
            <a:extLst>
              <a:ext uri="{FF2B5EF4-FFF2-40B4-BE49-F238E27FC236}">
                <a16:creationId xmlns:a16="http://schemas.microsoft.com/office/drawing/2014/main" id="{33A9A68F-0007-FD32-CC2B-A990E36B9C9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609142" y="3640042"/>
            <a:ext cx="914400" cy="914400"/>
          </a:xfrm>
          <a:prstGeom prst="rect">
            <a:avLst/>
          </a:prstGeom>
        </p:spPr>
      </p:pic>
      <p:pic>
        <p:nvPicPr>
          <p:cNvPr id="23" name="Graphique 22" descr="Serveur">
            <a:extLst>
              <a:ext uri="{FF2B5EF4-FFF2-40B4-BE49-F238E27FC236}">
                <a16:creationId xmlns:a16="http://schemas.microsoft.com/office/drawing/2014/main" id="{59C0A8F1-AA1D-A000-C5C2-C507AF2017A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060586" y="3630429"/>
            <a:ext cx="914400" cy="914400"/>
          </a:xfrm>
          <a:prstGeom prst="rect">
            <a:avLst/>
          </a:prstGeom>
        </p:spPr>
      </p:pic>
      <p:pic>
        <p:nvPicPr>
          <p:cNvPr id="24" name="Graphique 23" descr="Serveur">
            <a:extLst>
              <a:ext uri="{FF2B5EF4-FFF2-40B4-BE49-F238E27FC236}">
                <a16:creationId xmlns:a16="http://schemas.microsoft.com/office/drawing/2014/main" id="{C630F6AF-DC53-9AE8-0EA7-A1C470F246B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980847" y="3630429"/>
            <a:ext cx="914400" cy="914400"/>
          </a:xfrm>
          <a:prstGeom prst="rect">
            <a:avLst/>
          </a:prstGeom>
        </p:spPr>
      </p:pic>
      <p:pic>
        <p:nvPicPr>
          <p:cNvPr id="25" name="Graphique 24" descr="Serveur">
            <a:extLst>
              <a:ext uri="{FF2B5EF4-FFF2-40B4-BE49-F238E27FC236}">
                <a16:creationId xmlns:a16="http://schemas.microsoft.com/office/drawing/2014/main" id="{DC4B0A54-08E0-4475-B0C9-076ECA287ED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889386" y="3630429"/>
            <a:ext cx="914400" cy="914400"/>
          </a:xfrm>
          <a:prstGeom prst="rect">
            <a:avLst/>
          </a:prstGeom>
        </p:spPr>
      </p:pic>
      <p:pic>
        <p:nvPicPr>
          <p:cNvPr id="26" name="Graphique 25" descr="Serveur">
            <a:extLst>
              <a:ext uri="{FF2B5EF4-FFF2-40B4-BE49-F238E27FC236}">
                <a16:creationId xmlns:a16="http://schemas.microsoft.com/office/drawing/2014/main" id="{A94F6C02-EE16-9ABE-D76B-D905272F0EE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797925" y="3630429"/>
            <a:ext cx="914400" cy="914400"/>
          </a:xfrm>
          <a:prstGeom prst="rect">
            <a:avLst/>
          </a:prstGeom>
        </p:spPr>
      </p:pic>
      <p:pic>
        <p:nvPicPr>
          <p:cNvPr id="27" name="Graphique 26" descr="Serveur">
            <a:extLst>
              <a:ext uri="{FF2B5EF4-FFF2-40B4-BE49-F238E27FC236}">
                <a16:creationId xmlns:a16="http://schemas.microsoft.com/office/drawing/2014/main" id="{CA3CC662-4338-5CF7-D561-E2BA8FA42EC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700603" y="3630429"/>
            <a:ext cx="914400" cy="914400"/>
          </a:xfrm>
          <a:prstGeom prst="rect">
            <a:avLst/>
          </a:prstGeom>
        </p:spPr>
      </p:pic>
      <p:pic>
        <p:nvPicPr>
          <p:cNvPr id="29" name="Graphique 28" descr="Serveur">
            <a:extLst>
              <a:ext uri="{FF2B5EF4-FFF2-40B4-BE49-F238E27FC236}">
                <a16:creationId xmlns:a16="http://schemas.microsoft.com/office/drawing/2014/main" id="{FBB01359-5B91-F801-AEE9-F25895E993C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060586" y="4501689"/>
            <a:ext cx="914400" cy="914400"/>
          </a:xfrm>
          <a:prstGeom prst="rect">
            <a:avLst/>
          </a:prstGeom>
        </p:spPr>
      </p:pic>
      <p:pic>
        <p:nvPicPr>
          <p:cNvPr id="30" name="Graphique 29" descr="Serveur">
            <a:extLst>
              <a:ext uri="{FF2B5EF4-FFF2-40B4-BE49-F238E27FC236}">
                <a16:creationId xmlns:a16="http://schemas.microsoft.com/office/drawing/2014/main" id="{24E9B20C-EAAF-EBD6-FF9B-B5B09503B74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980847" y="4501689"/>
            <a:ext cx="914400" cy="914400"/>
          </a:xfrm>
          <a:prstGeom prst="rect">
            <a:avLst/>
          </a:prstGeom>
        </p:spPr>
      </p:pic>
      <p:pic>
        <p:nvPicPr>
          <p:cNvPr id="31" name="Graphique 30" descr="Serveur">
            <a:extLst>
              <a:ext uri="{FF2B5EF4-FFF2-40B4-BE49-F238E27FC236}">
                <a16:creationId xmlns:a16="http://schemas.microsoft.com/office/drawing/2014/main" id="{7C085653-25CA-4C13-6E6D-BF3FE22D192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901108" y="4501689"/>
            <a:ext cx="914400" cy="914400"/>
          </a:xfrm>
          <a:prstGeom prst="rect">
            <a:avLst/>
          </a:prstGeom>
        </p:spPr>
      </p:pic>
      <p:pic>
        <p:nvPicPr>
          <p:cNvPr id="32" name="Graphique 31" descr="Serveur">
            <a:extLst>
              <a:ext uri="{FF2B5EF4-FFF2-40B4-BE49-F238E27FC236}">
                <a16:creationId xmlns:a16="http://schemas.microsoft.com/office/drawing/2014/main" id="{312C6DBA-64E2-311D-8CE3-81F17C344AA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803786" y="4501689"/>
            <a:ext cx="914400" cy="914400"/>
          </a:xfrm>
          <a:prstGeom prst="rect">
            <a:avLst/>
          </a:prstGeom>
        </p:spPr>
      </p:pic>
      <p:pic>
        <p:nvPicPr>
          <p:cNvPr id="33" name="Graphique 32" descr="Serveur">
            <a:extLst>
              <a:ext uri="{FF2B5EF4-FFF2-40B4-BE49-F238E27FC236}">
                <a16:creationId xmlns:a16="http://schemas.microsoft.com/office/drawing/2014/main" id="{534BE77F-D18D-C91E-5034-D1AEC619CFD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706464" y="4497493"/>
            <a:ext cx="914400" cy="914400"/>
          </a:xfrm>
          <a:prstGeom prst="rect">
            <a:avLst/>
          </a:prstGeom>
        </p:spPr>
      </p:pic>
      <p:pic>
        <p:nvPicPr>
          <p:cNvPr id="34" name="Graphique 33" descr="Serveur">
            <a:extLst>
              <a:ext uri="{FF2B5EF4-FFF2-40B4-BE49-F238E27FC236}">
                <a16:creationId xmlns:a16="http://schemas.microsoft.com/office/drawing/2014/main" id="{A76423EE-EE61-14E3-7554-F4FDAD55E0A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609142" y="4487880"/>
            <a:ext cx="914400" cy="914400"/>
          </a:xfrm>
          <a:prstGeom prst="rect">
            <a:avLst/>
          </a:prstGeom>
        </p:spPr>
      </p:pic>
      <p:pic>
        <p:nvPicPr>
          <p:cNvPr id="36" name="Graphique 35" descr="Flèche : pivoter à droite">
            <a:extLst>
              <a:ext uri="{FF2B5EF4-FFF2-40B4-BE49-F238E27FC236}">
                <a16:creationId xmlns:a16="http://schemas.microsoft.com/office/drawing/2014/main" id="{73A1B07B-9D14-8347-9C98-660CFAF2082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3837656">
            <a:off x="8218994" y="2391969"/>
            <a:ext cx="1567938" cy="1567938"/>
          </a:xfrm>
          <a:prstGeom prst="rect">
            <a:avLst/>
          </a:prstGeom>
        </p:spPr>
      </p:pic>
      <p:pic>
        <p:nvPicPr>
          <p:cNvPr id="39" name="Graphique 38" descr="Flèche : pivoter à gauche">
            <a:extLst>
              <a:ext uri="{FF2B5EF4-FFF2-40B4-BE49-F238E27FC236}">
                <a16:creationId xmlns:a16="http://schemas.microsoft.com/office/drawing/2014/main" id="{8B189B43-087A-88E6-AF94-D36064D4DAD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18145325">
            <a:off x="1855686" y="2359374"/>
            <a:ext cx="1633129" cy="1633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16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4000">
              <a:schemeClr val="bg1"/>
            </a:gs>
            <a:gs pos="83000">
              <a:schemeClr val="bg1"/>
            </a:gs>
            <a:gs pos="100000">
              <a:srgbClr val="62151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bg1"/>
                </a:solidFill>
                <a:latin typeface="Gill Sans MT" panose="020B0502020104020203" pitchFamily="34" charset="0"/>
              </a:rPr>
              <a:pPr/>
              <a:t>11</a:t>
            </a:fld>
            <a:endParaRPr lang="en-US" sz="32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443A26F5-B792-45B6-BBF3-20C6D7F48AF5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935171" y="296159"/>
            <a:ext cx="8639908" cy="1062625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</a:pPr>
            <a:r>
              <a:rPr lang="fr-FR" sz="4800" cap="all" dirty="0">
                <a:solidFill>
                  <a:srgbClr val="62151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MAIS UNE CONSÉQUENCE :</a:t>
            </a:r>
            <a:endParaRPr lang="fr-FR" sz="3200" cap="all" dirty="0">
              <a:solidFill>
                <a:srgbClr val="621516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B449E62-17AD-8FFA-C0C6-1BBB56F0702D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4326247" y="1509233"/>
            <a:ext cx="3539506" cy="64168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fr-FR" sz="2400" cap="all" dirty="0">
                <a:solidFill>
                  <a:srgbClr val="00206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5 + 1 + 3 +2 + 8 + 1</a:t>
            </a:r>
          </a:p>
          <a:p>
            <a:pPr>
              <a:lnSpc>
                <a:spcPct val="150000"/>
              </a:lnSpc>
            </a:pPr>
            <a:endParaRPr lang="fr-FR" sz="2400" cap="all" dirty="0">
              <a:solidFill>
                <a:srgbClr val="621516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3" name="Graphique 2" descr="Ordinateur">
            <a:extLst>
              <a:ext uri="{FF2B5EF4-FFF2-40B4-BE49-F238E27FC236}">
                <a16:creationId xmlns:a16="http://schemas.microsoft.com/office/drawing/2014/main" id="{8321A332-A673-752E-78A1-9646CC66766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063544" y="2318654"/>
            <a:ext cx="1711569" cy="1711569"/>
          </a:xfrm>
          <a:prstGeom prst="rect">
            <a:avLst/>
          </a:prstGeom>
        </p:spPr>
      </p:pic>
      <p:sp>
        <p:nvSpPr>
          <p:cNvPr id="5" name="Flèche : droite 4">
            <a:extLst>
              <a:ext uri="{FF2B5EF4-FFF2-40B4-BE49-F238E27FC236}">
                <a16:creationId xmlns:a16="http://schemas.microsoft.com/office/drawing/2014/main" id="{058BD531-BFE5-BE01-ECDC-9E12623C11E6}"/>
              </a:ext>
            </a:extLst>
          </p:cNvPr>
          <p:cNvSpPr/>
          <p:nvPr/>
        </p:nvSpPr>
        <p:spPr>
          <a:xfrm rot="8235412">
            <a:off x="3723091" y="2028356"/>
            <a:ext cx="697784" cy="574430"/>
          </a:xfrm>
          <a:prstGeom prst="rightArrow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B5F505DC-0A0C-F1BB-936D-2839E3B6B201}"/>
              </a:ext>
            </a:extLst>
          </p:cNvPr>
          <p:cNvSpPr/>
          <p:nvPr/>
        </p:nvSpPr>
        <p:spPr>
          <a:xfrm rot="5400000">
            <a:off x="2594096" y="3868590"/>
            <a:ext cx="650463" cy="574430"/>
          </a:xfrm>
          <a:prstGeom prst="rightArrow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2E0C2863-09EC-7B8B-99AF-B2FF54FEF6AD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2462342" y="4669249"/>
            <a:ext cx="913970" cy="64168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fr-FR" sz="2400" cap="all" dirty="0">
                <a:solidFill>
                  <a:srgbClr val="00206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20</a:t>
            </a:r>
            <a:endParaRPr lang="fr-FR" sz="2400" cap="all" dirty="0">
              <a:solidFill>
                <a:srgbClr val="621516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778AD108-7E87-534F-192B-6E9CBF9355F0}"/>
              </a:ext>
            </a:extLst>
          </p:cNvPr>
          <p:cNvSpPr/>
          <p:nvPr/>
        </p:nvSpPr>
        <p:spPr>
          <a:xfrm rot="2704173">
            <a:off x="7772548" y="1971069"/>
            <a:ext cx="697784" cy="57443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Graphique 9" descr="Serveur">
            <a:extLst>
              <a:ext uri="{FF2B5EF4-FFF2-40B4-BE49-F238E27FC236}">
                <a16:creationId xmlns:a16="http://schemas.microsoft.com/office/drawing/2014/main" id="{8512B2B2-B9F4-9229-67CC-CE6E2973441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923662" y="3012402"/>
            <a:ext cx="914400" cy="914400"/>
          </a:xfrm>
          <a:prstGeom prst="rect">
            <a:avLst/>
          </a:prstGeom>
        </p:spPr>
      </p:pic>
      <p:pic>
        <p:nvPicPr>
          <p:cNvPr id="11" name="Graphique 10" descr="Serveur">
            <a:extLst>
              <a:ext uri="{FF2B5EF4-FFF2-40B4-BE49-F238E27FC236}">
                <a16:creationId xmlns:a16="http://schemas.microsoft.com/office/drawing/2014/main" id="{7A580CBE-D334-D884-E7F2-4DFD886784F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186453" y="3007335"/>
            <a:ext cx="914400" cy="914400"/>
          </a:xfrm>
          <a:prstGeom prst="rect">
            <a:avLst/>
          </a:prstGeom>
        </p:spPr>
      </p:pic>
      <p:pic>
        <p:nvPicPr>
          <p:cNvPr id="12" name="Graphique 11" descr="Serveur">
            <a:extLst>
              <a:ext uri="{FF2B5EF4-FFF2-40B4-BE49-F238E27FC236}">
                <a16:creationId xmlns:a16="http://schemas.microsoft.com/office/drawing/2014/main" id="{8AE38018-228D-CAA3-58BA-56BCB5C545C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449244" y="3007335"/>
            <a:ext cx="914400" cy="914400"/>
          </a:xfrm>
          <a:prstGeom prst="rect">
            <a:avLst/>
          </a:prstGeom>
        </p:spPr>
      </p:pic>
      <p:sp>
        <p:nvSpPr>
          <p:cNvPr id="13" name="Titre 1">
            <a:extLst>
              <a:ext uri="{FF2B5EF4-FFF2-40B4-BE49-F238E27FC236}">
                <a16:creationId xmlns:a16="http://schemas.microsoft.com/office/drawing/2014/main" id="{8F30AC91-59B2-B3FD-E02D-C72B972E0B0E}"/>
              </a:ext>
            </a:extLst>
          </p:cNvPr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6895971" y="2600571"/>
            <a:ext cx="942091" cy="64168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fr-FR" sz="2400" cap="all" dirty="0">
                <a:solidFill>
                  <a:srgbClr val="00206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5 + 1</a:t>
            </a:r>
            <a:endParaRPr lang="fr-FR" sz="2400" cap="all" dirty="0">
              <a:solidFill>
                <a:srgbClr val="621516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E499C6CA-E607-B2B5-AA17-8C092D7E6B15}"/>
              </a:ext>
            </a:extLst>
          </p:cNvPr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8135288" y="2600570"/>
            <a:ext cx="942091" cy="64168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fr-FR" sz="2400" cap="all" dirty="0">
                <a:solidFill>
                  <a:srgbClr val="00206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3 + 2</a:t>
            </a:r>
            <a:endParaRPr lang="fr-FR" sz="2400" cap="all" dirty="0">
              <a:solidFill>
                <a:srgbClr val="621516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A7DBA896-62DA-8AB4-3139-AED437EB4D0A}"/>
              </a:ext>
            </a:extLst>
          </p:cNvPr>
          <p:cNvSpPr txBox="1">
            <a:spLocks/>
          </p:cNvSpPr>
          <p:nvPr>
            <p:custDataLst>
              <p:tags r:id="rId7"/>
            </p:custDataLst>
          </p:nvPr>
        </p:nvSpPr>
        <p:spPr>
          <a:xfrm>
            <a:off x="9421553" y="2600569"/>
            <a:ext cx="942091" cy="64168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fr-FR" sz="2400" cap="all" dirty="0">
                <a:solidFill>
                  <a:srgbClr val="00206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8 + 1</a:t>
            </a:r>
            <a:endParaRPr lang="fr-FR" sz="2400" cap="all" dirty="0">
              <a:solidFill>
                <a:srgbClr val="621516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6" name="Flèche : droite 15">
            <a:extLst>
              <a:ext uri="{FF2B5EF4-FFF2-40B4-BE49-F238E27FC236}">
                <a16:creationId xmlns:a16="http://schemas.microsoft.com/office/drawing/2014/main" id="{E07ADE9D-213E-92DE-8EEC-AED997268253}"/>
              </a:ext>
            </a:extLst>
          </p:cNvPr>
          <p:cNvSpPr/>
          <p:nvPr/>
        </p:nvSpPr>
        <p:spPr>
          <a:xfrm rot="5400000">
            <a:off x="7182442" y="3836563"/>
            <a:ext cx="404082" cy="57443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589427B8-8541-4875-C09E-987379AE4AA6}"/>
              </a:ext>
            </a:extLst>
          </p:cNvPr>
          <p:cNvSpPr/>
          <p:nvPr/>
        </p:nvSpPr>
        <p:spPr>
          <a:xfrm rot="5400000">
            <a:off x="8441612" y="3834254"/>
            <a:ext cx="404082" cy="57443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Flèche : droite 17">
            <a:extLst>
              <a:ext uri="{FF2B5EF4-FFF2-40B4-BE49-F238E27FC236}">
                <a16:creationId xmlns:a16="http://schemas.microsoft.com/office/drawing/2014/main" id="{479F7C66-566D-43FE-7C68-044F361FF08E}"/>
              </a:ext>
            </a:extLst>
          </p:cNvPr>
          <p:cNvSpPr/>
          <p:nvPr/>
        </p:nvSpPr>
        <p:spPr>
          <a:xfrm rot="5400000">
            <a:off x="9704403" y="3834254"/>
            <a:ext cx="404082" cy="57443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4DAE2C60-3E81-47F7-B873-EE303DB65C06}"/>
              </a:ext>
            </a:extLst>
          </p:cNvPr>
          <p:cNvSpPr txBox="1">
            <a:spLocks/>
          </p:cNvSpPr>
          <p:nvPr>
            <p:custDataLst>
              <p:tags r:id="rId8"/>
            </p:custDataLst>
          </p:nvPr>
        </p:nvSpPr>
        <p:spPr>
          <a:xfrm>
            <a:off x="7219201" y="4395206"/>
            <a:ext cx="323322" cy="64168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fr-FR" sz="2400" cap="all" dirty="0">
                <a:solidFill>
                  <a:srgbClr val="00206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6</a:t>
            </a:r>
            <a:endParaRPr lang="fr-FR" sz="2400" cap="all" dirty="0">
              <a:solidFill>
                <a:srgbClr val="621516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0" name="Titre 1">
            <a:extLst>
              <a:ext uri="{FF2B5EF4-FFF2-40B4-BE49-F238E27FC236}">
                <a16:creationId xmlns:a16="http://schemas.microsoft.com/office/drawing/2014/main" id="{F2FBFD13-31EB-31BE-A13C-92AEDA35E36B}"/>
              </a:ext>
            </a:extLst>
          </p:cNvPr>
          <p:cNvSpPr txBox="1">
            <a:spLocks/>
          </p:cNvSpPr>
          <p:nvPr>
            <p:custDataLst>
              <p:tags r:id="rId9"/>
            </p:custDataLst>
          </p:nvPr>
        </p:nvSpPr>
        <p:spPr>
          <a:xfrm>
            <a:off x="8481992" y="4395205"/>
            <a:ext cx="323322" cy="64168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fr-FR" sz="2400" cap="all" dirty="0">
                <a:solidFill>
                  <a:srgbClr val="00206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5</a:t>
            </a:r>
            <a:endParaRPr lang="fr-FR" sz="2400" cap="all" dirty="0">
              <a:solidFill>
                <a:srgbClr val="621516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1" name="Titre 1">
            <a:extLst>
              <a:ext uri="{FF2B5EF4-FFF2-40B4-BE49-F238E27FC236}">
                <a16:creationId xmlns:a16="http://schemas.microsoft.com/office/drawing/2014/main" id="{AB99269F-0898-1846-7919-342252890CA9}"/>
              </a:ext>
            </a:extLst>
          </p:cNvPr>
          <p:cNvSpPr txBox="1">
            <a:spLocks/>
          </p:cNvSpPr>
          <p:nvPr>
            <p:custDataLst>
              <p:tags r:id="rId10"/>
            </p:custDataLst>
          </p:nvPr>
        </p:nvSpPr>
        <p:spPr>
          <a:xfrm>
            <a:off x="9744783" y="4395205"/>
            <a:ext cx="323322" cy="64168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fr-FR" sz="2400" cap="all" dirty="0">
                <a:solidFill>
                  <a:srgbClr val="00206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9</a:t>
            </a:r>
            <a:endParaRPr lang="fr-FR" sz="2400" cap="all" dirty="0">
              <a:solidFill>
                <a:srgbClr val="621516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438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4000">
              <a:schemeClr val="bg1"/>
            </a:gs>
            <a:gs pos="83000">
              <a:schemeClr val="bg1"/>
            </a:gs>
            <a:gs pos="100000">
              <a:srgbClr val="62151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bg1"/>
                </a:solidFill>
                <a:latin typeface="Gill Sans MT" panose="020B0502020104020203" pitchFamily="34" charset="0"/>
              </a:rPr>
              <a:pPr/>
              <a:t>12</a:t>
            </a:fld>
            <a:endParaRPr lang="en-US" sz="32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pic>
        <p:nvPicPr>
          <p:cNvPr id="1028" name="Picture 4" descr="MapReduce : tout savoir sur le framework Hadoop de traitement Big Data">
            <a:extLst>
              <a:ext uri="{FF2B5EF4-FFF2-40B4-BE49-F238E27FC236}">
                <a16:creationId xmlns:a16="http://schemas.microsoft.com/office/drawing/2014/main" id="{607EC5E7-1654-7EAE-9AC7-6A534151F0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935" y="1566497"/>
            <a:ext cx="8620125" cy="4076700"/>
          </a:xfrm>
          <a:prstGeom prst="rect">
            <a:avLst/>
          </a:prstGeom>
          <a:noFill/>
          <a:effectLst>
            <a:softEdge rad="381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Download Hadoop - Apache - Org - Hadoop Map Reduce Logo Png Clipart Png  Download - PikPng">
            <a:extLst>
              <a:ext uri="{FF2B5EF4-FFF2-40B4-BE49-F238E27FC236}">
                <a16:creationId xmlns:a16="http://schemas.microsoft.com/office/drawing/2014/main" id="{27FA0C2C-7530-7CD2-98B0-571E38E217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8855" y="0"/>
            <a:ext cx="4314287" cy="1566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2228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4000">
              <a:schemeClr val="bg1"/>
            </a:gs>
            <a:gs pos="83000">
              <a:schemeClr val="bg1"/>
            </a:gs>
            <a:gs pos="100000">
              <a:srgbClr val="62151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bg1"/>
                </a:solidFill>
                <a:latin typeface="Gill Sans MT" panose="020B0502020104020203" pitchFamily="34" charset="0"/>
              </a:rPr>
              <a:pPr/>
              <a:t>13</a:t>
            </a:fld>
            <a:endParaRPr lang="en-US" sz="32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pic>
        <p:nvPicPr>
          <p:cNvPr id="2050" name="Picture 2" descr="Beneath RDD(Resilient Distributed Dataset) in Apache Spark | by Gangadhar  Kadam | Medium">
            <a:extLst>
              <a:ext uri="{FF2B5EF4-FFF2-40B4-BE49-F238E27FC236}">
                <a16:creationId xmlns:a16="http://schemas.microsoft.com/office/drawing/2014/main" id="{BBC13EE2-A5D2-EE6E-D496-85D43AEBB1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773" y="1970335"/>
            <a:ext cx="10508412" cy="3875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0" descr="Apache Spark — Wikipédia">
            <a:extLst>
              <a:ext uri="{FF2B5EF4-FFF2-40B4-BE49-F238E27FC236}">
                <a16:creationId xmlns:a16="http://schemas.microsoft.com/office/drawing/2014/main" id="{E702AB7B-2E0F-F6E8-94E2-4CE03729D0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7828" y="130716"/>
            <a:ext cx="3396343" cy="1763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02487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bg1"/>
            </a:gs>
            <a:gs pos="83000">
              <a:schemeClr val="bg1"/>
            </a:gs>
            <a:gs pos="100000">
              <a:srgbClr val="621516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EDAB49-663B-20A7-4386-A8BC2BEB0D35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207477" y="355100"/>
            <a:ext cx="9741877" cy="10626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fr-FR" sz="4800" cap="all" dirty="0">
                <a:solidFill>
                  <a:srgbClr val="62151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III – </a:t>
            </a:r>
            <a:r>
              <a:rPr lang="fr-FR" sz="4800" cap="all" dirty="0" err="1">
                <a:solidFill>
                  <a:srgbClr val="62151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PréPARATION</a:t>
            </a:r>
            <a:r>
              <a:rPr lang="fr-FR" sz="4800" cap="all" dirty="0">
                <a:solidFill>
                  <a:srgbClr val="62151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EN LOCAL :</a:t>
            </a:r>
          </a:p>
        </p:txBody>
      </p:sp>
      <p:sp>
        <p:nvSpPr>
          <p:cNvPr id="8" name="Espace réservé du numéro de diapositive 2">
            <a:extLst>
              <a:ext uri="{FF2B5EF4-FFF2-40B4-BE49-F238E27FC236}">
                <a16:creationId xmlns:a16="http://schemas.microsoft.com/office/drawing/2014/main" id="{401D1855-D5DB-757A-D335-4F769C1A9B9F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bg1"/>
                </a:solidFill>
                <a:latin typeface="Gill Sans MT" panose="020B0502020104020203" pitchFamily="34" charset="0"/>
              </a:rPr>
              <a:pPr/>
              <a:t>14</a:t>
            </a:fld>
            <a:endParaRPr lang="en-US" sz="32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pic>
        <p:nvPicPr>
          <p:cNvPr id="1034" name="Picture 10" descr="Apache Spark — Wikipédia">
            <a:extLst>
              <a:ext uri="{FF2B5EF4-FFF2-40B4-BE49-F238E27FC236}">
                <a16:creationId xmlns:a16="http://schemas.microsoft.com/office/drawing/2014/main" id="{67707AF5-0F2B-0CFD-6AFF-00EB3DC534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233" y="2420311"/>
            <a:ext cx="3885799" cy="2017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Databricks | Adaltas">
            <a:extLst>
              <a:ext uri="{FF2B5EF4-FFF2-40B4-BE49-F238E27FC236}">
                <a16:creationId xmlns:a16="http://schemas.microsoft.com/office/drawing/2014/main" id="{5262A8A1-F667-0AFC-5E46-5AC1AEC0BA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0811" y="2078371"/>
            <a:ext cx="4229241" cy="2359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20972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bg1"/>
            </a:gs>
            <a:gs pos="83000">
              <a:schemeClr val="bg1"/>
            </a:gs>
            <a:gs pos="100000">
              <a:srgbClr val="621516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2">
            <a:extLst>
              <a:ext uri="{FF2B5EF4-FFF2-40B4-BE49-F238E27FC236}">
                <a16:creationId xmlns:a16="http://schemas.microsoft.com/office/drawing/2014/main" id="{401D1855-D5DB-757A-D335-4F769C1A9B9F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bg1"/>
                </a:solidFill>
                <a:latin typeface="Gill Sans MT" panose="020B0502020104020203" pitchFamily="34" charset="0"/>
              </a:rPr>
              <a:pPr/>
              <a:t>15</a:t>
            </a:fld>
            <a:endParaRPr lang="en-US" sz="32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297A4338-DF6C-426F-29AD-B7A6B822475B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433754" y="299290"/>
            <a:ext cx="11548565" cy="1062625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</a:pPr>
            <a:r>
              <a:rPr lang="fr-FR" sz="4800" cap="all" dirty="0">
                <a:solidFill>
                  <a:srgbClr val="62151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DATABRICKS COMMUNITY EDITION</a:t>
            </a:r>
            <a:endParaRPr lang="fr-FR" sz="3200" cap="all" dirty="0">
              <a:solidFill>
                <a:srgbClr val="621516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3074" name="Picture 2" descr="Login - Databricks Community Edition">
            <a:extLst>
              <a:ext uri="{FF2B5EF4-FFF2-40B4-BE49-F238E27FC236}">
                <a16:creationId xmlns:a16="http://schemas.microsoft.com/office/drawing/2014/main" id="{7ABFAB1E-45C2-28F2-EA6E-8B27559CB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553" y="2070305"/>
            <a:ext cx="7512894" cy="173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An Oversimplified Introduction to PySpark for Programmers | Analytics Vidhya">
            <a:extLst>
              <a:ext uri="{FF2B5EF4-FFF2-40B4-BE49-F238E27FC236}">
                <a16:creationId xmlns:a16="http://schemas.microsoft.com/office/drawing/2014/main" id="{67155154-ABD8-8CB4-CF8E-75780E6C9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9542" y="3881554"/>
            <a:ext cx="3164115" cy="173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8408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bg1"/>
            </a:gs>
            <a:gs pos="83000">
              <a:schemeClr val="bg1"/>
            </a:gs>
            <a:gs pos="100000">
              <a:srgbClr val="621516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>
            <a:extLst>
              <a:ext uri="{FF2B5EF4-FFF2-40B4-BE49-F238E27FC236}">
                <a16:creationId xmlns:a16="http://schemas.microsoft.com/office/drawing/2014/main" id="{983BA60B-12A0-B6E8-621F-6963E1591E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8" y="-1"/>
            <a:ext cx="12179011" cy="6865321"/>
          </a:xfrm>
          <a:prstGeom prst="rect">
            <a:avLst/>
          </a:prstGeom>
        </p:spPr>
      </p:pic>
      <p:sp>
        <p:nvSpPr>
          <p:cNvPr id="8" name="Espace réservé du numéro de diapositive 2">
            <a:extLst>
              <a:ext uri="{FF2B5EF4-FFF2-40B4-BE49-F238E27FC236}">
                <a16:creationId xmlns:a16="http://schemas.microsoft.com/office/drawing/2014/main" id="{401D1855-D5DB-757A-D335-4F769C1A9B9F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rgbClr val="621516"/>
                </a:solidFill>
                <a:latin typeface="Gill Sans MT" panose="020B0502020104020203" pitchFamily="34" charset="0"/>
              </a:rPr>
              <a:pPr/>
              <a:t>16</a:t>
            </a:fld>
            <a:endParaRPr lang="en-US" sz="3200" dirty="0">
              <a:solidFill>
                <a:srgbClr val="621516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17849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bg1"/>
            </a:gs>
            <a:gs pos="83000">
              <a:schemeClr val="bg1"/>
            </a:gs>
            <a:gs pos="100000">
              <a:srgbClr val="621516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phique 17" descr="Argent">
            <a:extLst>
              <a:ext uri="{FF2B5EF4-FFF2-40B4-BE49-F238E27FC236}">
                <a16:creationId xmlns:a16="http://schemas.microsoft.com/office/drawing/2014/main" id="{3BC1F92B-0AEB-0121-2A0E-ACCCA1A572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47364" y="2577707"/>
            <a:ext cx="2039814" cy="2039814"/>
          </a:xfrm>
          <a:prstGeom prst="rect">
            <a:avLst/>
          </a:prstGeom>
        </p:spPr>
      </p:pic>
      <p:sp>
        <p:nvSpPr>
          <p:cNvPr id="8" name="Espace réservé du numéro de diapositive 2">
            <a:extLst>
              <a:ext uri="{FF2B5EF4-FFF2-40B4-BE49-F238E27FC236}">
                <a16:creationId xmlns:a16="http://schemas.microsoft.com/office/drawing/2014/main" id="{401D1855-D5DB-757A-D335-4F769C1A9B9F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bg1"/>
                </a:solidFill>
                <a:latin typeface="Gill Sans MT" panose="020B0502020104020203" pitchFamily="34" charset="0"/>
              </a:rPr>
              <a:pPr/>
              <a:t>17</a:t>
            </a:fld>
            <a:endParaRPr lang="en-US" sz="32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297A4338-DF6C-426F-29AD-B7A6B822475B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433754" y="299290"/>
            <a:ext cx="11548565" cy="1062625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</a:pPr>
            <a:r>
              <a:rPr lang="fr-FR" sz="4800" cap="all" dirty="0">
                <a:solidFill>
                  <a:srgbClr val="62151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TEST DU CODE SUR LA PLATEFORME</a:t>
            </a:r>
            <a:endParaRPr lang="fr-FR" sz="3200" cap="all" dirty="0">
              <a:solidFill>
                <a:srgbClr val="621516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1026" name="Picture 2" descr="Databricks · GitHub">
            <a:extLst>
              <a:ext uri="{FF2B5EF4-FFF2-40B4-BE49-F238E27FC236}">
                <a16:creationId xmlns:a16="http://schemas.microsoft.com/office/drawing/2014/main" id="{C73BD2F0-0AD5-0048-8ECA-F6A5419EA1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530" y="2349948"/>
            <a:ext cx="2667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phique 5" descr="Crayon">
            <a:extLst>
              <a:ext uri="{FF2B5EF4-FFF2-40B4-BE49-F238E27FC236}">
                <a16:creationId xmlns:a16="http://schemas.microsoft.com/office/drawing/2014/main" id="{534D7903-C3DC-C0D9-249E-604CC7DFEC4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029966" y="2349948"/>
            <a:ext cx="914400" cy="914400"/>
          </a:xfrm>
          <a:prstGeom prst="rect">
            <a:avLst/>
          </a:prstGeom>
        </p:spPr>
      </p:pic>
      <p:sp>
        <p:nvSpPr>
          <p:cNvPr id="7" name="Titre 1">
            <a:extLst>
              <a:ext uri="{FF2B5EF4-FFF2-40B4-BE49-F238E27FC236}">
                <a16:creationId xmlns:a16="http://schemas.microsoft.com/office/drawing/2014/main" id="{8D10A15C-3F87-4461-2EE8-86F8992E1B6F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6392882" y="3152136"/>
            <a:ext cx="4551484" cy="10626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fr-FR" sz="1600" dirty="0">
                <a:solidFill>
                  <a:srgbClr val="52525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sc = </a:t>
            </a:r>
            <a:r>
              <a:rPr lang="fr-FR" sz="1600" dirty="0" err="1">
                <a:solidFill>
                  <a:srgbClr val="52525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SparkContext.GetOrCreate</a:t>
            </a:r>
            <a:r>
              <a:rPr lang="fr-FR" sz="1600" dirty="0">
                <a:solidFill>
                  <a:srgbClr val="52525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()</a:t>
            </a:r>
          </a:p>
          <a:p>
            <a:pPr algn="l">
              <a:lnSpc>
                <a:spcPct val="150000"/>
              </a:lnSpc>
            </a:pPr>
            <a:r>
              <a:rPr lang="fr-FR" sz="1600" dirty="0" err="1">
                <a:solidFill>
                  <a:srgbClr val="52525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spark</a:t>
            </a:r>
            <a:r>
              <a:rPr lang="fr-FR" sz="1600" dirty="0">
                <a:solidFill>
                  <a:srgbClr val="52525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= </a:t>
            </a:r>
            <a:r>
              <a:rPr lang="fr-FR" sz="1600" dirty="0" err="1">
                <a:solidFill>
                  <a:srgbClr val="52525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sparksession.Builder.GetOrCreate</a:t>
            </a:r>
            <a:r>
              <a:rPr lang="fr-FR" sz="1600" dirty="0">
                <a:solidFill>
                  <a:srgbClr val="52525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() </a:t>
            </a:r>
          </a:p>
        </p:txBody>
      </p:sp>
      <p:pic>
        <p:nvPicPr>
          <p:cNvPr id="16" name="Graphique 15" descr="Fermer">
            <a:extLst>
              <a:ext uri="{FF2B5EF4-FFF2-40B4-BE49-F238E27FC236}">
                <a16:creationId xmlns:a16="http://schemas.microsoft.com/office/drawing/2014/main" id="{60BC765A-AE1C-569D-387F-7950C880EA5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686068" y="3141253"/>
            <a:ext cx="1362406" cy="1362406"/>
          </a:xfrm>
          <a:prstGeom prst="rect">
            <a:avLst/>
          </a:prstGeom>
        </p:spPr>
      </p:pic>
      <p:sp>
        <p:nvSpPr>
          <p:cNvPr id="19" name="Titre 1">
            <a:extLst>
              <a:ext uri="{FF2B5EF4-FFF2-40B4-BE49-F238E27FC236}">
                <a16:creationId xmlns:a16="http://schemas.microsoft.com/office/drawing/2014/main" id="{80926CFD-A13E-3F6C-0931-10A0AD25880D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2591932" y="1133315"/>
            <a:ext cx="7729104" cy="10626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fr-FR" sz="3200" cap="all" dirty="0">
                <a:solidFill>
                  <a:srgbClr val="62151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Équivalent d’un test en local</a:t>
            </a:r>
          </a:p>
        </p:txBody>
      </p:sp>
    </p:spTree>
    <p:extLst>
      <p:ext uri="{BB962C8B-B14F-4D97-AF65-F5344CB8AC3E}">
        <p14:creationId xmlns:p14="http://schemas.microsoft.com/office/powerpoint/2010/main" val="34941330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4000">
              <a:schemeClr val="bg1"/>
            </a:gs>
            <a:gs pos="83000">
              <a:schemeClr val="bg1"/>
            </a:gs>
            <a:gs pos="100000">
              <a:srgbClr val="62151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que 22" descr="Table">
            <a:extLst>
              <a:ext uri="{FF2B5EF4-FFF2-40B4-BE49-F238E27FC236}">
                <a16:creationId xmlns:a16="http://schemas.microsoft.com/office/drawing/2014/main" id="{EFA3594A-356F-8C45-8421-D2551382360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252065" y="3531745"/>
            <a:ext cx="1705429" cy="1705429"/>
          </a:xfrm>
          <a:prstGeom prst="rect">
            <a:avLst/>
          </a:prstGeom>
        </p:spPr>
      </p:pic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bg1"/>
                </a:solidFill>
                <a:latin typeface="Gill Sans MT" panose="020B0502020104020203" pitchFamily="34" charset="0"/>
              </a:rPr>
              <a:pPr/>
              <a:t>18</a:t>
            </a:fld>
            <a:endParaRPr lang="en-US" sz="32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pic>
        <p:nvPicPr>
          <p:cNvPr id="3" name="Graphique 2" descr="Images">
            <a:extLst>
              <a:ext uri="{FF2B5EF4-FFF2-40B4-BE49-F238E27FC236}">
                <a16:creationId xmlns:a16="http://schemas.microsoft.com/office/drawing/2014/main" id="{A3EE6460-187A-B2AA-A4CD-F1989604036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137787" y="1275007"/>
            <a:ext cx="1705429" cy="1705429"/>
          </a:xfrm>
          <a:prstGeom prst="rect">
            <a:avLst/>
          </a:prstGeom>
        </p:spPr>
      </p:pic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04F826CD-8D40-F9C9-C9F2-18136176A2E0}"/>
              </a:ext>
            </a:extLst>
          </p:cNvPr>
          <p:cNvSpPr/>
          <p:nvPr/>
        </p:nvSpPr>
        <p:spPr>
          <a:xfrm>
            <a:off x="4115307" y="1785920"/>
            <a:ext cx="956827" cy="683597"/>
          </a:xfrm>
          <a:prstGeom prst="rightArrow">
            <a:avLst/>
          </a:prstGeom>
          <a:solidFill>
            <a:srgbClr val="525252"/>
          </a:solidFill>
          <a:ln>
            <a:solidFill>
              <a:srgbClr val="EAE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155DADD7-4C9B-078E-1F7C-309C5601098F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433754" y="229389"/>
            <a:ext cx="11548565" cy="1062625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</a:pPr>
            <a:r>
              <a:rPr lang="fr-FR" sz="4800" cap="all" dirty="0">
                <a:solidFill>
                  <a:srgbClr val="62151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OPÉRATIONS EFFECTUÉES :</a:t>
            </a:r>
            <a:endParaRPr lang="fr-FR" sz="3200" cap="all" dirty="0">
              <a:solidFill>
                <a:srgbClr val="621516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12" name="Graphique 11" descr="Table">
            <a:extLst>
              <a:ext uri="{FF2B5EF4-FFF2-40B4-BE49-F238E27FC236}">
                <a16:creationId xmlns:a16="http://schemas.microsoft.com/office/drawing/2014/main" id="{13D5D18E-1989-6B9D-0947-C7129494ACE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243285" y="1275005"/>
            <a:ext cx="1705429" cy="1705429"/>
          </a:xfrm>
          <a:prstGeom prst="rect">
            <a:avLst/>
          </a:prstGeom>
        </p:spPr>
      </p:pic>
      <p:sp>
        <p:nvSpPr>
          <p:cNvPr id="13" name="Titre 1">
            <a:extLst>
              <a:ext uri="{FF2B5EF4-FFF2-40B4-BE49-F238E27FC236}">
                <a16:creationId xmlns:a16="http://schemas.microsoft.com/office/drawing/2014/main" id="{706FB2F0-4888-27ED-50F5-7B5E5A980206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5142470" y="2681843"/>
            <a:ext cx="1977395" cy="4468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fr-FR" sz="1600" dirty="0" err="1">
                <a:solidFill>
                  <a:srgbClr val="00206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Dataframe</a:t>
            </a:r>
            <a:r>
              <a:rPr lang="fr-FR" sz="1600" dirty="0">
                <a:solidFill>
                  <a:srgbClr val="00206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Spark</a:t>
            </a:r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DF3057BE-D819-7517-774F-DB15ED6835CB}"/>
              </a:ext>
            </a:extLst>
          </p:cNvPr>
          <p:cNvSpPr/>
          <p:nvPr/>
        </p:nvSpPr>
        <p:spPr>
          <a:xfrm>
            <a:off x="7119865" y="1785920"/>
            <a:ext cx="956827" cy="683597"/>
          </a:xfrm>
          <a:prstGeom prst="rightArrow">
            <a:avLst/>
          </a:prstGeom>
          <a:solidFill>
            <a:srgbClr val="525252"/>
          </a:solidFill>
          <a:ln>
            <a:solidFill>
              <a:srgbClr val="EAE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6" name="Graphique 15" descr="Table">
            <a:extLst>
              <a:ext uri="{FF2B5EF4-FFF2-40B4-BE49-F238E27FC236}">
                <a16:creationId xmlns:a16="http://schemas.microsoft.com/office/drawing/2014/main" id="{3FBE1457-09C1-1D3A-82FE-D96C9D1FA4C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247843" y="1275005"/>
            <a:ext cx="1705429" cy="1705429"/>
          </a:xfrm>
          <a:prstGeom prst="rect">
            <a:avLst/>
          </a:prstGeom>
        </p:spPr>
      </p:pic>
      <p:pic>
        <p:nvPicPr>
          <p:cNvPr id="18" name="Graphique 17" descr="Ligne fléchée : tout droit">
            <a:extLst>
              <a:ext uri="{FF2B5EF4-FFF2-40B4-BE49-F238E27FC236}">
                <a16:creationId xmlns:a16="http://schemas.microsoft.com/office/drawing/2014/main" id="{2C6C7481-0E84-289A-B32A-178994F38D6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9450339">
            <a:off x="8521145" y="1548306"/>
            <a:ext cx="1158823" cy="1158823"/>
          </a:xfrm>
          <a:prstGeom prst="rect">
            <a:avLst/>
          </a:prstGeom>
        </p:spPr>
      </p:pic>
      <p:sp>
        <p:nvSpPr>
          <p:cNvPr id="19" name="Titre 1">
            <a:extLst>
              <a:ext uri="{FF2B5EF4-FFF2-40B4-BE49-F238E27FC236}">
                <a16:creationId xmlns:a16="http://schemas.microsoft.com/office/drawing/2014/main" id="{F7AAA883-E393-BDC9-2A96-D2829453D800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8343549" y="2681843"/>
            <a:ext cx="1705429" cy="4468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fr-FR" sz="1600" dirty="0">
                <a:solidFill>
                  <a:srgbClr val="00206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Vectorisation</a:t>
            </a:r>
          </a:p>
        </p:txBody>
      </p:sp>
      <p:sp>
        <p:nvSpPr>
          <p:cNvPr id="20" name="Flèche : droite 19">
            <a:extLst>
              <a:ext uri="{FF2B5EF4-FFF2-40B4-BE49-F238E27FC236}">
                <a16:creationId xmlns:a16="http://schemas.microsoft.com/office/drawing/2014/main" id="{FA472B29-31C2-9711-180F-3CEEAFA98598}"/>
              </a:ext>
            </a:extLst>
          </p:cNvPr>
          <p:cNvSpPr/>
          <p:nvPr/>
        </p:nvSpPr>
        <p:spPr>
          <a:xfrm rot="5400000">
            <a:off x="8825922" y="3144958"/>
            <a:ext cx="549263" cy="683597"/>
          </a:xfrm>
          <a:prstGeom prst="rightArrow">
            <a:avLst/>
          </a:prstGeom>
          <a:solidFill>
            <a:srgbClr val="525252"/>
          </a:solidFill>
          <a:ln>
            <a:solidFill>
              <a:srgbClr val="EAE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2" name="Graphique 21" descr="Réduire">
            <a:extLst>
              <a:ext uri="{FF2B5EF4-FFF2-40B4-BE49-F238E27FC236}">
                <a16:creationId xmlns:a16="http://schemas.microsoft.com/office/drawing/2014/main" id="{63EEF13A-0304-2A6C-786D-B636805CD73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647579" y="3908352"/>
            <a:ext cx="914400" cy="914400"/>
          </a:xfrm>
          <a:prstGeom prst="rect">
            <a:avLst/>
          </a:prstGeom>
        </p:spPr>
      </p:pic>
      <p:sp>
        <p:nvSpPr>
          <p:cNvPr id="24" name="Titre 1">
            <a:extLst>
              <a:ext uri="{FF2B5EF4-FFF2-40B4-BE49-F238E27FC236}">
                <a16:creationId xmlns:a16="http://schemas.microsoft.com/office/drawing/2014/main" id="{47099814-1CD9-E7A5-22C4-FB640949E19B}"/>
              </a:ext>
            </a:extLst>
          </p:cNvPr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8252065" y="5013749"/>
            <a:ext cx="1796913" cy="4468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fr-FR" sz="1600" dirty="0">
                <a:solidFill>
                  <a:srgbClr val="00206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Standardisation</a:t>
            </a:r>
          </a:p>
        </p:txBody>
      </p:sp>
      <p:sp>
        <p:nvSpPr>
          <p:cNvPr id="25" name="Flèche : droite 24">
            <a:extLst>
              <a:ext uri="{FF2B5EF4-FFF2-40B4-BE49-F238E27FC236}">
                <a16:creationId xmlns:a16="http://schemas.microsoft.com/office/drawing/2014/main" id="{2D4A4A67-FBD0-4A4F-C0E3-63B8504529F9}"/>
              </a:ext>
            </a:extLst>
          </p:cNvPr>
          <p:cNvSpPr/>
          <p:nvPr/>
        </p:nvSpPr>
        <p:spPr>
          <a:xfrm rot="10800000">
            <a:off x="7124086" y="4275722"/>
            <a:ext cx="956827" cy="683597"/>
          </a:xfrm>
          <a:prstGeom prst="rightArrow">
            <a:avLst/>
          </a:prstGeom>
          <a:solidFill>
            <a:srgbClr val="525252"/>
          </a:solidFill>
          <a:ln>
            <a:solidFill>
              <a:srgbClr val="EAE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6" name="Graphique 25" descr="Réseau de tâches">
            <a:extLst>
              <a:ext uri="{FF2B5EF4-FFF2-40B4-BE49-F238E27FC236}">
                <a16:creationId xmlns:a16="http://schemas.microsoft.com/office/drawing/2014/main" id="{A80DEB4D-9949-E106-6D3B-0BAEA20489B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rot="5400000">
            <a:off x="5486393" y="3686937"/>
            <a:ext cx="1239301" cy="1395046"/>
          </a:xfrm>
          <a:prstGeom prst="rect">
            <a:avLst/>
          </a:prstGeom>
        </p:spPr>
      </p:pic>
      <p:sp>
        <p:nvSpPr>
          <p:cNvPr id="28" name="Titre 1">
            <a:extLst>
              <a:ext uri="{FF2B5EF4-FFF2-40B4-BE49-F238E27FC236}">
                <a16:creationId xmlns:a16="http://schemas.microsoft.com/office/drawing/2014/main" id="{A2A8EBA1-D955-C11E-F04D-E4BB602F361C}"/>
              </a:ext>
            </a:extLst>
          </p:cNvPr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5325937" y="4928942"/>
            <a:ext cx="1977395" cy="4468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fr-FR" sz="1600" dirty="0">
                <a:solidFill>
                  <a:srgbClr val="00206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Réduction de dimension (PCA)</a:t>
            </a:r>
          </a:p>
        </p:txBody>
      </p:sp>
      <p:sp>
        <p:nvSpPr>
          <p:cNvPr id="29" name="Flèche : droite 28">
            <a:extLst>
              <a:ext uri="{FF2B5EF4-FFF2-40B4-BE49-F238E27FC236}">
                <a16:creationId xmlns:a16="http://schemas.microsoft.com/office/drawing/2014/main" id="{BA2B81D5-1518-299F-66EB-E43B86A471BF}"/>
              </a:ext>
            </a:extLst>
          </p:cNvPr>
          <p:cNvSpPr/>
          <p:nvPr/>
        </p:nvSpPr>
        <p:spPr>
          <a:xfrm rot="10800000">
            <a:off x="4048592" y="4275723"/>
            <a:ext cx="956827" cy="683597"/>
          </a:xfrm>
          <a:prstGeom prst="rightArrow">
            <a:avLst/>
          </a:prstGeom>
          <a:solidFill>
            <a:srgbClr val="525252"/>
          </a:solidFill>
          <a:ln>
            <a:solidFill>
              <a:srgbClr val="EAE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Titre 1">
            <a:extLst>
              <a:ext uri="{FF2B5EF4-FFF2-40B4-BE49-F238E27FC236}">
                <a16:creationId xmlns:a16="http://schemas.microsoft.com/office/drawing/2014/main" id="{DE809D22-C5BE-7329-1C29-4DBF3300CFA3}"/>
              </a:ext>
            </a:extLst>
          </p:cNvPr>
          <p:cNvSpPr txBox="1">
            <a:spLocks/>
          </p:cNvSpPr>
          <p:nvPr>
            <p:custDataLst>
              <p:tags r:id="rId7"/>
            </p:custDataLst>
          </p:nvPr>
        </p:nvSpPr>
        <p:spPr>
          <a:xfrm>
            <a:off x="1261701" y="4915525"/>
            <a:ext cx="3575537" cy="4468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fr-FR" sz="1600" dirty="0">
                <a:solidFill>
                  <a:srgbClr val="00206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Récupération des images </a:t>
            </a:r>
            <a:r>
              <a:rPr lang="fr-FR" sz="1600" dirty="0" err="1">
                <a:solidFill>
                  <a:srgbClr val="00206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préprocessées</a:t>
            </a:r>
            <a:r>
              <a:rPr lang="fr-FR" sz="1600" dirty="0">
                <a:solidFill>
                  <a:srgbClr val="00206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(</a:t>
            </a:r>
            <a:r>
              <a:rPr lang="fr-FR" sz="1600" dirty="0" err="1">
                <a:solidFill>
                  <a:srgbClr val="00206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json</a:t>
            </a:r>
            <a:r>
              <a:rPr lang="fr-FR" sz="1600" dirty="0">
                <a:solidFill>
                  <a:srgbClr val="00206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et parquet)</a:t>
            </a:r>
          </a:p>
        </p:txBody>
      </p:sp>
      <p:pic>
        <p:nvPicPr>
          <p:cNvPr id="34" name="Graphique 33" descr="Livres">
            <a:extLst>
              <a:ext uri="{FF2B5EF4-FFF2-40B4-BE49-F238E27FC236}">
                <a16:creationId xmlns:a16="http://schemas.microsoft.com/office/drawing/2014/main" id="{3BCA1A50-B362-EBC4-6F8D-11D18811DFB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2070789" y="3713103"/>
            <a:ext cx="1291007" cy="1291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8980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bg1"/>
            </a:gs>
            <a:gs pos="83000">
              <a:schemeClr val="bg1"/>
            </a:gs>
            <a:gs pos="100000">
              <a:srgbClr val="621516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EDAB49-663B-20A7-4386-A8BC2BEB0D35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699035" y="413464"/>
            <a:ext cx="10793929" cy="10626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fr-FR" sz="4800" cap="all" dirty="0">
                <a:solidFill>
                  <a:srgbClr val="62151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IV – Déploiement sur le cloud :</a:t>
            </a:r>
          </a:p>
        </p:txBody>
      </p:sp>
      <p:sp>
        <p:nvSpPr>
          <p:cNvPr id="8" name="Espace réservé du numéro de diapositive 2">
            <a:extLst>
              <a:ext uri="{FF2B5EF4-FFF2-40B4-BE49-F238E27FC236}">
                <a16:creationId xmlns:a16="http://schemas.microsoft.com/office/drawing/2014/main" id="{401D1855-D5DB-757A-D335-4F769C1A9B9F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bg1"/>
                </a:solidFill>
                <a:latin typeface="Gill Sans MT" panose="020B0502020104020203" pitchFamily="34" charset="0"/>
              </a:rPr>
              <a:pPr/>
              <a:t>19</a:t>
            </a:fld>
            <a:endParaRPr lang="en-US" sz="32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pic>
        <p:nvPicPr>
          <p:cNvPr id="4098" name="Picture 2" descr="Hadoop Migration Guided Workshop With AWS – Databricks">
            <a:extLst>
              <a:ext uri="{FF2B5EF4-FFF2-40B4-BE49-F238E27FC236}">
                <a16:creationId xmlns:a16="http://schemas.microsoft.com/office/drawing/2014/main" id="{CFB45FB1-878A-C811-2454-A529460436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392" y="2333625"/>
            <a:ext cx="10820400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4633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bg1"/>
            </a:gs>
            <a:gs pos="83000">
              <a:schemeClr val="bg1"/>
            </a:gs>
            <a:gs pos="100000">
              <a:srgbClr val="621516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EDAB49-663B-20A7-4386-A8BC2BEB0D35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251554" y="509109"/>
            <a:ext cx="7688892" cy="10626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fr-FR" sz="4800" cap="all" dirty="0">
                <a:solidFill>
                  <a:srgbClr val="62151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 – LA Problématique :</a:t>
            </a:r>
          </a:p>
        </p:txBody>
      </p:sp>
      <p:pic>
        <p:nvPicPr>
          <p:cNvPr id="7" name="Graphique 6" descr="Engrenages">
            <a:extLst>
              <a:ext uri="{FF2B5EF4-FFF2-40B4-BE49-F238E27FC236}">
                <a16:creationId xmlns:a16="http://schemas.microsoft.com/office/drawing/2014/main" id="{68BD8987-920A-1EBF-C07C-A99C2339E9E5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79106" y="1766839"/>
            <a:ext cx="3633788" cy="3633788"/>
          </a:xfrm>
          <a:prstGeom prst="rect">
            <a:avLst/>
          </a:prstGeom>
        </p:spPr>
      </p:pic>
      <p:sp>
        <p:nvSpPr>
          <p:cNvPr id="8" name="Espace réservé du numéro de diapositive 2">
            <a:extLst>
              <a:ext uri="{FF2B5EF4-FFF2-40B4-BE49-F238E27FC236}">
                <a16:creationId xmlns:a16="http://schemas.microsoft.com/office/drawing/2014/main" id="{401D1855-D5DB-757A-D335-4F769C1A9B9F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bg1"/>
                </a:solidFill>
                <a:latin typeface="Gill Sans MT" panose="020B0502020104020203" pitchFamily="34" charset="0"/>
              </a:rPr>
              <a:pPr/>
              <a:t>2</a:t>
            </a:fld>
            <a:endParaRPr lang="en-US" sz="32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5771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4000">
              <a:schemeClr val="bg1"/>
            </a:gs>
            <a:gs pos="83000">
              <a:schemeClr val="bg1"/>
            </a:gs>
            <a:gs pos="100000">
              <a:srgbClr val="62151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bg1"/>
                </a:solidFill>
                <a:latin typeface="Gill Sans MT" panose="020B0502020104020203" pitchFamily="34" charset="0"/>
              </a:rPr>
              <a:pPr/>
              <a:t>20</a:t>
            </a:fld>
            <a:endParaRPr lang="en-US" sz="32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155DADD7-4C9B-078E-1F7C-309C5601098F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433754" y="229389"/>
            <a:ext cx="11548565" cy="1062625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</a:pPr>
            <a:r>
              <a:rPr lang="fr-FR" sz="4800" cap="all" dirty="0">
                <a:solidFill>
                  <a:srgbClr val="62151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CONTRAINTES DE COÛT :</a:t>
            </a:r>
            <a:endParaRPr lang="fr-FR" sz="3200" cap="all" dirty="0">
              <a:solidFill>
                <a:srgbClr val="621516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5" name="Graphique 4" descr="Coupe à fruits">
            <a:extLst>
              <a:ext uri="{FF2B5EF4-FFF2-40B4-BE49-F238E27FC236}">
                <a16:creationId xmlns:a16="http://schemas.microsoft.com/office/drawing/2014/main" id="{D934BC1C-7398-E421-2381-0B9F97FBF8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43398" y="1733158"/>
            <a:ext cx="1686000" cy="1686000"/>
          </a:xfrm>
          <a:prstGeom prst="rect">
            <a:avLst/>
          </a:prstGeom>
        </p:spPr>
      </p:pic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022D0024-4604-6BE8-BACB-DC8EECFBFBE6}"/>
              </a:ext>
            </a:extLst>
          </p:cNvPr>
          <p:cNvSpPr/>
          <p:nvPr/>
        </p:nvSpPr>
        <p:spPr>
          <a:xfrm rot="5400000">
            <a:off x="4161166" y="3582929"/>
            <a:ext cx="650463" cy="574430"/>
          </a:xfrm>
          <a:prstGeom prst="rightArrow">
            <a:avLst/>
          </a:prstGeom>
          <a:solidFill>
            <a:srgbClr val="525252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Graphique 8" descr="Cerises">
            <a:extLst>
              <a:ext uri="{FF2B5EF4-FFF2-40B4-BE49-F238E27FC236}">
                <a16:creationId xmlns:a16="http://schemas.microsoft.com/office/drawing/2014/main" id="{CD7BC092-AE9F-F5E6-E991-04FBB5DD4E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16769" y="4268134"/>
            <a:ext cx="940923" cy="940923"/>
          </a:xfrm>
          <a:prstGeom prst="rect">
            <a:avLst/>
          </a:prstGeom>
        </p:spPr>
      </p:pic>
      <p:pic>
        <p:nvPicPr>
          <p:cNvPr id="10" name="Graphique 9" descr="Orange">
            <a:extLst>
              <a:ext uri="{FF2B5EF4-FFF2-40B4-BE49-F238E27FC236}">
                <a16:creationId xmlns:a16="http://schemas.microsoft.com/office/drawing/2014/main" id="{1B5673AB-BD7E-B24D-690D-8632AE93DD0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22669" y="4352643"/>
            <a:ext cx="771904" cy="771904"/>
          </a:xfrm>
          <a:prstGeom prst="rect">
            <a:avLst/>
          </a:prstGeom>
        </p:spPr>
      </p:pic>
      <p:pic>
        <p:nvPicPr>
          <p:cNvPr id="11" name="Graphique 10" descr="Images">
            <a:extLst>
              <a:ext uri="{FF2B5EF4-FFF2-40B4-BE49-F238E27FC236}">
                <a16:creationId xmlns:a16="http://schemas.microsoft.com/office/drawing/2014/main" id="{552D0790-F941-E86D-BAAC-5DFF120412F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834309" y="1713729"/>
            <a:ext cx="1705429" cy="1705429"/>
          </a:xfrm>
          <a:prstGeom prst="rect">
            <a:avLst/>
          </a:prstGeom>
        </p:spPr>
      </p:pic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640A061B-F318-C0AC-ACBC-910D2A940AF6}"/>
              </a:ext>
            </a:extLst>
          </p:cNvPr>
          <p:cNvSpPr/>
          <p:nvPr/>
        </p:nvSpPr>
        <p:spPr>
          <a:xfrm rot="5400000">
            <a:off x="7252155" y="3582201"/>
            <a:ext cx="650463" cy="574430"/>
          </a:xfrm>
          <a:prstGeom prst="rightArrow">
            <a:avLst/>
          </a:prstGeom>
          <a:solidFill>
            <a:srgbClr val="525252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7" name="Graphique 16" descr="Images">
            <a:extLst>
              <a:ext uri="{FF2B5EF4-FFF2-40B4-BE49-F238E27FC236}">
                <a16:creationId xmlns:a16="http://schemas.microsoft.com/office/drawing/2014/main" id="{8F284601-85BF-593E-A72A-600762056B3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138439" y="4299650"/>
            <a:ext cx="877893" cy="877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3475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bg1"/>
            </a:gs>
            <a:gs pos="83000">
              <a:schemeClr val="bg1"/>
            </a:gs>
            <a:gs pos="100000">
              <a:srgbClr val="621516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2">
            <a:extLst>
              <a:ext uri="{FF2B5EF4-FFF2-40B4-BE49-F238E27FC236}">
                <a16:creationId xmlns:a16="http://schemas.microsoft.com/office/drawing/2014/main" id="{401D1855-D5DB-757A-D335-4F769C1A9B9F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bg1"/>
                </a:solidFill>
                <a:latin typeface="Gill Sans MT" panose="020B0502020104020203" pitchFamily="34" charset="0"/>
              </a:rPr>
              <a:pPr/>
              <a:t>21</a:t>
            </a:fld>
            <a:endParaRPr lang="en-US" sz="32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297A4338-DF6C-426F-29AD-B7A6B822475B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433754" y="299290"/>
            <a:ext cx="11548565" cy="1062625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</a:pPr>
            <a:r>
              <a:rPr lang="fr-FR" sz="4800" cap="all" dirty="0">
                <a:solidFill>
                  <a:srgbClr val="62151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STOCKAGE DES IMAGES SUR S3</a:t>
            </a:r>
            <a:endParaRPr lang="fr-FR" sz="3200" cap="all" dirty="0">
              <a:solidFill>
                <a:srgbClr val="621516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4098" name="Picture 2" descr="Optimize Your AWS S3 Performance. AWS S3 provides a great performance. It…  | by Sakshi Khandelwal | AWS in Plain English">
            <a:extLst>
              <a:ext uri="{FF2B5EF4-FFF2-40B4-BE49-F238E27FC236}">
                <a16:creationId xmlns:a16="http://schemas.microsoft.com/office/drawing/2014/main" id="{57C53E93-6628-1B48-93B6-FD5A26F2A2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8827"/>
            <a:ext cx="7474856" cy="4790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aphique 3" descr="Coupe à fruits">
            <a:extLst>
              <a:ext uri="{FF2B5EF4-FFF2-40B4-BE49-F238E27FC236}">
                <a16:creationId xmlns:a16="http://schemas.microsoft.com/office/drawing/2014/main" id="{487AB4DD-6C26-B044-A699-401E7C4C48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78938" y="1619908"/>
            <a:ext cx="3347095" cy="3347095"/>
          </a:xfrm>
          <a:prstGeom prst="rect">
            <a:avLst/>
          </a:prstGeom>
        </p:spPr>
      </p:pic>
      <p:pic>
        <p:nvPicPr>
          <p:cNvPr id="11" name="Graphique 10" descr="Retour">
            <a:extLst>
              <a:ext uri="{FF2B5EF4-FFF2-40B4-BE49-F238E27FC236}">
                <a16:creationId xmlns:a16="http://schemas.microsoft.com/office/drawing/2014/main" id="{95F64E68-0DC8-5884-EEF4-A33A63882AD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0222875">
            <a:off x="4627422" y="2172225"/>
            <a:ext cx="2417922" cy="1342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4926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4000">
              <a:schemeClr val="bg1"/>
            </a:gs>
            <a:gs pos="83000">
              <a:schemeClr val="bg1"/>
            </a:gs>
            <a:gs pos="100000">
              <a:srgbClr val="62151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4" name="Picture 14" descr="Cloud Computing png download - 529*640 - Free Transparent Amazon Elastic  Compute Cloud png Download. - CleanPNG / KissPNG">
            <a:extLst>
              <a:ext uri="{FF2B5EF4-FFF2-40B4-BE49-F238E27FC236}">
                <a16:creationId xmlns:a16="http://schemas.microsoft.com/office/drawing/2014/main" id="{C04CDC96-B19A-0AE7-0B19-A5B91960C0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1107" y="1935564"/>
            <a:ext cx="2547305" cy="1811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bg1"/>
                </a:solidFill>
                <a:latin typeface="Gill Sans MT" panose="020B0502020104020203" pitchFamily="34" charset="0"/>
              </a:rPr>
              <a:pPr/>
              <a:t>22</a:t>
            </a:fld>
            <a:endParaRPr lang="en-US" sz="32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155DADD7-4C9B-078E-1F7C-309C5601098F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433754" y="229389"/>
            <a:ext cx="11548565" cy="1062625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</a:pPr>
            <a:r>
              <a:rPr lang="fr-FR" sz="4800" cap="all" dirty="0">
                <a:solidFill>
                  <a:srgbClr val="62151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DATABRICKS AVEC AWS :</a:t>
            </a:r>
            <a:endParaRPr lang="fr-FR" sz="3200" cap="all" dirty="0">
              <a:solidFill>
                <a:srgbClr val="621516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2" name="Picture 2" descr="Databricks · GitHub">
            <a:extLst>
              <a:ext uri="{FF2B5EF4-FFF2-40B4-BE49-F238E27FC236}">
                <a16:creationId xmlns:a16="http://schemas.microsoft.com/office/drawing/2014/main" id="{D44BA067-0E71-9530-7B53-C69807B6EB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3111" y="1935564"/>
            <a:ext cx="1781378" cy="1781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Trying Out Various Settings for Amazon S3 Publishing - DEV Community  👩‍💻👨‍💻">
            <a:extLst>
              <a:ext uri="{FF2B5EF4-FFF2-40B4-BE49-F238E27FC236}">
                <a16:creationId xmlns:a16="http://schemas.microsoft.com/office/drawing/2014/main" id="{178800DE-7DB4-C269-A28F-6B2C73877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838" y="1983448"/>
            <a:ext cx="1681983" cy="1681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re 1">
            <a:extLst>
              <a:ext uri="{FF2B5EF4-FFF2-40B4-BE49-F238E27FC236}">
                <a16:creationId xmlns:a16="http://schemas.microsoft.com/office/drawing/2014/main" id="{DBD7E75A-D70C-2A98-3501-A6B60EE05B1F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456290" y="3678371"/>
            <a:ext cx="2741645" cy="121813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fr-FR" sz="2000" cap="all" dirty="0" err="1">
                <a:solidFill>
                  <a:srgbClr val="52525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IMAGEs</a:t>
            </a:r>
            <a:r>
              <a:rPr lang="fr-FR" sz="2000" cap="all" dirty="0">
                <a:solidFill>
                  <a:srgbClr val="52525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fr-FR" sz="2000" cap="all" dirty="0" err="1">
                <a:solidFill>
                  <a:srgbClr val="52525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STOCKÉEs</a:t>
            </a:r>
            <a:r>
              <a:rPr lang="fr-FR" sz="2000" cap="all" dirty="0">
                <a:solidFill>
                  <a:srgbClr val="52525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DANS le </a:t>
            </a:r>
            <a:r>
              <a:rPr lang="fr-FR" sz="2000" cap="all" dirty="0" err="1">
                <a:solidFill>
                  <a:srgbClr val="52525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bucket</a:t>
            </a:r>
            <a:r>
              <a:rPr lang="fr-FR" sz="2000" cap="all" dirty="0">
                <a:solidFill>
                  <a:srgbClr val="52525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s3</a:t>
            </a:r>
            <a:r>
              <a:rPr lang="fr-FR" sz="2000" cap="all" dirty="0">
                <a:solidFill>
                  <a:srgbClr val="62151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</a:p>
        </p:txBody>
      </p:sp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0DBA762C-7B89-F61C-D30C-737575222EDA}"/>
              </a:ext>
            </a:extLst>
          </p:cNvPr>
          <p:cNvSpPr/>
          <p:nvPr/>
        </p:nvSpPr>
        <p:spPr>
          <a:xfrm>
            <a:off x="2852187" y="2558294"/>
            <a:ext cx="956827" cy="683597"/>
          </a:xfrm>
          <a:prstGeom prst="rightArrow">
            <a:avLst/>
          </a:prstGeom>
          <a:solidFill>
            <a:srgbClr val="525252"/>
          </a:solidFill>
          <a:ln>
            <a:solidFill>
              <a:srgbClr val="EAE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81552928-06D6-114E-94F3-5ED14E4CBDD3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3623813" y="3661028"/>
            <a:ext cx="2319973" cy="45231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fr-FR" sz="2000" cap="all" dirty="0">
                <a:solidFill>
                  <a:srgbClr val="52525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CODE EN PYSPARK </a:t>
            </a:r>
            <a:r>
              <a:rPr lang="fr-FR" sz="2000" cap="all" dirty="0" err="1">
                <a:solidFill>
                  <a:srgbClr val="52525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databricks</a:t>
            </a:r>
            <a:endParaRPr lang="fr-FR" sz="2000" cap="all" dirty="0">
              <a:solidFill>
                <a:srgbClr val="525252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fr-FR" sz="2000" cap="all" dirty="0">
                <a:solidFill>
                  <a:srgbClr val="52525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(AWS </a:t>
            </a:r>
            <a:r>
              <a:rPr lang="fr-FR" sz="2000" cap="all" dirty="0" err="1">
                <a:solidFill>
                  <a:srgbClr val="52525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edition</a:t>
            </a:r>
            <a:r>
              <a:rPr lang="fr-FR" sz="2000" cap="all" dirty="0">
                <a:solidFill>
                  <a:srgbClr val="52525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)</a:t>
            </a:r>
            <a:endParaRPr lang="fr-FR" sz="3200" cap="all" dirty="0">
              <a:solidFill>
                <a:srgbClr val="621516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F5FA0F7E-9265-4D6D-6D23-3B6D17B9477B}"/>
              </a:ext>
            </a:extLst>
          </p:cNvPr>
          <p:cNvSpPr/>
          <p:nvPr/>
        </p:nvSpPr>
        <p:spPr>
          <a:xfrm>
            <a:off x="5753592" y="2558293"/>
            <a:ext cx="956827" cy="683597"/>
          </a:xfrm>
          <a:prstGeom prst="rightArrow">
            <a:avLst/>
          </a:prstGeom>
          <a:solidFill>
            <a:srgbClr val="525252"/>
          </a:solidFill>
          <a:ln>
            <a:solidFill>
              <a:srgbClr val="EAE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0452581F-9C87-60DF-EB00-5C2745FB70F7}"/>
              </a:ext>
            </a:extLst>
          </p:cNvPr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6439882" y="3661027"/>
            <a:ext cx="2319973" cy="45231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fr-FR" sz="2000" cap="all" dirty="0" err="1">
                <a:solidFill>
                  <a:srgbClr val="52525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SErVEUR</a:t>
            </a:r>
            <a:r>
              <a:rPr lang="fr-FR" sz="2000" cap="all" dirty="0">
                <a:solidFill>
                  <a:srgbClr val="52525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de calcul EC2</a:t>
            </a:r>
            <a:endParaRPr lang="fr-FR" sz="3200" cap="all" dirty="0">
              <a:solidFill>
                <a:srgbClr val="621516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6" name="Flèche : droite 15">
            <a:extLst>
              <a:ext uri="{FF2B5EF4-FFF2-40B4-BE49-F238E27FC236}">
                <a16:creationId xmlns:a16="http://schemas.microsoft.com/office/drawing/2014/main" id="{CEC124D3-0D28-5342-8528-451035B30DAA}"/>
              </a:ext>
            </a:extLst>
          </p:cNvPr>
          <p:cNvSpPr/>
          <p:nvPr/>
        </p:nvSpPr>
        <p:spPr>
          <a:xfrm>
            <a:off x="8498203" y="2574508"/>
            <a:ext cx="956827" cy="683597"/>
          </a:xfrm>
          <a:prstGeom prst="rightArrow">
            <a:avLst/>
          </a:prstGeom>
          <a:solidFill>
            <a:srgbClr val="525252"/>
          </a:solidFill>
          <a:ln>
            <a:solidFill>
              <a:srgbClr val="EAE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7" name="Picture 2" descr="Trying Out Various Settings for Amazon S3 Publishing - DEV Community  👩‍💻👨‍💻">
            <a:extLst>
              <a:ext uri="{FF2B5EF4-FFF2-40B4-BE49-F238E27FC236}">
                <a16:creationId xmlns:a16="http://schemas.microsoft.com/office/drawing/2014/main" id="{698996E3-C823-BFE4-524B-F46B67C0E9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4613" y="2000280"/>
            <a:ext cx="1681983" cy="1681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itre 1">
            <a:extLst>
              <a:ext uri="{FF2B5EF4-FFF2-40B4-BE49-F238E27FC236}">
                <a16:creationId xmlns:a16="http://schemas.microsoft.com/office/drawing/2014/main" id="{FB6B765F-0F4D-FC7A-F95A-EDDB66919B43}"/>
              </a:ext>
            </a:extLst>
          </p:cNvPr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9185733" y="3657565"/>
            <a:ext cx="2514846" cy="45231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fr-FR" sz="2000" cap="all" dirty="0">
                <a:solidFill>
                  <a:srgbClr val="52525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STOCKAGE DU RÉSULTAT dans LE BUCKET S3</a:t>
            </a:r>
            <a:endParaRPr lang="fr-FR" sz="3200" cap="all" dirty="0">
              <a:solidFill>
                <a:srgbClr val="621516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4088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bg1"/>
            </a:gs>
            <a:gs pos="83000">
              <a:schemeClr val="bg1"/>
            </a:gs>
            <a:gs pos="100000">
              <a:srgbClr val="621516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2">
            <a:extLst>
              <a:ext uri="{FF2B5EF4-FFF2-40B4-BE49-F238E27FC236}">
                <a16:creationId xmlns:a16="http://schemas.microsoft.com/office/drawing/2014/main" id="{401D1855-D5DB-757A-D335-4F769C1A9B9F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bg1"/>
                </a:solidFill>
                <a:latin typeface="Gill Sans MT" panose="020B0502020104020203" pitchFamily="34" charset="0"/>
              </a:rPr>
              <a:pPr/>
              <a:t>23</a:t>
            </a:fld>
            <a:endParaRPr lang="en-US" sz="32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297A4338-DF6C-426F-29AD-B7A6B822475B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186354" y="253681"/>
            <a:ext cx="7819292" cy="1062625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</a:pPr>
            <a:r>
              <a:rPr lang="fr-FR" sz="4800" cap="all" dirty="0">
                <a:solidFill>
                  <a:srgbClr val="62151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LIEN VERS </a:t>
            </a:r>
            <a:r>
              <a:rPr lang="fr-FR" sz="4800" cap="all" dirty="0" err="1">
                <a:solidFill>
                  <a:srgbClr val="62151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Databricks</a:t>
            </a:r>
            <a:r>
              <a:rPr lang="fr-FR" sz="4800" cap="all" dirty="0">
                <a:solidFill>
                  <a:srgbClr val="62151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:</a:t>
            </a:r>
            <a:endParaRPr lang="fr-FR" sz="3200" cap="all" dirty="0">
              <a:solidFill>
                <a:srgbClr val="621516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2" name="Graphique 1" descr="Panneau">
            <a:extLst>
              <a:ext uri="{FF2B5EF4-FFF2-40B4-BE49-F238E27FC236}">
                <a16:creationId xmlns:a16="http://schemas.microsoft.com/office/drawing/2014/main" id="{CFE558F4-427A-28CA-BE0A-8E4F529BDFF1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20888" y="1266092"/>
            <a:ext cx="10150221" cy="5510027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26173887-0DF9-5CFE-1C05-7E44EBD53458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3538257" y="2644170"/>
            <a:ext cx="511548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chemeClr val="accent2">
                    <a:lumMod val="75000"/>
                  </a:schemeClr>
                </a:solidFill>
                <a:hlinkClick r:id="rId8"/>
              </a:rPr>
              <a:t>https://dbc-50bf6d28-d57f.cloud.databricks.com/?o=22010014277780#notebook/566770589047517/command/566770589047518</a:t>
            </a:r>
            <a:endParaRPr lang="fr-FR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6284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bg1"/>
            </a:gs>
            <a:gs pos="83000">
              <a:schemeClr val="bg1"/>
            </a:gs>
            <a:gs pos="100000">
              <a:srgbClr val="621516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2">
            <a:extLst>
              <a:ext uri="{FF2B5EF4-FFF2-40B4-BE49-F238E27FC236}">
                <a16:creationId xmlns:a16="http://schemas.microsoft.com/office/drawing/2014/main" id="{401D1855-D5DB-757A-D335-4F769C1A9B9F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bg1"/>
                </a:solidFill>
                <a:latin typeface="Gill Sans MT" panose="020B0502020104020203" pitchFamily="34" charset="0"/>
              </a:rPr>
              <a:pPr/>
              <a:t>24</a:t>
            </a:fld>
            <a:endParaRPr lang="en-US" sz="32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297A4338-DF6C-426F-29AD-B7A6B822475B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186354" y="253681"/>
            <a:ext cx="7819292" cy="1062625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</a:pPr>
            <a:r>
              <a:rPr lang="fr-FR" sz="4800" cap="all" dirty="0">
                <a:solidFill>
                  <a:srgbClr val="62151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LIEN VERS AWS :</a:t>
            </a:r>
            <a:endParaRPr lang="fr-FR" sz="3200" cap="all" dirty="0">
              <a:solidFill>
                <a:srgbClr val="621516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2" name="Graphique 1" descr="Panneau">
            <a:extLst>
              <a:ext uri="{FF2B5EF4-FFF2-40B4-BE49-F238E27FC236}">
                <a16:creationId xmlns:a16="http://schemas.microsoft.com/office/drawing/2014/main" id="{CFE558F4-427A-28CA-BE0A-8E4F529BDFF1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21079" y="1232997"/>
            <a:ext cx="10150221" cy="5510027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26173887-0DF9-5CFE-1C05-7E44EBD53458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3840946" y="2787681"/>
            <a:ext cx="451010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chemeClr val="accent2">
                    <a:lumMod val="75000"/>
                  </a:schemeClr>
                </a:solidFill>
                <a:hlinkClick r:id="rId8"/>
              </a:rPr>
              <a:t>https://s3.console.aws.amazon.com/s3/buckets/vivianorsprojet8?region=eu-west-1&amp;tab=objects</a:t>
            </a:r>
            <a:endParaRPr lang="fr-FR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4391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bg1"/>
            </a:gs>
            <a:gs pos="83000">
              <a:schemeClr val="bg1"/>
            </a:gs>
            <a:gs pos="100000">
              <a:srgbClr val="621516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EDAB49-663B-20A7-4386-A8BC2BEB0D35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3048000" y="390269"/>
            <a:ext cx="6096000" cy="10626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fr-FR" sz="4800" cap="all" dirty="0">
                <a:solidFill>
                  <a:srgbClr val="62151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IV – CONCLUSION :</a:t>
            </a:r>
          </a:p>
        </p:txBody>
      </p:sp>
      <p:sp>
        <p:nvSpPr>
          <p:cNvPr id="8" name="Espace réservé du numéro de diapositive 2">
            <a:extLst>
              <a:ext uri="{FF2B5EF4-FFF2-40B4-BE49-F238E27FC236}">
                <a16:creationId xmlns:a16="http://schemas.microsoft.com/office/drawing/2014/main" id="{401D1855-D5DB-757A-D335-4F769C1A9B9F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bg1"/>
                </a:solidFill>
                <a:latin typeface="Gill Sans MT" panose="020B0502020104020203" pitchFamily="34" charset="0"/>
              </a:rPr>
              <a:pPr/>
              <a:t>25</a:t>
            </a:fld>
            <a:endParaRPr lang="en-US" sz="32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pic>
        <p:nvPicPr>
          <p:cNvPr id="3" name="Graphique 2" descr="Engrenage">
            <a:extLst>
              <a:ext uri="{FF2B5EF4-FFF2-40B4-BE49-F238E27FC236}">
                <a16:creationId xmlns:a16="http://schemas.microsoft.com/office/drawing/2014/main" id="{2E58558E-7EDA-C72D-ED1A-2AF3F87718E0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201371" y="1506485"/>
            <a:ext cx="888261" cy="914400"/>
          </a:xfrm>
          <a:prstGeom prst="rect">
            <a:avLst/>
          </a:prstGeom>
        </p:spPr>
      </p:pic>
      <p:sp>
        <p:nvSpPr>
          <p:cNvPr id="4" name="Titre 1">
            <a:extLst>
              <a:ext uri="{FF2B5EF4-FFF2-40B4-BE49-F238E27FC236}">
                <a16:creationId xmlns:a16="http://schemas.microsoft.com/office/drawing/2014/main" id="{E6FBF720-CE6A-6DEB-168B-A1D2452B8BC6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2089632" y="1676580"/>
            <a:ext cx="6095999" cy="7783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fr-FR" sz="2800" dirty="0">
                <a:solidFill>
                  <a:srgbClr val="525252"/>
                </a:solidFill>
                <a:latin typeface="Franklin Gothic Heavy" panose="020B0903020102020204" pitchFamily="34" charset="0"/>
              </a:rPr>
              <a:t>LE DÉPLOIEMENT A ÉTÉ PRÉPARÉ…</a:t>
            </a:r>
            <a:endParaRPr lang="fr-FR" sz="2800" cap="all" dirty="0">
              <a:solidFill>
                <a:srgbClr val="10181D"/>
              </a:solidFill>
              <a:latin typeface="Franklin Gothic Heavy" panose="020B0903020102020204" pitchFamily="34" charset="0"/>
            </a:endParaRPr>
          </a:p>
        </p:txBody>
      </p:sp>
      <p:pic>
        <p:nvPicPr>
          <p:cNvPr id="5" name="Graphique 4" descr="Engrenage">
            <a:extLst>
              <a:ext uri="{FF2B5EF4-FFF2-40B4-BE49-F238E27FC236}">
                <a16:creationId xmlns:a16="http://schemas.microsoft.com/office/drawing/2014/main" id="{7438FAB6-A4C8-4B96-E889-EF9B276A7124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93258" y="2514600"/>
            <a:ext cx="888261" cy="914400"/>
          </a:xfrm>
          <a:prstGeom prst="rect">
            <a:avLst/>
          </a:prstGeom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BE263A90-EDCC-B9A7-F712-728B536AE88C}"/>
              </a:ext>
            </a:extLst>
          </p:cNvPr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2089633" y="2650676"/>
            <a:ext cx="8062552" cy="7783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fr-FR" sz="2800" dirty="0">
                <a:solidFill>
                  <a:srgbClr val="525252"/>
                </a:solidFill>
                <a:latin typeface="Franklin Gothic Heavy" panose="020B0903020102020204" pitchFamily="34" charset="0"/>
              </a:rPr>
              <a:t>MAIS IL VA NÉCESSITER UN VÉRITABLE BUDGET.</a:t>
            </a:r>
            <a:endParaRPr lang="fr-FR" sz="2800" cap="all" dirty="0">
              <a:solidFill>
                <a:srgbClr val="10181D"/>
              </a:solidFill>
              <a:latin typeface="Franklin Gothic Heavy" panose="020B0903020102020204" pitchFamily="34" charset="0"/>
            </a:endParaRPr>
          </a:p>
        </p:txBody>
      </p:sp>
      <p:pic>
        <p:nvPicPr>
          <p:cNvPr id="7" name="Graphique 6" descr="Engrenage">
            <a:extLst>
              <a:ext uri="{FF2B5EF4-FFF2-40B4-BE49-F238E27FC236}">
                <a16:creationId xmlns:a16="http://schemas.microsoft.com/office/drawing/2014/main" id="{7C47F082-6B08-4D75-0F4E-6AEDB9C99674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68336" y="3547239"/>
            <a:ext cx="888261" cy="914400"/>
          </a:xfrm>
          <a:prstGeom prst="rect">
            <a:avLst/>
          </a:prstGeom>
        </p:spPr>
      </p:pic>
      <p:sp>
        <p:nvSpPr>
          <p:cNvPr id="9" name="Titre 1">
            <a:extLst>
              <a:ext uri="{FF2B5EF4-FFF2-40B4-BE49-F238E27FC236}">
                <a16:creationId xmlns:a16="http://schemas.microsoft.com/office/drawing/2014/main" id="{BA100693-B99D-6097-6666-984AA24B9ABB}"/>
              </a:ext>
            </a:extLst>
          </p:cNvPr>
          <p:cNvSpPr txBox="1">
            <a:spLocks/>
          </p:cNvSpPr>
          <p:nvPr>
            <p:custDataLst>
              <p:tags r:id="rId8"/>
            </p:custDataLst>
          </p:nvPr>
        </p:nvSpPr>
        <p:spPr>
          <a:xfrm>
            <a:off x="2048483" y="3542808"/>
            <a:ext cx="9615186" cy="7783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fr-FR" sz="2800" dirty="0">
                <a:solidFill>
                  <a:srgbClr val="525252"/>
                </a:solidFill>
                <a:latin typeface="Franklin Gothic Heavy" panose="020B0903020102020204" pitchFamily="34" charset="0"/>
              </a:rPr>
              <a:t>EN FONCTION DE CELUI-CI, IL FAUDRA DÉTERMINER LA TAILLE DES IMAGES ET LA RÉDUCTION DE DIMENSION.</a:t>
            </a:r>
            <a:endParaRPr lang="fr-FR" sz="2800" cap="all" dirty="0">
              <a:solidFill>
                <a:srgbClr val="10181D"/>
              </a:solidFill>
              <a:latin typeface="Franklin Gothic Heavy" panose="020B0903020102020204" pitchFamily="34" charset="0"/>
            </a:endParaRPr>
          </a:p>
        </p:txBody>
      </p:sp>
      <p:pic>
        <p:nvPicPr>
          <p:cNvPr id="10" name="Graphique 9" descr="Engrenage">
            <a:extLst>
              <a:ext uri="{FF2B5EF4-FFF2-40B4-BE49-F238E27FC236}">
                <a16:creationId xmlns:a16="http://schemas.microsoft.com/office/drawing/2014/main" id="{ED3271FC-0B51-4D6F-ABBC-3A663A0D4C49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60222" y="4575447"/>
            <a:ext cx="888261" cy="914400"/>
          </a:xfrm>
          <a:prstGeom prst="rect">
            <a:avLst/>
          </a:prstGeom>
        </p:spPr>
      </p:pic>
      <p:sp>
        <p:nvSpPr>
          <p:cNvPr id="11" name="Titre 1">
            <a:extLst>
              <a:ext uri="{FF2B5EF4-FFF2-40B4-BE49-F238E27FC236}">
                <a16:creationId xmlns:a16="http://schemas.microsoft.com/office/drawing/2014/main" id="{F374D36D-5F86-25C4-4040-D1DACABD6150}"/>
              </a:ext>
            </a:extLst>
          </p:cNvPr>
          <p:cNvSpPr txBox="1">
            <a:spLocks/>
          </p:cNvSpPr>
          <p:nvPr>
            <p:custDataLst>
              <p:tags r:id="rId10"/>
            </p:custDataLst>
          </p:nvPr>
        </p:nvSpPr>
        <p:spPr>
          <a:xfrm>
            <a:off x="2048483" y="4550923"/>
            <a:ext cx="9114702" cy="7783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fr-FR" sz="2800" cap="all" dirty="0">
                <a:solidFill>
                  <a:srgbClr val="525252"/>
                </a:solidFill>
                <a:latin typeface="Franklin Gothic Heavy" panose="020B0903020102020204" pitchFamily="34" charset="0"/>
              </a:rPr>
              <a:t>EN FONCTION DU MODÈLE CHOISI, MODIFIER LE CODE (SIFT, SURF, CNN TRANSFERT LEARNING).</a:t>
            </a:r>
            <a:endParaRPr lang="fr-FR" sz="2800" cap="all" dirty="0">
              <a:solidFill>
                <a:srgbClr val="10181D"/>
              </a:solidFill>
              <a:latin typeface="Franklin Gothic Heavy" panose="020B09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59027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bg1"/>
            </a:gs>
            <a:gs pos="83000">
              <a:schemeClr val="bg1"/>
            </a:gs>
            <a:gs pos="100000">
              <a:srgbClr val="621516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EDAB49-663B-20A7-4386-A8BC2BEB0D35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251554" y="1564186"/>
            <a:ext cx="7688892" cy="10626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fr-FR" sz="4800" cap="all" dirty="0">
                <a:solidFill>
                  <a:srgbClr val="62151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MERCI DE VOTRE ATTENTION !</a:t>
            </a:r>
          </a:p>
        </p:txBody>
      </p:sp>
      <p:sp>
        <p:nvSpPr>
          <p:cNvPr id="8" name="Espace réservé du numéro de diapositive 2">
            <a:extLst>
              <a:ext uri="{FF2B5EF4-FFF2-40B4-BE49-F238E27FC236}">
                <a16:creationId xmlns:a16="http://schemas.microsoft.com/office/drawing/2014/main" id="{401D1855-D5DB-757A-D335-4F769C1A9B9F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bg1"/>
                </a:solidFill>
                <a:latin typeface="Gill Sans MT" panose="020B0502020104020203" pitchFamily="34" charset="0"/>
              </a:rPr>
              <a:pPr/>
              <a:t>26</a:t>
            </a:fld>
            <a:endParaRPr lang="en-US" sz="32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1566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4000">
              <a:schemeClr val="bg1"/>
            </a:gs>
            <a:gs pos="83000">
              <a:schemeClr val="bg1"/>
            </a:gs>
            <a:gs pos="100000">
              <a:srgbClr val="62151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bg1"/>
                </a:solidFill>
                <a:latin typeface="Gill Sans MT" panose="020B0502020104020203" pitchFamily="34" charset="0"/>
              </a:rPr>
              <a:pPr/>
              <a:t>3</a:t>
            </a:fld>
            <a:endParaRPr lang="en-US" sz="32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443A26F5-B792-45B6-BBF3-20C6D7F48AF5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913562" y="328320"/>
            <a:ext cx="10093569" cy="1062625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</a:pPr>
            <a:r>
              <a:rPr lang="fr-FR" sz="4800" cap="all" dirty="0">
                <a:solidFill>
                  <a:srgbClr val="62151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PRÉPARER LE DÉPLOIEMENT D'une APPLICATION :</a:t>
            </a:r>
          </a:p>
        </p:txBody>
      </p:sp>
      <p:pic>
        <p:nvPicPr>
          <p:cNvPr id="3" name="Graphique 2" descr="Indicateur">
            <a:extLst>
              <a:ext uri="{FF2B5EF4-FFF2-40B4-BE49-F238E27FC236}">
                <a16:creationId xmlns:a16="http://schemas.microsoft.com/office/drawing/2014/main" id="{674FC468-5F61-663B-60DF-2FA7CC931B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620308" y="3089577"/>
            <a:ext cx="1753450" cy="1753450"/>
          </a:xfrm>
          <a:prstGeom prst="rect">
            <a:avLst/>
          </a:prstGeom>
        </p:spPr>
      </p:pic>
      <p:pic>
        <p:nvPicPr>
          <p:cNvPr id="6" name="Graphique 5" descr="Pomme">
            <a:extLst>
              <a:ext uri="{FF2B5EF4-FFF2-40B4-BE49-F238E27FC236}">
                <a16:creationId xmlns:a16="http://schemas.microsoft.com/office/drawing/2014/main" id="{1321027A-6C22-D893-E26A-5137079187D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546937" y="2971800"/>
            <a:ext cx="1753450" cy="1753450"/>
          </a:xfrm>
          <a:prstGeom prst="rect">
            <a:avLst/>
          </a:prstGeom>
        </p:spPr>
      </p:pic>
      <p:pic>
        <p:nvPicPr>
          <p:cNvPr id="8" name="Graphique 7" descr="Smartphone">
            <a:extLst>
              <a:ext uri="{FF2B5EF4-FFF2-40B4-BE49-F238E27FC236}">
                <a16:creationId xmlns:a16="http://schemas.microsoft.com/office/drawing/2014/main" id="{9BB558C8-2E6C-B500-DFE3-B74AE201FDF8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121297" y="3164928"/>
            <a:ext cx="1678101" cy="1678101"/>
          </a:xfrm>
          <a:prstGeom prst="rect">
            <a:avLst/>
          </a:prstGeom>
        </p:spPr>
      </p:pic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B9F451D6-234A-DCD7-ABC5-EA4EB5C8E041}"/>
              </a:ext>
            </a:extLst>
          </p:cNvPr>
          <p:cNvSpPr/>
          <p:nvPr/>
        </p:nvSpPr>
        <p:spPr>
          <a:xfrm>
            <a:off x="3570514" y="3662179"/>
            <a:ext cx="1393372" cy="683597"/>
          </a:xfrm>
          <a:prstGeom prst="rightArrow">
            <a:avLst/>
          </a:prstGeom>
          <a:solidFill>
            <a:srgbClr val="525252"/>
          </a:solidFill>
          <a:ln>
            <a:solidFill>
              <a:srgbClr val="EAE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10AC7C65-1D75-643F-20C8-91405C35F33A}"/>
              </a:ext>
            </a:extLst>
          </p:cNvPr>
          <p:cNvSpPr/>
          <p:nvPr/>
        </p:nvSpPr>
        <p:spPr>
          <a:xfrm>
            <a:off x="6956809" y="3662179"/>
            <a:ext cx="1393372" cy="683597"/>
          </a:xfrm>
          <a:prstGeom prst="rightArrow">
            <a:avLst/>
          </a:prstGeom>
          <a:solidFill>
            <a:srgbClr val="525252"/>
          </a:solidFill>
          <a:ln>
            <a:solidFill>
              <a:srgbClr val="EAE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7286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4000">
              <a:schemeClr val="bg1"/>
            </a:gs>
            <a:gs pos="83000">
              <a:schemeClr val="bg1"/>
            </a:gs>
            <a:gs pos="100000">
              <a:srgbClr val="62151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bg1"/>
                </a:solidFill>
                <a:latin typeface="Gill Sans MT" panose="020B0502020104020203" pitchFamily="34" charset="0"/>
              </a:rPr>
              <a:pPr/>
              <a:t>4</a:t>
            </a:fld>
            <a:endParaRPr lang="en-US" sz="32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443A26F5-B792-45B6-BBF3-20C6D7F48AF5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840523" y="328320"/>
            <a:ext cx="8510953" cy="1062625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</a:pPr>
            <a:r>
              <a:rPr lang="fr-FR" sz="4800" cap="all" dirty="0">
                <a:solidFill>
                  <a:srgbClr val="62151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DES PHOTOS DE FRUITS</a:t>
            </a:r>
            <a:br>
              <a:rPr lang="fr-FR" sz="4800" cap="all" dirty="0">
                <a:solidFill>
                  <a:srgbClr val="621516"/>
                </a:solidFill>
                <a:latin typeface="Franklin Gothic Heavy" panose="020B0903020102020204" pitchFamily="34" charset="0"/>
              </a:rPr>
            </a:br>
            <a:r>
              <a:rPr lang="fr-FR" sz="3600" cap="all" dirty="0">
                <a:solidFill>
                  <a:srgbClr val="62151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(22688 images pour 131 variétés)</a:t>
            </a:r>
          </a:p>
        </p:txBody>
      </p:sp>
      <p:pic>
        <p:nvPicPr>
          <p:cNvPr id="6" name="Graphique 5" descr="Pomme">
            <a:extLst>
              <a:ext uri="{FF2B5EF4-FFF2-40B4-BE49-F238E27FC236}">
                <a16:creationId xmlns:a16="http://schemas.microsoft.com/office/drawing/2014/main" id="{1321027A-6C22-D893-E26A-5137079187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89100" y="3385457"/>
            <a:ext cx="1753450" cy="1753450"/>
          </a:xfrm>
          <a:prstGeom prst="rect">
            <a:avLst/>
          </a:prstGeom>
        </p:spPr>
      </p:pic>
      <p:pic>
        <p:nvPicPr>
          <p:cNvPr id="5" name="Graphique 4" descr="Orange">
            <a:extLst>
              <a:ext uri="{FF2B5EF4-FFF2-40B4-BE49-F238E27FC236}">
                <a16:creationId xmlns:a16="http://schemas.microsoft.com/office/drawing/2014/main" id="{55BC9479-74ED-A98F-7E85-1EEB70B296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42550" y="3131881"/>
            <a:ext cx="1535014" cy="1535014"/>
          </a:xfrm>
          <a:prstGeom prst="rect">
            <a:avLst/>
          </a:prstGeom>
        </p:spPr>
      </p:pic>
      <p:pic>
        <p:nvPicPr>
          <p:cNvPr id="12" name="Graphique 11" descr="Cerises">
            <a:extLst>
              <a:ext uri="{FF2B5EF4-FFF2-40B4-BE49-F238E27FC236}">
                <a16:creationId xmlns:a16="http://schemas.microsoft.com/office/drawing/2014/main" id="{B488C721-FFA3-0F07-2313-2E5ACD27ED9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096000" y="3626217"/>
            <a:ext cx="1535014" cy="1535014"/>
          </a:xfrm>
          <a:prstGeom prst="rect">
            <a:avLst/>
          </a:prstGeom>
        </p:spPr>
      </p:pic>
      <p:pic>
        <p:nvPicPr>
          <p:cNvPr id="14" name="Graphique 13" descr="Raisins">
            <a:extLst>
              <a:ext uri="{FF2B5EF4-FFF2-40B4-BE49-F238E27FC236}">
                <a16:creationId xmlns:a16="http://schemas.microsoft.com/office/drawing/2014/main" id="{246A654E-6059-10FE-1631-1AFAFDC94C2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722578" y="3068445"/>
            <a:ext cx="1661886" cy="1661886"/>
          </a:xfrm>
          <a:prstGeom prst="rect">
            <a:avLst/>
          </a:prstGeom>
        </p:spPr>
      </p:pic>
      <p:pic>
        <p:nvPicPr>
          <p:cNvPr id="16" name="Graphique 15" descr="Pastèque">
            <a:extLst>
              <a:ext uri="{FF2B5EF4-FFF2-40B4-BE49-F238E27FC236}">
                <a16:creationId xmlns:a16="http://schemas.microsoft.com/office/drawing/2014/main" id="{F382B65E-8EC5-8372-622C-7A95C978BB2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61173" y="2686417"/>
            <a:ext cx="1879600" cy="1879600"/>
          </a:xfrm>
          <a:prstGeom prst="rect">
            <a:avLst/>
          </a:prstGeom>
        </p:spPr>
      </p:pic>
      <p:pic>
        <p:nvPicPr>
          <p:cNvPr id="18" name="Graphique 17" descr="Avocat">
            <a:extLst>
              <a:ext uri="{FF2B5EF4-FFF2-40B4-BE49-F238E27FC236}">
                <a16:creationId xmlns:a16="http://schemas.microsoft.com/office/drawing/2014/main" id="{C4ACEA44-FEE7-9FBA-3C23-3F4B3D09F27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717683" y="3499345"/>
            <a:ext cx="1661886" cy="1661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533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4000">
              <a:schemeClr val="bg1"/>
            </a:gs>
            <a:gs pos="83000">
              <a:schemeClr val="bg1"/>
            </a:gs>
            <a:gs pos="100000">
              <a:srgbClr val="62151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bg1"/>
                </a:solidFill>
                <a:latin typeface="Gill Sans MT" panose="020B0502020104020203" pitchFamily="34" charset="0"/>
              </a:rPr>
              <a:pPr/>
              <a:t>5</a:t>
            </a:fld>
            <a:endParaRPr lang="en-US" sz="32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443A26F5-B792-45B6-BBF3-20C6D7F48AF5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609601" y="155464"/>
            <a:ext cx="11582400" cy="1062625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</a:pPr>
            <a:r>
              <a:rPr lang="fr-FR" sz="4800" cap="all" dirty="0">
                <a:solidFill>
                  <a:srgbClr val="62151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DES FRUITS </a:t>
            </a:r>
            <a:br>
              <a:rPr lang="fr-FR" sz="4800" cap="all" dirty="0">
                <a:solidFill>
                  <a:srgbClr val="62151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r>
              <a:rPr lang="fr-FR" sz="4800" cap="all" dirty="0">
                <a:solidFill>
                  <a:srgbClr val="62151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SOUS TOUS LES ANGLES</a:t>
            </a: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6B24CCFA-8288-84A3-D522-A43B958672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836" y="2939143"/>
            <a:ext cx="952500" cy="952500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84BF4C7C-C63E-834E-16E9-7D4CAC2680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271" y="2939143"/>
            <a:ext cx="952500" cy="952500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5F0BEBBB-8E7D-F924-BD02-6FCD089596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550" y="2952750"/>
            <a:ext cx="952500" cy="952500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3FA47917-BF56-1181-AF6B-8EC7C2768F9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3829" y="2939143"/>
            <a:ext cx="952500" cy="952500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C3351070-4CA3-54FE-FCCC-B4139E47533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750" y="2952750"/>
            <a:ext cx="952500" cy="952500"/>
          </a:xfrm>
          <a:prstGeom prst="rect">
            <a:avLst/>
          </a:prstGeom>
        </p:spPr>
      </p:pic>
      <p:pic>
        <p:nvPicPr>
          <p:cNvPr id="35" name="Image 34">
            <a:extLst>
              <a:ext uri="{FF2B5EF4-FFF2-40B4-BE49-F238E27FC236}">
                <a16:creationId xmlns:a16="http://schemas.microsoft.com/office/drawing/2014/main" id="{5400F60E-BA3F-F667-9222-2B8D5A3238D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8625" y="2952750"/>
            <a:ext cx="952500" cy="952500"/>
          </a:xfrm>
          <a:prstGeom prst="rect">
            <a:avLst/>
          </a:prstGeom>
        </p:spPr>
      </p:pic>
      <p:pic>
        <p:nvPicPr>
          <p:cNvPr id="37" name="Image 36">
            <a:extLst>
              <a:ext uri="{FF2B5EF4-FFF2-40B4-BE49-F238E27FC236}">
                <a16:creationId xmlns:a16="http://schemas.microsoft.com/office/drawing/2014/main" id="{F1CB07BB-9795-9FB5-6232-A3EA547D82B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0730" y="2952750"/>
            <a:ext cx="952500" cy="952500"/>
          </a:xfrm>
          <a:prstGeom prst="rect">
            <a:avLst/>
          </a:prstGeom>
        </p:spPr>
      </p:pic>
      <p:pic>
        <p:nvPicPr>
          <p:cNvPr id="39" name="Image 38">
            <a:extLst>
              <a:ext uri="{FF2B5EF4-FFF2-40B4-BE49-F238E27FC236}">
                <a16:creationId xmlns:a16="http://schemas.microsoft.com/office/drawing/2014/main" id="{03B8915F-C6DB-9D6B-35F3-5667C878E4A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2835" y="2952750"/>
            <a:ext cx="952500" cy="952500"/>
          </a:xfrm>
          <a:prstGeom prst="rect">
            <a:avLst/>
          </a:prstGeom>
        </p:spPr>
      </p:pic>
      <p:pic>
        <p:nvPicPr>
          <p:cNvPr id="41" name="Image 40">
            <a:extLst>
              <a:ext uri="{FF2B5EF4-FFF2-40B4-BE49-F238E27FC236}">
                <a16:creationId xmlns:a16="http://schemas.microsoft.com/office/drawing/2014/main" id="{8F24779B-1F6F-EBC3-4AFE-00A9F1D8F52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4940" y="2952750"/>
            <a:ext cx="952500" cy="952500"/>
          </a:xfrm>
          <a:prstGeom prst="rect">
            <a:avLst/>
          </a:prstGeom>
        </p:spPr>
      </p:pic>
      <p:pic>
        <p:nvPicPr>
          <p:cNvPr id="43" name="Image 42">
            <a:extLst>
              <a:ext uri="{FF2B5EF4-FFF2-40B4-BE49-F238E27FC236}">
                <a16:creationId xmlns:a16="http://schemas.microsoft.com/office/drawing/2014/main" id="{293CADAF-7E40-84F3-BC9B-3DB4D7B6586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901" y="4457959"/>
            <a:ext cx="952500" cy="952500"/>
          </a:xfrm>
          <a:prstGeom prst="rect">
            <a:avLst/>
          </a:prstGeom>
        </p:spPr>
      </p:pic>
      <p:pic>
        <p:nvPicPr>
          <p:cNvPr id="45" name="Image 44">
            <a:extLst>
              <a:ext uri="{FF2B5EF4-FFF2-40B4-BE49-F238E27FC236}">
                <a16:creationId xmlns:a16="http://schemas.microsoft.com/office/drawing/2014/main" id="{5D2FA44B-61EE-292A-179A-3E499FD2ADA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630" y="4457959"/>
            <a:ext cx="952500" cy="952500"/>
          </a:xfrm>
          <a:prstGeom prst="rect">
            <a:avLst/>
          </a:prstGeom>
        </p:spPr>
      </p:pic>
      <p:pic>
        <p:nvPicPr>
          <p:cNvPr id="47" name="Image 46">
            <a:extLst>
              <a:ext uri="{FF2B5EF4-FFF2-40B4-BE49-F238E27FC236}">
                <a16:creationId xmlns:a16="http://schemas.microsoft.com/office/drawing/2014/main" id="{E023760A-181B-DD8B-4461-CCD91912B5F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359" y="4487012"/>
            <a:ext cx="952500" cy="952500"/>
          </a:xfrm>
          <a:prstGeom prst="rect">
            <a:avLst/>
          </a:prstGeom>
        </p:spPr>
      </p:pic>
      <p:pic>
        <p:nvPicPr>
          <p:cNvPr id="49" name="Image 48">
            <a:extLst>
              <a:ext uri="{FF2B5EF4-FFF2-40B4-BE49-F238E27FC236}">
                <a16:creationId xmlns:a16="http://schemas.microsoft.com/office/drawing/2014/main" id="{90274E66-F0D0-A58B-0748-BFAA94A93AC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088" y="4464920"/>
            <a:ext cx="952500" cy="952500"/>
          </a:xfrm>
          <a:prstGeom prst="rect">
            <a:avLst/>
          </a:prstGeom>
        </p:spPr>
      </p:pic>
      <p:pic>
        <p:nvPicPr>
          <p:cNvPr id="51" name="Image 50">
            <a:extLst>
              <a:ext uri="{FF2B5EF4-FFF2-40B4-BE49-F238E27FC236}">
                <a16:creationId xmlns:a16="http://schemas.microsoft.com/office/drawing/2014/main" id="{DB62B0AF-1B9D-7094-5F39-27C2A0429BF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817" y="4457959"/>
            <a:ext cx="952500" cy="952500"/>
          </a:xfrm>
          <a:prstGeom prst="rect">
            <a:avLst/>
          </a:prstGeom>
        </p:spPr>
      </p:pic>
      <p:pic>
        <p:nvPicPr>
          <p:cNvPr id="53" name="Image 52">
            <a:extLst>
              <a:ext uri="{FF2B5EF4-FFF2-40B4-BE49-F238E27FC236}">
                <a16:creationId xmlns:a16="http://schemas.microsoft.com/office/drawing/2014/main" id="{6039DDFF-04CC-DE6B-9A6C-2E189ADA64B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546" y="4464920"/>
            <a:ext cx="952500" cy="952500"/>
          </a:xfrm>
          <a:prstGeom prst="rect">
            <a:avLst/>
          </a:prstGeom>
        </p:spPr>
      </p:pic>
      <p:pic>
        <p:nvPicPr>
          <p:cNvPr id="55" name="Image 54">
            <a:extLst>
              <a:ext uri="{FF2B5EF4-FFF2-40B4-BE49-F238E27FC236}">
                <a16:creationId xmlns:a16="http://schemas.microsoft.com/office/drawing/2014/main" id="{AE94E98B-B6BC-4698-E1BA-EA14710DC81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1275" y="4451294"/>
            <a:ext cx="952500" cy="952500"/>
          </a:xfrm>
          <a:prstGeom prst="rect">
            <a:avLst/>
          </a:prstGeom>
        </p:spPr>
      </p:pic>
      <p:pic>
        <p:nvPicPr>
          <p:cNvPr id="57" name="Image 56">
            <a:extLst>
              <a:ext uri="{FF2B5EF4-FFF2-40B4-BE49-F238E27FC236}">
                <a16:creationId xmlns:a16="http://schemas.microsoft.com/office/drawing/2014/main" id="{E0427379-FA9B-53B4-5D97-49AD703857D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8004" y="4457959"/>
            <a:ext cx="952500" cy="952500"/>
          </a:xfrm>
          <a:prstGeom prst="rect">
            <a:avLst/>
          </a:prstGeom>
        </p:spPr>
      </p:pic>
      <p:pic>
        <p:nvPicPr>
          <p:cNvPr id="59" name="Image 58">
            <a:extLst>
              <a:ext uri="{FF2B5EF4-FFF2-40B4-BE49-F238E27FC236}">
                <a16:creationId xmlns:a16="http://schemas.microsoft.com/office/drawing/2014/main" id="{ED0FE8F1-9726-66A4-C78F-5F22A4A0AF3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733" y="4451294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714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4000">
              <a:schemeClr val="bg1"/>
            </a:gs>
            <a:gs pos="83000">
              <a:schemeClr val="bg1"/>
            </a:gs>
            <a:gs pos="100000">
              <a:srgbClr val="62151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bg1"/>
                </a:solidFill>
                <a:latin typeface="Gill Sans MT" panose="020B0502020104020203" pitchFamily="34" charset="0"/>
              </a:rPr>
              <a:pPr/>
              <a:t>6</a:t>
            </a:fld>
            <a:endParaRPr lang="en-US" sz="32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443A26F5-B792-45B6-BBF3-20C6D7F48AF5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433754" y="299290"/>
            <a:ext cx="11136923" cy="1062625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</a:pPr>
            <a:r>
              <a:rPr lang="fr-FR" sz="4800" cap="all" dirty="0">
                <a:solidFill>
                  <a:srgbClr val="62151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LA MISSION : </a:t>
            </a:r>
            <a:br>
              <a:rPr lang="fr-FR" sz="4800" cap="all" dirty="0">
                <a:solidFill>
                  <a:srgbClr val="62151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r>
              <a:rPr lang="fr-FR" sz="3200" cap="all" dirty="0">
                <a:solidFill>
                  <a:srgbClr val="62151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CRÉER UNE PREMIÈRE CHAÎNE DE PREPROCESSING…</a:t>
            </a:r>
          </a:p>
        </p:txBody>
      </p:sp>
      <p:pic>
        <p:nvPicPr>
          <p:cNvPr id="3" name="Graphique 2" descr="Images">
            <a:extLst>
              <a:ext uri="{FF2B5EF4-FFF2-40B4-BE49-F238E27FC236}">
                <a16:creationId xmlns:a16="http://schemas.microsoft.com/office/drawing/2014/main" id="{A3EE6460-187A-B2AA-A4CD-F198960403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74799" y="3151262"/>
            <a:ext cx="1705429" cy="1705429"/>
          </a:xfrm>
          <a:prstGeom prst="rect">
            <a:avLst/>
          </a:prstGeom>
        </p:spPr>
      </p:pic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04F826CD-8D40-F9C9-C9F2-18136176A2E0}"/>
              </a:ext>
            </a:extLst>
          </p:cNvPr>
          <p:cNvSpPr/>
          <p:nvPr/>
        </p:nvSpPr>
        <p:spPr>
          <a:xfrm>
            <a:off x="3425370" y="3662175"/>
            <a:ext cx="1393372" cy="683597"/>
          </a:xfrm>
          <a:prstGeom prst="rightArrow">
            <a:avLst/>
          </a:prstGeom>
          <a:solidFill>
            <a:srgbClr val="525252"/>
          </a:solidFill>
          <a:ln>
            <a:solidFill>
              <a:srgbClr val="EAE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Graphique 9" descr="Code-barres">
            <a:extLst>
              <a:ext uri="{FF2B5EF4-FFF2-40B4-BE49-F238E27FC236}">
                <a16:creationId xmlns:a16="http://schemas.microsoft.com/office/drawing/2014/main" id="{9DD840EC-8D13-14A1-FE6B-87D1F01BDC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63884" y="3024258"/>
            <a:ext cx="1959429" cy="1959429"/>
          </a:xfrm>
          <a:prstGeom prst="rect">
            <a:avLst/>
          </a:prstGeom>
        </p:spPr>
      </p:pic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CFC902D6-8B56-A76E-2C63-6AE1EEDB8FEA}"/>
              </a:ext>
            </a:extLst>
          </p:cNvPr>
          <p:cNvSpPr/>
          <p:nvPr/>
        </p:nvSpPr>
        <p:spPr>
          <a:xfrm>
            <a:off x="7068455" y="3662175"/>
            <a:ext cx="1393372" cy="683597"/>
          </a:xfrm>
          <a:prstGeom prst="rightArrow">
            <a:avLst/>
          </a:prstGeom>
          <a:solidFill>
            <a:srgbClr val="525252"/>
          </a:solidFill>
          <a:ln>
            <a:solidFill>
              <a:srgbClr val="EAE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5" name="Graphique 14" descr="Réseau de tâches">
            <a:extLst>
              <a:ext uri="{FF2B5EF4-FFF2-40B4-BE49-F238E27FC236}">
                <a16:creationId xmlns:a16="http://schemas.microsoft.com/office/drawing/2014/main" id="{4EADE3AE-06B2-85E7-0B59-5F452A573B1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06969" y="3117344"/>
            <a:ext cx="1792516" cy="179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576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4000">
              <a:schemeClr val="bg1"/>
            </a:gs>
            <a:gs pos="83000">
              <a:schemeClr val="bg1"/>
            </a:gs>
            <a:gs pos="100000">
              <a:srgbClr val="62151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bg1"/>
                </a:solidFill>
                <a:latin typeface="Gill Sans MT" panose="020B0502020104020203" pitchFamily="34" charset="0"/>
              </a:rPr>
              <a:pPr/>
              <a:t>7</a:t>
            </a:fld>
            <a:endParaRPr lang="en-US" sz="32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pic>
        <p:nvPicPr>
          <p:cNvPr id="5" name="Graphique 4" descr="Télécharger à partir du cloud">
            <a:extLst>
              <a:ext uri="{FF2B5EF4-FFF2-40B4-BE49-F238E27FC236}">
                <a16:creationId xmlns:a16="http://schemas.microsoft.com/office/drawing/2014/main" id="{74B8A9C9-2565-60DB-D02B-A5AB1856AD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88543" y="1965848"/>
            <a:ext cx="3214914" cy="3214914"/>
          </a:xfrm>
          <a:prstGeom prst="rect">
            <a:avLst/>
          </a:prstGeom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CD5D9575-2BB3-F24A-2160-398B2CDA7B02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439886" y="1145925"/>
            <a:ext cx="11136923" cy="1062625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</a:pPr>
            <a:r>
              <a:rPr lang="fr-FR" sz="3200" cap="all" dirty="0">
                <a:solidFill>
                  <a:srgbClr val="62151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… DANS UN ENVIRONNEMENT BIG DATA</a:t>
            </a:r>
          </a:p>
        </p:txBody>
      </p:sp>
    </p:spTree>
    <p:extLst>
      <p:ext uri="{BB962C8B-B14F-4D97-AF65-F5344CB8AC3E}">
        <p14:creationId xmlns:p14="http://schemas.microsoft.com/office/powerpoint/2010/main" val="2030189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bg1"/>
            </a:gs>
            <a:gs pos="83000">
              <a:schemeClr val="bg1"/>
            </a:gs>
            <a:gs pos="100000">
              <a:srgbClr val="621516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EDAB49-663B-20A7-4386-A8BC2BEB0D35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3257619" y="355100"/>
            <a:ext cx="5676762" cy="10626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fr-FR" sz="4800" cap="all" dirty="0">
                <a:solidFill>
                  <a:srgbClr val="62151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II – LE BIG DATA :</a:t>
            </a:r>
          </a:p>
        </p:txBody>
      </p:sp>
      <p:sp>
        <p:nvSpPr>
          <p:cNvPr id="8" name="Espace réservé du numéro de diapositive 2">
            <a:extLst>
              <a:ext uri="{FF2B5EF4-FFF2-40B4-BE49-F238E27FC236}">
                <a16:creationId xmlns:a16="http://schemas.microsoft.com/office/drawing/2014/main" id="{401D1855-D5DB-757A-D335-4F769C1A9B9F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bg1"/>
                </a:solidFill>
                <a:latin typeface="Gill Sans MT" panose="020B0502020104020203" pitchFamily="34" charset="0"/>
              </a:rPr>
              <a:pPr/>
              <a:t>8</a:t>
            </a:fld>
            <a:endParaRPr lang="en-US" sz="32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pic>
        <p:nvPicPr>
          <p:cNvPr id="4" name="Graphique 3" descr="Base de données">
            <a:extLst>
              <a:ext uri="{FF2B5EF4-FFF2-40B4-BE49-F238E27FC236}">
                <a16:creationId xmlns:a16="http://schemas.microsoft.com/office/drawing/2014/main" id="{CE698537-B02A-4F53-84C7-7894428D56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69676" y="1149943"/>
            <a:ext cx="5052647" cy="5052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575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4000">
              <a:schemeClr val="bg1"/>
            </a:gs>
            <a:gs pos="83000">
              <a:schemeClr val="bg1"/>
            </a:gs>
            <a:gs pos="100000">
              <a:srgbClr val="62151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bg1"/>
                </a:solidFill>
                <a:latin typeface="Gill Sans MT" panose="020B0502020104020203" pitchFamily="34" charset="0"/>
              </a:rPr>
              <a:pPr/>
              <a:t>9</a:t>
            </a:fld>
            <a:endParaRPr lang="en-US" sz="32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443A26F5-B792-45B6-BBF3-20C6D7F48AF5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433754" y="299290"/>
            <a:ext cx="11136923" cy="1062625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</a:pPr>
            <a:r>
              <a:rPr lang="fr-FR" sz="4800" cap="all" dirty="0">
                <a:solidFill>
                  <a:srgbClr val="62151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QU’EST-CE QUE LE BIG DATA ? </a:t>
            </a:r>
            <a:endParaRPr lang="fr-FR" sz="3200" cap="all" dirty="0">
              <a:solidFill>
                <a:srgbClr val="621516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2" name="Graphique 1" descr="Base de données">
            <a:extLst>
              <a:ext uri="{FF2B5EF4-FFF2-40B4-BE49-F238E27FC236}">
                <a16:creationId xmlns:a16="http://schemas.microsoft.com/office/drawing/2014/main" id="{E7C53DBE-205D-F94F-C7C5-FC8FE04F8D8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29771" y="1782227"/>
            <a:ext cx="2904396" cy="2904396"/>
          </a:xfrm>
          <a:prstGeom prst="rect">
            <a:avLst/>
          </a:prstGeom>
        </p:spPr>
      </p:pic>
      <p:sp>
        <p:nvSpPr>
          <p:cNvPr id="5" name="Titre 1">
            <a:extLst>
              <a:ext uri="{FF2B5EF4-FFF2-40B4-BE49-F238E27FC236}">
                <a16:creationId xmlns:a16="http://schemas.microsoft.com/office/drawing/2014/main" id="{3C42D896-3F7A-F6E0-7FAB-33E608EB6B84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856981" y="3961694"/>
            <a:ext cx="3012831" cy="10626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fr-FR" sz="2000" cap="all" dirty="0">
                <a:solidFill>
                  <a:srgbClr val="52525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Volume</a:t>
            </a:r>
            <a:r>
              <a:rPr lang="fr-FR" sz="4800" cap="all" dirty="0">
                <a:solidFill>
                  <a:srgbClr val="62151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endParaRPr lang="fr-FR" sz="3200" cap="all" dirty="0">
              <a:solidFill>
                <a:srgbClr val="621516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9" name="Graphique 8" descr="Chronomètre">
            <a:extLst>
              <a:ext uri="{FF2B5EF4-FFF2-40B4-BE49-F238E27FC236}">
                <a16:creationId xmlns:a16="http://schemas.microsoft.com/office/drawing/2014/main" id="{85E39427-1314-8101-88D7-7BC35906B65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895116" y="1266559"/>
            <a:ext cx="2401768" cy="2401768"/>
          </a:xfrm>
          <a:prstGeom prst="rect">
            <a:avLst/>
          </a:prstGeom>
        </p:spPr>
      </p:pic>
      <p:sp>
        <p:nvSpPr>
          <p:cNvPr id="12" name="Titre 1">
            <a:extLst>
              <a:ext uri="{FF2B5EF4-FFF2-40B4-BE49-F238E27FC236}">
                <a16:creationId xmlns:a16="http://schemas.microsoft.com/office/drawing/2014/main" id="{B05F33E8-C362-0A3D-BD90-9C622096C46D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4589584" y="3430382"/>
            <a:ext cx="3012831" cy="10626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fr-FR" sz="2000" cap="all" dirty="0">
                <a:solidFill>
                  <a:srgbClr val="52525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VITESSE</a:t>
            </a:r>
            <a:r>
              <a:rPr lang="fr-FR" sz="2000" cap="all" dirty="0">
                <a:solidFill>
                  <a:srgbClr val="62151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</a:p>
        </p:txBody>
      </p:sp>
      <p:sp>
        <p:nvSpPr>
          <p:cNvPr id="16" name="Titre 1">
            <a:extLst>
              <a:ext uri="{FF2B5EF4-FFF2-40B4-BE49-F238E27FC236}">
                <a16:creationId xmlns:a16="http://schemas.microsoft.com/office/drawing/2014/main" id="{FBEF3A9D-E95D-DA3D-F900-E351F7D6C69C}"/>
              </a:ext>
            </a:extLst>
          </p:cNvPr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8285796" y="3961694"/>
            <a:ext cx="3012831" cy="10626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fr-FR" sz="2000" cap="all" dirty="0" err="1">
                <a:solidFill>
                  <a:srgbClr val="52525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VARiÉTÉ</a:t>
            </a:r>
            <a:r>
              <a:rPr lang="fr-FR" sz="4800" cap="all" dirty="0">
                <a:solidFill>
                  <a:srgbClr val="62151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endParaRPr lang="fr-FR" sz="3200" cap="all" dirty="0">
              <a:solidFill>
                <a:srgbClr val="621516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18" name="Graphique 17" descr="Ordinateur">
            <a:extLst>
              <a:ext uri="{FF2B5EF4-FFF2-40B4-BE49-F238E27FC236}">
                <a16:creationId xmlns:a16="http://schemas.microsoft.com/office/drawing/2014/main" id="{D3FBD86B-11C6-9B13-DD15-9D3E1831E7B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638798" y="4922369"/>
            <a:ext cx="914400" cy="914400"/>
          </a:xfrm>
          <a:prstGeom prst="rect">
            <a:avLst/>
          </a:prstGeom>
        </p:spPr>
      </p:pic>
      <p:sp>
        <p:nvSpPr>
          <p:cNvPr id="19" name="Flèche : droite 18">
            <a:extLst>
              <a:ext uri="{FF2B5EF4-FFF2-40B4-BE49-F238E27FC236}">
                <a16:creationId xmlns:a16="http://schemas.microsoft.com/office/drawing/2014/main" id="{D346741C-9F52-EEFE-69AC-812A1AC67F07}"/>
              </a:ext>
            </a:extLst>
          </p:cNvPr>
          <p:cNvSpPr/>
          <p:nvPr/>
        </p:nvSpPr>
        <p:spPr>
          <a:xfrm rot="833028">
            <a:off x="3320362" y="4621824"/>
            <a:ext cx="2068802" cy="574430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Flèche : droite 19">
            <a:extLst>
              <a:ext uri="{FF2B5EF4-FFF2-40B4-BE49-F238E27FC236}">
                <a16:creationId xmlns:a16="http://schemas.microsoft.com/office/drawing/2014/main" id="{CDB32426-D7AB-581C-F629-0099FD4560AB}"/>
              </a:ext>
            </a:extLst>
          </p:cNvPr>
          <p:cNvSpPr/>
          <p:nvPr/>
        </p:nvSpPr>
        <p:spPr>
          <a:xfrm rot="9965756">
            <a:off x="6807985" y="4614346"/>
            <a:ext cx="2009488" cy="574430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Flèche : droite 20">
            <a:extLst>
              <a:ext uri="{FF2B5EF4-FFF2-40B4-BE49-F238E27FC236}">
                <a16:creationId xmlns:a16="http://schemas.microsoft.com/office/drawing/2014/main" id="{21F64D0A-DF7D-1F04-DCA7-483CC14CF1B7}"/>
              </a:ext>
            </a:extLst>
          </p:cNvPr>
          <p:cNvSpPr/>
          <p:nvPr/>
        </p:nvSpPr>
        <p:spPr>
          <a:xfrm rot="5400000">
            <a:off x="5638798" y="4131681"/>
            <a:ext cx="914401" cy="574430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Graphique 5" descr="Planète">
            <a:extLst>
              <a:ext uri="{FF2B5EF4-FFF2-40B4-BE49-F238E27FC236}">
                <a16:creationId xmlns:a16="http://schemas.microsoft.com/office/drawing/2014/main" id="{4CE9D12A-4961-D207-4336-990560E6FA9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760651" y="1451927"/>
            <a:ext cx="3852950" cy="38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20981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2885</TotalTime>
  <Words>343</Words>
  <Application>Microsoft Office PowerPoint</Application>
  <PresentationFormat>Grand écran</PresentationFormat>
  <Paragraphs>81</Paragraphs>
  <Slides>26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Calibri Light</vt:lpstr>
      <vt:lpstr>Franklin Gothic Heavy</vt:lpstr>
      <vt:lpstr>Gill Sans MT</vt:lpstr>
      <vt:lpstr>Segoe UI Black</vt:lpstr>
      <vt:lpstr>Thème Office</vt:lpstr>
      <vt:lpstr>PROJET 8 : </vt:lpstr>
      <vt:lpstr>Présentation PowerPoint</vt:lpstr>
      <vt:lpstr>PRÉPARER LE DÉPLOIEMENT D'une APPLICATION :</vt:lpstr>
      <vt:lpstr>DES PHOTOS DE FRUITS (22688 images pour 131 variétés)</vt:lpstr>
      <vt:lpstr>DES FRUITS  SOUS TOUS LES ANGLES</vt:lpstr>
      <vt:lpstr>LA MISSION :  CRÉER UNE PREMIÈRE CHAÎNE DE PREPROCESSING…</vt:lpstr>
      <vt:lpstr>… DANS UN ENVIRONNEMENT BIG DATA</vt:lpstr>
      <vt:lpstr>Présentation PowerPoint</vt:lpstr>
      <vt:lpstr>QU’EST-CE QUE LE BIG DATA ? </vt:lpstr>
      <vt:lpstr>UNE SOLUTION :</vt:lpstr>
      <vt:lpstr>MAIS UNE CONSÉQUENCE :</vt:lpstr>
      <vt:lpstr>Présentation PowerPoint</vt:lpstr>
      <vt:lpstr>Présentation PowerPoint</vt:lpstr>
      <vt:lpstr>Présentation PowerPoint</vt:lpstr>
      <vt:lpstr>DATABRICKS COMMUNITY EDITION</vt:lpstr>
      <vt:lpstr>Présentation PowerPoint</vt:lpstr>
      <vt:lpstr>TEST DU CODE SUR LA PLATEFORME</vt:lpstr>
      <vt:lpstr>OPÉRATIONS EFFECTUÉES :</vt:lpstr>
      <vt:lpstr>Présentation PowerPoint</vt:lpstr>
      <vt:lpstr>CONTRAINTES DE COÛT :</vt:lpstr>
      <vt:lpstr>STOCKAGE DES IMAGES SUR S3</vt:lpstr>
      <vt:lpstr>DATABRICKS AVEC AWS :</vt:lpstr>
      <vt:lpstr>LIEN VERS Databricks :</vt:lpstr>
      <vt:lpstr>LIEN VERS AWS :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 CHIFFRE D’AFFAIRES EN BAISSE</dc:title>
  <dc:creator>Vivian Ors</dc:creator>
  <cp:lastModifiedBy>Vivian Ors</cp:lastModifiedBy>
  <cp:revision>199</cp:revision>
  <dcterms:created xsi:type="dcterms:W3CDTF">2020-12-08T10:39:49Z</dcterms:created>
  <dcterms:modified xsi:type="dcterms:W3CDTF">2022-09-08T08:27:45Z</dcterms:modified>
</cp:coreProperties>
</file>