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69" r:id="rId2"/>
    <p:sldId id="489" r:id="rId3"/>
    <p:sldId id="470" r:id="rId4"/>
    <p:sldId id="490" r:id="rId5"/>
    <p:sldId id="491" r:id="rId6"/>
    <p:sldId id="492" r:id="rId7"/>
    <p:sldId id="493" r:id="rId8"/>
    <p:sldId id="494" r:id="rId9"/>
    <p:sldId id="497" r:id="rId10"/>
    <p:sldId id="498" r:id="rId11"/>
    <p:sldId id="499" r:id="rId12"/>
    <p:sldId id="500" r:id="rId13"/>
    <p:sldId id="501" r:id="rId14"/>
    <p:sldId id="496" r:id="rId15"/>
    <p:sldId id="504" r:id="rId16"/>
    <p:sldId id="505" r:id="rId17"/>
    <p:sldId id="507" r:id="rId18"/>
    <p:sldId id="509" r:id="rId19"/>
    <p:sldId id="511" r:id="rId20"/>
    <p:sldId id="510" r:id="rId21"/>
    <p:sldId id="506" r:id="rId22"/>
    <p:sldId id="512" r:id="rId23"/>
    <p:sldId id="517" r:id="rId24"/>
    <p:sldId id="513" r:id="rId25"/>
    <p:sldId id="514" r:id="rId26"/>
    <p:sldId id="515" r:id="rId27"/>
    <p:sldId id="516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621516"/>
    <a:srgbClr val="FF5050"/>
    <a:srgbClr val="FF0000"/>
    <a:srgbClr val="FF6699"/>
    <a:srgbClr val="EAE8ED"/>
    <a:srgbClr val="0B6084"/>
    <a:srgbClr val="000000"/>
    <a:srgbClr val="203E98"/>
    <a:srgbClr val="101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6C186-D64F-42C0-AAF0-34463049D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D81DC3-9BD4-4D21-8467-02E91A45D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27117-D128-4DE9-B0B7-A52BC43D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23C2C-760C-46DF-87D3-93E565C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8A5E6D-6155-46D4-8D9D-383E1C85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130910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CA120-44FB-44E5-8426-C7338C35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FED008-4312-4D78-A47E-ED5D2C179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BB19EF-A9B9-4659-AB30-4ECB6AFF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BCCC-12E5-4270-97F6-EB485C42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75244-5987-4E04-965F-52985065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719001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8C4636-CDA1-4270-BF0E-53BB030CF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DD79B5-D19B-4C6C-ACE2-54D6717BE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651B36-79B6-4ADB-AA68-CCB27704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F051C0-EA38-42C4-9A7F-1D0100D8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B4F4F2-B622-4388-9C9F-F00481D4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731473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2C482-EFC5-4463-95AE-21EB8284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1F3FA7-74F8-45E3-9382-099947FEA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EED9EC-4EB2-41B3-99CE-4346011D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5AB299-0033-4DC6-8263-7CB45823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655A98-DCC0-4DF9-A188-DE626096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716591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78F11-49D4-46B4-977F-6988DF7E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E75C2B-B972-48E4-8CB6-C59ECE908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E4423C-33D5-45AD-A78C-7BAD28C0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4F8C8-6400-4963-B794-1AA5CD76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02D78-B1B7-4F21-A9FA-831EE8AB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080698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F5E5D-7356-40BD-B0B5-6E83898D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95171-2FE8-41EF-9080-961FAC6FB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D4BB7A-3C6C-49DC-AF56-C76A953A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C4D5DB-1737-443D-AE54-84F36A7E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9870BB-6CA7-4AE8-AFC2-423FA5CA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2DB14C-CF50-41E8-8AF7-4C972063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21747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200AA-16A9-4F7C-B2A8-4204A9B3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6A9423-C53A-4962-82FB-184BD132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01D51F-41A2-43C9-B74B-81EA4B8C4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7D7BD0-C856-4B54-BA56-211DF275D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F792F0-5CD4-49CC-9DCD-65317C6E4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550867-9C90-4B8C-AD8A-746C51E3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75FD06-1101-49AB-8835-17FAD908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A13706-DCE7-466B-B965-E03A8AC4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482185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6C324-A544-44A4-8417-81D46875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DE3DA2-94B6-43BD-82A2-8C124DAA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63F3D3-42EF-463F-B4CD-47BC8A58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789BEE-72EA-4886-8F06-3514EC7A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220352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3E0736-AA52-4CEA-AB9D-FC688066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A8546B-41A1-4328-BDD5-94E3050F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577ED7-7115-47A2-A17B-F2A2D094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25614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04D33-DB7E-4416-8F6E-CAD1C0C0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4D635E-177F-4892-8470-DBED28C75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DF40E7-D104-48B7-9E1D-C7EF8478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4A11DD-1C2B-4196-9A28-55717A3C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0A52CA-0A6E-4E1B-83D6-9513D78F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849724-D693-4E4B-9EBF-C1BED076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52969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94915-0E08-4CFE-81E2-062EAA75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F48D6E-B77D-46F5-A5F5-406B1F8A7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229172-9852-47C8-87D0-59B3D38FC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D2194A-9399-47C3-A3F2-AEA40B32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0CFFF0-559B-4DA3-AB37-7F6721F6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131A22-41F5-493A-8ECA-C34C40D5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180557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6389CC-6BFB-4DBF-83BD-069B3F69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E5BE2-2C68-486D-8AF2-1778B174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55A3DC-149C-427D-85C2-2B068899B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FEF7F-ED93-4495-93BB-B4D025061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95871-9952-4DE2-94CB-EACEFCEC6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55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svg"/><Relationship Id="rId3" Type="http://schemas.openxmlformats.org/officeDocument/2006/relationships/tags" Target="../tags/tag26.xml"/><Relationship Id="rId7" Type="http://schemas.openxmlformats.org/officeDocument/2006/relationships/image" Target="../media/image57.svg"/><Relationship Id="rId12" Type="http://schemas.openxmlformats.org/officeDocument/2006/relationships/image" Target="../media/image62.png"/><Relationship Id="rId17" Type="http://schemas.openxmlformats.org/officeDocument/2006/relationships/image" Target="../media/image67.svg"/><Relationship Id="rId2" Type="http://schemas.openxmlformats.org/officeDocument/2006/relationships/tags" Target="../tags/tag25.xml"/><Relationship Id="rId16" Type="http://schemas.openxmlformats.org/officeDocument/2006/relationships/image" Target="../media/image66.png"/><Relationship Id="rId1" Type="http://schemas.openxmlformats.org/officeDocument/2006/relationships/tags" Target="../tags/tag24.xml"/><Relationship Id="rId6" Type="http://schemas.openxmlformats.org/officeDocument/2006/relationships/image" Target="../media/image56.png"/><Relationship Id="rId11" Type="http://schemas.openxmlformats.org/officeDocument/2006/relationships/image" Target="../media/image61.sv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65.svg"/><Relationship Id="rId10" Type="http://schemas.openxmlformats.org/officeDocument/2006/relationships/image" Target="../media/image60.png"/><Relationship Id="rId4" Type="http://schemas.openxmlformats.org/officeDocument/2006/relationships/tags" Target="../tags/tag27.xml"/><Relationship Id="rId9" Type="http://schemas.openxmlformats.org/officeDocument/2006/relationships/image" Target="../media/image59.svg"/><Relationship Id="rId1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69.sv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68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2.xml"/><Relationship Id="rId15" Type="http://schemas.openxmlformats.org/officeDocument/2006/relationships/image" Target="../media/image71.svg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4" Type="http://schemas.openxmlformats.org/officeDocument/2006/relationships/image" Target="../media/image7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Relationship Id="rId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tags" Target="../tags/tag47.xml"/><Relationship Id="rId7" Type="http://schemas.openxmlformats.org/officeDocument/2006/relationships/image" Target="../media/image81.svg"/><Relationship Id="rId12" Type="http://schemas.openxmlformats.org/officeDocument/2006/relationships/image" Target="../media/image86.sv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84.svg"/><Relationship Id="rId4" Type="http://schemas.openxmlformats.org/officeDocument/2006/relationships/tags" Target="../tags/tag48.xml"/><Relationship Id="rId9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89.png"/><Relationship Id="rId18" Type="http://schemas.openxmlformats.org/officeDocument/2006/relationships/image" Target="../media/image94.sv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../media/image39.svg"/><Relationship Id="rId17" Type="http://schemas.openxmlformats.org/officeDocument/2006/relationships/image" Target="../media/image93.png"/><Relationship Id="rId2" Type="http://schemas.openxmlformats.org/officeDocument/2006/relationships/tags" Target="../tags/tag50.xml"/><Relationship Id="rId16" Type="http://schemas.openxmlformats.org/officeDocument/2006/relationships/image" Target="../media/image92.svg"/><Relationship Id="rId20" Type="http://schemas.openxmlformats.org/officeDocument/2006/relationships/image" Target="../media/image96.sv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38.png"/><Relationship Id="rId5" Type="http://schemas.openxmlformats.org/officeDocument/2006/relationships/tags" Target="../tags/tag53.xml"/><Relationship Id="rId15" Type="http://schemas.openxmlformats.org/officeDocument/2006/relationships/image" Target="../media/image91.png"/><Relationship Id="rId10" Type="http://schemas.openxmlformats.org/officeDocument/2006/relationships/image" Target="../media/image88.svg"/><Relationship Id="rId19" Type="http://schemas.openxmlformats.org/officeDocument/2006/relationships/image" Target="../media/image95.png"/><Relationship Id="rId4" Type="http://schemas.openxmlformats.org/officeDocument/2006/relationships/tags" Target="../tags/tag52.xml"/><Relationship Id="rId9" Type="http://schemas.openxmlformats.org/officeDocument/2006/relationships/image" Target="../media/image87.png"/><Relationship Id="rId14" Type="http://schemas.openxmlformats.org/officeDocument/2006/relationships/image" Target="../media/image9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sv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2.png"/><Relationship Id="rId11" Type="http://schemas.openxmlformats.org/officeDocument/2006/relationships/image" Target="../media/image39.svg"/><Relationship Id="rId5" Type="http://schemas.openxmlformats.org/officeDocument/2006/relationships/image" Target="../media/image99.svg"/><Relationship Id="rId10" Type="http://schemas.openxmlformats.org/officeDocument/2006/relationships/image" Target="../media/image38.png"/><Relationship Id="rId4" Type="http://schemas.openxmlformats.org/officeDocument/2006/relationships/image" Target="../media/image98.png"/><Relationship Id="rId9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1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99.svg"/><Relationship Id="rId5" Type="http://schemas.openxmlformats.org/officeDocument/2006/relationships/image" Target="../media/image98.png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jpeg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10" Type="http://schemas.openxmlformats.org/officeDocument/2006/relationships/image" Target="../media/image104.jpeg"/><Relationship Id="rId4" Type="http://schemas.openxmlformats.org/officeDocument/2006/relationships/tags" Target="../tags/tag65.xml"/><Relationship Id="rId9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bc-50bf6d28-d57f.cloud.databricks.com/?o=22010014277780#notebook/566770589047517/command/566770589047518" TargetMode="External"/><Relationship Id="rId3" Type="http://schemas.openxmlformats.org/officeDocument/2006/relationships/tags" Target="../tags/tag71.xml"/><Relationship Id="rId7" Type="http://schemas.openxmlformats.org/officeDocument/2006/relationships/image" Target="../media/image107.sv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106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3.console.aws.amazon.com/s3/buckets/vivianorsprojet8?region=eu-west-1&amp;tab=objects" TargetMode="External"/><Relationship Id="rId3" Type="http://schemas.openxmlformats.org/officeDocument/2006/relationships/tags" Target="../tags/tag75.xml"/><Relationship Id="rId7" Type="http://schemas.openxmlformats.org/officeDocument/2006/relationships/image" Target="../media/image107.sv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06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109.svg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108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81.xml"/><Relationship Id="rId10" Type="http://schemas.openxmlformats.org/officeDocument/2006/relationships/tags" Target="../tags/tag86.xml"/><Relationship Id="rId4" Type="http://schemas.openxmlformats.org/officeDocument/2006/relationships/tags" Target="../tags/tag80.xml"/><Relationship Id="rId9" Type="http://schemas.openxmlformats.org/officeDocument/2006/relationships/tags" Target="../tags/tag8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tags" Target="../tags/tag8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7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29.jpg"/><Relationship Id="rId18" Type="http://schemas.openxmlformats.org/officeDocument/2006/relationships/image" Target="../media/image34.jpg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37.jpg"/><Relationship Id="rId7" Type="http://schemas.openxmlformats.org/officeDocument/2006/relationships/image" Target="../media/image23.jpg"/><Relationship Id="rId12" Type="http://schemas.openxmlformats.org/officeDocument/2006/relationships/image" Target="../media/image28.jpg"/><Relationship Id="rId17" Type="http://schemas.openxmlformats.org/officeDocument/2006/relationships/image" Target="../media/image33.jpg"/><Relationship Id="rId2" Type="http://schemas.openxmlformats.org/officeDocument/2006/relationships/tags" Target="../tags/tag12.xml"/><Relationship Id="rId16" Type="http://schemas.openxmlformats.org/officeDocument/2006/relationships/image" Target="../media/image32.jpg"/><Relationship Id="rId20" Type="http://schemas.openxmlformats.org/officeDocument/2006/relationships/image" Target="../media/image36.jpg"/><Relationship Id="rId1" Type="http://schemas.openxmlformats.org/officeDocument/2006/relationships/tags" Target="../tags/tag11.xml"/><Relationship Id="rId6" Type="http://schemas.openxmlformats.org/officeDocument/2006/relationships/image" Target="../media/image22.jpg"/><Relationship Id="rId11" Type="http://schemas.openxmlformats.org/officeDocument/2006/relationships/image" Target="../media/image27.jpg"/><Relationship Id="rId5" Type="http://schemas.openxmlformats.org/officeDocument/2006/relationships/image" Target="../media/image21.jpg"/><Relationship Id="rId15" Type="http://schemas.openxmlformats.org/officeDocument/2006/relationships/image" Target="../media/image31.jpg"/><Relationship Id="rId10" Type="http://schemas.openxmlformats.org/officeDocument/2006/relationships/image" Target="../media/image26.jpg"/><Relationship Id="rId19" Type="http://schemas.openxmlformats.org/officeDocument/2006/relationships/image" Target="../media/image35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Relationship Id="rId14" Type="http://schemas.openxmlformats.org/officeDocument/2006/relationships/image" Target="../media/image3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1.sv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3" Type="http://schemas.openxmlformats.org/officeDocument/2006/relationships/tags" Target="../tags/tag21.xml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2.png"/><Relationship Id="rId5" Type="http://schemas.openxmlformats.org/officeDocument/2006/relationships/tags" Target="../tags/tag23.xml"/><Relationship Id="rId10" Type="http://schemas.openxmlformats.org/officeDocument/2006/relationships/image" Target="../media/image51.svg"/><Relationship Id="rId4" Type="http://schemas.openxmlformats.org/officeDocument/2006/relationships/tags" Target="../tags/tag22.xml"/><Relationship Id="rId9" Type="http://schemas.openxmlformats.org/officeDocument/2006/relationships/image" Target="../media/image50.png"/><Relationship Id="rId14" Type="http://schemas.openxmlformats.org/officeDocument/2006/relationships/image" Target="../media/image5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653260" y="389462"/>
            <a:ext cx="4013401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54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PROJET 8 :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0762880-DCAE-419D-AEAA-51EB5D89AE1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653260" y="1615315"/>
            <a:ext cx="883254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DÉPLOYEZ UN MODÈLE DANS LE CLOUD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3A82CD-2BCC-DBE9-398D-FF8927674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37" y="2391225"/>
            <a:ext cx="4010585" cy="3096057"/>
          </a:xfrm>
          <a:prstGeom prst="rect">
            <a:avLst/>
          </a:prstGeom>
          <a:effectLst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228413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10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414346" y="297671"/>
            <a:ext cx="5363308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UNE SOLUTION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Graphique 5" descr="Base de données">
            <a:extLst>
              <a:ext uri="{FF2B5EF4-FFF2-40B4-BE49-F238E27FC236}">
                <a16:creationId xmlns:a16="http://schemas.microsoft.com/office/drawing/2014/main" id="{D2DE0407-ED01-915A-E79C-F3DEBC98F8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3868" y="1646416"/>
            <a:ext cx="1251272" cy="1251272"/>
          </a:xfrm>
          <a:prstGeom prst="rect">
            <a:avLst/>
          </a:prstGeom>
        </p:spPr>
      </p:pic>
      <p:pic>
        <p:nvPicPr>
          <p:cNvPr id="10" name="Graphique 9" descr="Processeur">
            <a:extLst>
              <a:ext uri="{FF2B5EF4-FFF2-40B4-BE49-F238E27FC236}">
                <a16:creationId xmlns:a16="http://schemas.microsoft.com/office/drawing/2014/main" id="{5D9CA8AA-B421-F7E1-AA2F-BCC7E52AD9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7049" y="1709368"/>
            <a:ext cx="1082836" cy="1082836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365AB95C-1CF0-CF1C-ECC6-0A25CEDDBD3C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799332" y="2366375"/>
            <a:ext cx="168034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Stockage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168705E-2355-AC42-7043-E3FFCCEAA30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358295" y="2345108"/>
            <a:ext cx="168034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Calculs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7" name="Graphique 16" descr="Serveur">
            <a:extLst>
              <a:ext uri="{FF2B5EF4-FFF2-40B4-BE49-F238E27FC236}">
                <a16:creationId xmlns:a16="http://schemas.microsoft.com/office/drawing/2014/main" id="{33A9A68F-0007-FD32-CC2B-A990E36B9C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09142" y="3640042"/>
            <a:ext cx="914400" cy="914400"/>
          </a:xfrm>
          <a:prstGeom prst="rect">
            <a:avLst/>
          </a:prstGeom>
        </p:spPr>
      </p:pic>
      <p:pic>
        <p:nvPicPr>
          <p:cNvPr id="23" name="Graphique 22" descr="Serveur">
            <a:extLst>
              <a:ext uri="{FF2B5EF4-FFF2-40B4-BE49-F238E27FC236}">
                <a16:creationId xmlns:a16="http://schemas.microsoft.com/office/drawing/2014/main" id="{59C0A8F1-AA1D-A000-C5C2-C507AF2017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60586" y="3630429"/>
            <a:ext cx="914400" cy="914400"/>
          </a:xfrm>
          <a:prstGeom prst="rect">
            <a:avLst/>
          </a:prstGeom>
        </p:spPr>
      </p:pic>
      <p:pic>
        <p:nvPicPr>
          <p:cNvPr id="24" name="Graphique 23" descr="Serveur">
            <a:extLst>
              <a:ext uri="{FF2B5EF4-FFF2-40B4-BE49-F238E27FC236}">
                <a16:creationId xmlns:a16="http://schemas.microsoft.com/office/drawing/2014/main" id="{C630F6AF-DC53-9AE8-0EA7-A1C470F246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80847" y="3630429"/>
            <a:ext cx="914400" cy="914400"/>
          </a:xfrm>
          <a:prstGeom prst="rect">
            <a:avLst/>
          </a:prstGeom>
        </p:spPr>
      </p:pic>
      <p:pic>
        <p:nvPicPr>
          <p:cNvPr id="25" name="Graphique 24" descr="Serveur">
            <a:extLst>
              <a:ext uri="{FF2B5EF4-FFF2-40B4-BE49-F238E27FC236}">
                <a16:creationId xmlns:a16="http://schemas.microsoft.com/office/drawing/2014/main" id="{DC4B0A54-08E0-4475-B0C9-076ECA287E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89386" y="3630429"/>
            <a:ext cx="914400" cy="914400"/>
          </a:xfrm>
          <a:prstGeom prst="rect">
            <a:avLst/>
          </a:prstGeom>
        </p:spPr>
      </p:pic>
      <p:pic>
        <p:nvPicPr>
          <p:cNvPr id="26" name="Graphique 25" descr="Serveur">
            <a:extLst>
              <a:ext uri="{FF2B5EF4-FFF2-40B4-BE49-F238E27FC236}">
                <a16:creationId xmlns:a16="http://schemas.microsoft.com/office/drawing/2014/main" id="{A94F6C02-EE16-9ABE-D76B-D905272F0E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97925" y="3630429"/>
            <a:ext cx="914400" cy="914400"/>
          </a:xfrm>
          <a:prstGeom prst="rect">
            <a:avLst/>
          </a:prstGeom>
        </p:spPr>
      </p:pic>
      <p:pic>
        <p:nvPicPr>
          <p:cNvPr id="27" name="Graphique 26" descr="Serveur">
            <a:extLst>
              <a:ext uri="{FF2B5EF4-FFF2-40B4-BE49-F238E27FC236}">
                <a16:creationId xmlns:a16="http://schemas.microsoft.com/office/drawing/2014/main" id="{CA3CC662-4338-5CF7-D561-E2BA8FA42E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00603" y="3630429"/>
            <a:ext cx="914400" cy="914400"/>
          </a:xfrm>
          <a:prstGeom prst="rect">
            <a:avLst/>
          </a:prstGeom>
        </p:spPr>
      </p:pic>
      <p:pic>
        <p:nvPicPr>
          <p:cNvPr id="29" name="Graphique 28" descr="Serveur">
            <a:extLst>
              <a:ext uri="{FF2B5EF4-FFF2-40B4-BE49-F238E27FC236}">
                <a16:creationId xmlns:a16="http://schemas.microsoft.com/office/drawing/2014/main" id="{FBB01359-5B91-F801-AEE9-F25895E993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60586" y="4501689"/>
            <a:ext cx="914400" cy="914400"/>
          </a:xfrm>
          <a:prstGeom prst="rect">
            <a:avLst/>
          </a:prstGeom>
        </p:spPr>
      </p:pic>
      <p:pic>
        <p:nvPicPr>
          <p:cNvPr id="30" name="Graphique 29" descr="Serveur">
            <a:extLst>
              <a:ext uri="{FF2B5EF4-FFF2-40B4-BE49-F238E27FC236}">
                <a16:creationId xmlns:a16="http://schemas.microsoft.com/office/drawing/2014/main" id="{24E9B20C-EAAF-EBD6-FF9B-B5B09503B7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80847" y="4501689"/>
            <a:ext cx="914400" cy="914400"/>
          </a:xfrm>
          <a:prstGeom prst="rect">
            <a:avLst/>
          </a:prstGeom>
        </p:spPr>
      </p:pic>
      <p:pic>
        <p:nvPicPr>
          <p:cNvPr id="31" name="Graphique 30" descr="Serveur">
            <a:extLst>
              <a:ext uri="{FF2B5EF4-FFF2-40B4-BE49-F238E27FC236}">
                <a16:creationId xmlns:a16="http://schemas.microsoft.com/office/drawing/2014/main" id="{7C085653-25CA-4C13-6E6D-BF3FE22D19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01108" y="4501689"/>
            <a:ext cx="914400" cy="914400"/>
          </a:xfrm>
          <a:prstGeom prst="rect">
            <a:avLst/>
          </a:prstGeom>
        </p:spPr>
      </p:pic>
      <p:pic>
        <p:nvPicPr>
          <p:cNvPr id="32" name="Graphique 31" descr="Serveur">
            <a:extLst>
              <a:ext uri="{FF2B5EF4-FFF2-40B4-BE49-F238E27FC236}">
                <a16:creationId xmlns:a16="http://schemas.microsoft.com/office/drawing/2014/main" id="{312C6DBA-64E2-311D-8CE3-81F17C344A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03786" y="4501689"/>
            <a:ext cx="914400" cy="914400"/>
          </a:xfrm>
          <a:prstGeom prst="rect">
            <a:avLst/>
          </a:prstGeom>
        </p:spPr>
      </p:pic>
      <p:pic>
        <p:nvPicPr>
          <p:cNvPr id="33" name="Graphique 32" descr="Serveur">
            <a:extLst>
              <a:ext uri="{FF2B5EF4-FFF2-40B4-BE49-F238E27FC236}">
                <a16:creationId xmlns:a16="http://schemas.microsoft.com/office/drawing/2014/main" id="{534BE77F-D18D-C91E-5034-D1AEC619CF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06464" y="4497493"/>
            <a:ext cx="914400" cy="914400"/>
          </a:xfrm>
          <a:prstGeom prst="rect">
            <a:avLst/>
          </a:prstGeom>
        </p:spPr>
      </p:pic>
      <p:pic>
        <p:nvPicPr>
          <p:cNvPr id="34" name="Graphique 33" descr="Serveur">
            <a:extLst>
              <a:ext uri="{FF2B5EF4-FFF2-40B4-BE49-F238E27FC236}">
                <a16:creationId xmlns:a16="http://schemas.microsoft.com/office/drawing/2014/main" id="{A76423EE-EE61-14E3-7554-F4FDAD55E0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09142" y="4487880"/>
            <a:ext cx="914400" cy="914400"/>
          </a:xfrm>
          <a:prstGeom prst="rect">
            <a:avLst/>
          </a:prstGeom>
        </p:spPr>
      </p:pic>
      <p:pic>
        <p:nvPicPr>
          <p:cNvPr id="36" name="Graphique 35" descr="Flèche : pivoter à droite">
            <a:extLst>
              <a:ext uri="{FF2B5EF4-FFF2-40B4-BE49-F238E27FC236}">
                <a16:creationId xmlns:a16="http://schemas.microsoft.com/office/drawing/2014/main" id="{73A1B07B-9D14-8347-9C98-660CFAF208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3837656">
            <a:off x="8218994" y="2391969"/>
            <a:ext cx="1567938" cy="1567938"/>
          </a:xfrm>
          <a:prstGeom prst="rect">
            <a:avLst/>
          </a:prstGeom>
        </p:spPr>
      </p:pic>
      <p:pic>
        <p:nvPicPr>
          <p:cNvPr id="39" name="Graphique 38" descr="Flèche : pivoter à gauche">
            <a:extLst>
              <a:ext uri="{FF2B5EF4-FFF2-40B4-BE49-F238E27FC236}">
                <a16:creationId xmlns:a16="http://schemas.microsoft.com/office/drawing/2014/main" id="{8B189B43-087A-88E6-AF94-D36064D4DA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8145325">
            <a:off x="1855686" y="2359374"/>
            <a:ext cx="1633129" cy="163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11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35171" y="296159"/>
            <a:ext cx="8639908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MAIS UNE CONSÉQUENCE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449E62-17AD-8FFA-C0C6-1BBB56F0702D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326247" y="1509233"/>
            <a:ext cx="3539506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 + 1 + 3 +2 + 8 + 1</a:t>
            </a:r>
          </a:p>
          <a:p>
            <a:pPr>
              <a:lnSpc>
                <a:spcPct val="150000"/>
              </a:lnSpc>
            </a:pP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Graphique 2" descr="Ordinateur">
            <a:extLst>
              <a:ext uri="{FF2B5EF4-FFF2-40B4-BE49-F238E27FC236}">
                <a16:creationId xmlns:a16="http://schemas.microsoft.com/office/drawing/2014/main" id="{8321A332-A673-752E-78A1-9646CC6676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63544" y="2318654"/>
            <a:ext cx="1711569" cy="1711569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58BD531-BFE5-BE01-ECDC-9E12623C11E6}"/>
              </a:ext>
            </a:extLst>
          </p:cNvPr>
          <p:cNvSpPr/>
          <p:nvPr/>
        </p:nvSpPr>
        <p:spPr>
          <a:xfrm rot="8235412">
            <a:off x="3723091" y="2028356"/>
            <a:ext cx="697784" cy="57443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5F505DC-0A0C-F1BB-936D-2839E3B6B201}"/>
              </a:ext>
            </a:extLst>
          </p:cNvPr>
          <p:cNvSpPr/>
          <p:nvPr/>
        </p:nvSpPr>
        <p:spPr>
          <a:xfrm rot="5400000">
            <a:off x="2594096" y="3868590"/>
            <a:ext cx="650463" cy="57443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E0C2863-09EC-7B8B-99AF-B2FF54FEF6A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462342" y="4669249"/>
            <a:ext cx="913970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20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78AD108-7E87-534F-192B-6E9CBF9355F0}"/>
              </a:ext>
            </a:extLst>
          </p:cNvPr>
          <p:cNvSpPr/>
          <p:nvPr/>
        </p:nvSpPr>
        <p:spPr>
          <a:xfrm rot="2704173">
            <a:off x="7772548" y="1971069"/>
            <a:ext cx="697784" cy="5744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 descr="Serveur">
            <a:extLst>
              <a:ext uri="{FF2B5EF4-FFF2-40B4-BE49-F238E27FC236}">
                <a16:creationId xmlns:a16="http://schemas.microsoft.com/office/drawing/2014/main" id="{8512B2B2-B9F4-9229-67CC-CE6E297344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23662" y="3012402"/>
            <a:ext cx="914400" cy="914400"/>
          </a:xfrm>
          <a:prstGeom prst="rect">
            <a:avLst/>
          </a:prstGeom>
        </p:spPr>
      </p:pic>
      <p:pic>
        <p:nvPicPr>
          <p:cNvPr id="11" name="Graphique 10" descr="Serveur">
            <a:extLst>
              <a:ext uri="{FF2B5EF4-FFF2-40B4-BE49-F238E27FC236}">
                <a16:creationId xmlns:a16="http://schemas.microsoft.com/office/drawing/2014/main" id="{7A580CBE-D334-D884-E7F2-4DFD886784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86453" y="3007335"/>
            <a:ext cx="914400" cy="914400"/>
          </a:xfrm>
          <a:prstGeom prst="rect">
            <a:avLst/>
          </a:prstGeom>
        </p:spPr>
      </p:pic>
      <p:pic>
        <p:nvPicPr>
          <p:cNvPr id="12" name="Graphique 11" descr="Serveur">
            <a:extLst>
              <a:ext uri="{FF2B5EF4-FFF2-40B4-BE49-F238E27FC236}">
                <a16:creationId xmlns:a16="http://schemas.microsoft.com/office/drawing/2014/main" id="{8AE38018-228D-CAA3-58BA-56BCB5C545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49244" y="3007335"/>
            <a:ext cx="914400" cy="914400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8F30AC91-59B2-B3FD-E02D-C72B972E0B0E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895971" y="2600571"/>
            <a:ext cx="942091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 + 1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E499C6CA-E607-B2B5-AA17-8C092D7E6B1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8135288" y="2600570"/>
            <a:ext cx="942091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 + 2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7DBA896-62DA-8AB4-3139-AED437EB4D0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9421553" y="2600569"/>
            <a:ext cx="942091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8 + 1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07ADE9D-213E-92DE-8EEC-AED997268253}"/>
              </a:ext>
            </a:extLst>
          </p:cNvPr>
          <p:cNvSpPr/>
          <p:nvPr/>
        </p:nvSpPr>
        <p:spPr>
          <a:xfrm rot="5400000">
            <a:off x="7182442" y="3836563"/>
            <a:ext cx="404082" cy="5744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589427B8-8541-4875-C09E-987379AE4AA6}"/>
              </a:ext>
            </a:extLst>
          </p:cNvPr>
          <p:cNvSpPr/>
          <p:nvPr/>
        </p:nvSpPr>
        <p:spPr>
          <a:xfrm rot="5400000">
            <a:off x="8441612" y="3834254"/>
            <a:ext cx="404082" cy="5744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79F7C66-566D-43FE-7C68-044F361FF08E}"/>
              </a:ext>
            </a:extLst>
          </p:cNvPr>
          <p:cNvSpPr/>
          <p:nvPr/>
        </p:nvSpPr>
        <p:spPr>
          <a:xfrm rot="5400000">
            <a:off x="9704403" y="3834254"/>
            <a:ext cx="404082" cy="5744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4DAE2C60-3E81-47F7-B873-EE303DB65C06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7219201" y="4395206"/>
            <a:ext cx="323322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2FBFD13-31EB-31BE-A13C-92AEDA35E36B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8481992" y="4395205"/>
            <a:ext cx="323322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AB99269F-0898-1846-7919-342252890CA9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9744783" y="4395205"/>
            <a:ext cx="323322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9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3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12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028" name="Picture 4" descr="MapReduce : tout savoir sur le framework Hadoop de traitement Big Data">
            <a:extLst>
              <a:ext uri="{FF2B5EF4-FFF2-40B4-BE49-F238E27FC236}">
                <a16:creationId xmlns:a16="http://schemas.microsoft.com/office/drawing/2014/main" id="{607EC5E7-1654-7EAE-9AC7-6A534151F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5" y="1566497"/>
            <a:ext cx="8620125" cy="4076700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wnload Hadoop - Apache - Org - Hadoop Map Reduce Logo Png Clipart Png  Download - PikPng">
            <a:extLst>
              <a:ext uri="{FF2B5EF4-FFF2-40B4-BE49-F238E27FC236}">
                <a16:creationId xmlns:a16="http://schemas.microsoft.com/office/drawing/2014/main" id="{27FA0C2C-7530-7CD2-98B0-571E38E2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55" y="0"/>
            <a:ext cx="4314287" cy="156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22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13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2050" name="Picture 2" descr="Beneath RDD(Resilient Distributed Dataset) in Apache Spark | by Gangadhar  Kadam | Medium">
            <a:extLst>
              <a:ext uri="{FF2B5EF4-FFF2-40B4-BE49-F238E27FC236}">
                <a16:creationId xmlns:a16="http://schemas.microsoft.com/office/drawing/2014/main" id="{BBC13EE2-A5D2-EE6E-D496-85D43AEB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73" y="1970335"/>
            <a:ext cx="10508412" cy="387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Apache Spark — Wikipédia">
            <a:extLst>
              <a:ext uri="{FF2B5EF4-FFF2-40B4-BE49-F238E27FC236}">
                <a16:creationId xmlns:a16="http://schemas.microsoft.com/office/drawing/2014/main" id="{E702AB7B-2E0F-F6E8-94E2-4CE03729D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828" y="130716"/>
            <a:ext cx="3396343" cy="176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248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207477" y="355100"/>
            <a:ext cx="9741877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III – </a:t>
            </a:r>
            <a:r>
              <a:rPr lang="fr-FR" sz="4800" cap="all" dirty="0" err="1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PréPARATION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EN LOCAL :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14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034" name="Picture 10" descr="Apache Spark — Wikipédia">
            <a:extLst>
              <a:ext uri="{FF2B5EF4-FFF2-40B4-BE49-F238E27FC236}">
                <a16:creationId xmlns:a16="http://schemas.microsoft.com/office/drawing/2014/main" id="{67707AF5-0F2B-0CFD-6AFF-00EB3DC53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33" y="2420311"/>
            <a:ext cx="3885799" cy="201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bricks | Adaltas">
            <a:extLst>
              <a:ext uri="{FF2B5EF4-FFF2-40B4-BE49-F238E27FC236}">
                <a16:creationId xmlns:a16="http://schemas.microsoft.com/office/drawing/2014/main" id="{5262A8A1-F667-0AFC-5E46-5AC1AEC0B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11" y="2078371"/>
            <a:ext cx="4229241" cy="235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09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15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97A4338-DF6C-426F-29AD-B7A6B822475B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DATABRICKS COMMUNITY EDITION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074" name="Picture 2" descr="Login - Databricks Community Edition">
            <a:extLst>
              <a:ext uri="{FF2B5EF4-FFF2-40B4-BE49-F238E27FC236}">
                <a16:creationId xmlns:a16="http://schemas.microsoft.com/office/drawing/2014/main" id="{7ABFAB1E-45C2-28F2-EA6E-8B27559CB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53" y="2070305"/>
            <a:ext cx="7512894" cy="17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 Oversimplified Introduction to PySpark for Programmers | Analytics Vidhya">
            <a:extLst>
              <a:ext uri="{FF2B5EF4-FFF2-40B4-BE49-F238E27FC236}">
                <a16:creationId xmlns:a16="http://schemas.microsoft.com/office/drawing/2014/main" id="{67155154-ABD8-8CB4-CF8E-75780E6C9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2" y="3881554"/>
            <a:ext cx="3164115" cy="17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4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983BA60B-12A0-B6E8-621F-6963E1591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" y="-1"/>
            <a:ext cx="12179011" cy="6865321"/>
          </a:xfrm>
          <a:prstGeom prst="rect">
            <a:avLst/>
          </a:prstGeom>
        </p:spPr>
      </p:pic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621516"/>
                </a:solidFill>
                <a:latin typeface="Gill Sans MT" panose="020B0502020104020203" pitchFamily="34" charset="0"/>
              </a:rPr>
              <a:pPr/>
              <a:t>16</a:t>
            </a:fld>
            <a:endParaRPr lang="en-US" sz="3200" dirty="0">
              <a:solidFill>
                <a:srgbClr val="621516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784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que 17" descr="Argent">
            <a:extLst>
              <a:ext uri="{FF2B5EF4-FFF2-40B4-BE49-F238E27FC236}">
                <a16:creationId xmlns:a16="http://schemas.microsoft.com/office/drawing/2014/main" id="{3BC1F92B-0AEB-0121-2A0E-ACCCA1A572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7364" y="2577707"/>
            <a:ext cx="2039814" cy="2039814"/>
          </a:xfrm>
          <a:prstGeom prst="rect">
            <a:avLst/>
          </a:prstGeom>
        </p:spPr>
      </p:pic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17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97A4338-DF6C-426F-29AD-B7A6B822475B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TEST DU CODE SUR LA PLATEFORME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26" name="Picture 2" descr="Databricks · GitHub">
            <a:extLst>
              <a:ext uri="{FF2B5EF4-FFF2-40B4-BE49-F238E27FC236}">
                <a16:creationId xmlns:a16="http://schemas.microsoft.com/office/drawing/2014/main" id="{C73BD2F0-0AD5-0048-8ECA-F6A5419EA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530" y="234994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que 5" descr="Crayon">
            <a:extLst>
              <a:ext uri="{FF2B5EF4-FFF2-40B4-BE49-F238E27FC236}">
                <a16:creationId xmlns:a16="http://schemas.microsoft.com/office/drawing/2014/main" id="{534D7903-C3DC-C0D9-249E-604CC7DFEC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29966" y="2349948"/>
            <a:ext cx="914400" cy="9144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8D10A15C-3F87-4461-2EE8-86F8992E1B6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392882" y="3152136"/>
            <a:ext cx="455148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sc = </a:t>
            </a:r>
            <a:r>
              <a:rPr lang="fr-FR" sz="1600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SparkContext.GetOrCreate</a:t>
            </a:r>
            <a:r>
              <a:rPr lang="fr-FR" sz="16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fr-FR" sz="1600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spark</a:t>
            </a:r>
            <a:r>
              <a:rPr lang="fr-FR" sz="16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= </a:t>
            </a:r>
            <a:r>
              <a:rPr lang="fr-FR" sz="1600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sparksession.Builder.GetOrCreate</a:t>
            </a:r>
            <a:r>
              <a:rPr lang="fr-FR" sz="16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() </a:t>
            </a:r>
          </a:p>
        </p:txBody>
      </p:sp>
      <p:pic>
        <p:nvPicPr>
          <p:cNvPr id="16" name="Graphique 15" descr="Fermer">
            <a:extLst>
              <a:ext uri="{FF2B5EF4-FFF2-40B4-BE49-F238E27FC236}">
                <a16:creationId xmlns:a16="http://schemas.microsoft.com/office/drawing/2014/main" id="{60BC765A-AE1C-569D-387F-7950C880EA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86068" y="3141253"/>
            <a:ext cx="1362406" cy="1362406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0926CFD-A13E-3F6C-0931-10A0AD25880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1932" y="1133315"/>
            <a:ext cx="772910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32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Équivalent d’un test en local</a:t>
            </a:r>
          </a:p>
        </p:txBody>
      </p:sp>
    </p:spTree>
    <p:extLst>
      <p:ext uri="{BB962C8B-B14F-4D97-AF65-F5344CB8AC3E}">
        <p14:creationId xmlns:p14="http://schemas.microsoft.com/office/powerpoint/2010/main" val="349413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que 22" descr="Table">
            <a:extLst>
              <a:ext uri="{FF2B5EF4-FFF2-40B4-BE49-F238E27FC236}">
                <a16:creationId xmlns:a16="http://schemas.microsoft.com/office/drawing/2014/main" id="{EFA3594A-356F-8C45-8421-D255138236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52065" y="3531745"/>
            <a:ext cx="1705429" cy="1705429"/>
          </a:xfrm>
          <a:prstGeom prst="rect">
            <a:avLst/>
          </a:prstGeom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18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Graphique 2" descr="Images">
            <a:extLst>
              <a:ext uri="{FF2B5EF4-FFF2-40B4-BE49-F238E27FC236}">
                <a16:creationId xmlns:a16="http://schemas.microsoft.com/office/drawing/2014/main" id="{A3EE6460-187A-B2AA-A4CD-F198960403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37787" y="1275007"/>
            <a:ext cx="1705429" cy="1705429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4F826CD-8D40-F9C9-C9F2-18136176A2E0}"/>
              </a:ext>
            </a:extLst>
          </p:cNvPr>
          <p:cNvSpPr/>
          <p:nvPr/>
        </p:nvSpPr>
        <p:spPr>
          <a:xfrm>
            <a:off x="4115307" y="1785920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55DADD7-4C9B-078E-1F7C-309C5601098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29389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OPÉRATIONS EFFECTUÉES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2" name="Graphique 11" descr="Table">
            <a:extLst>
              <a:ext uri="{FF2B5EF4-FFF2-40B4-BE49-F238E27FC236}">
                <a16:creationId xmlns:a16="http://schemas.microsoft.com/office/drawing/2014/main" id="{13D5D18E-1989-6B9D-0947-C7129494AC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43285" y="1275005"/>
            <a:ext cx="1705429" cy="1705429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706FB2F0-4888-27ED-50F5-7B5E5A980206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142470" y="2681843"/>
            <a:ext cx="1977395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Dataframe</a:t>
            </a: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Spark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DF3057BE-D819-7517-774F-DB15ED6835CB}"/>
              </a:ext>
            </a:extLst>
          </p:cNvPr>
          <p:cNvSpPr/>
          <p:nvPr/>
        </p:nvSpPr>
        <p:spPr>
          <a:xfrm>
            <a:off x="7119865" y="1785920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Graphique 15" descr="Table">
            <a:extLst>
              <a:ext uri="{FF2B5EF4-FFF2-40B4-BE49-F238E27FC236}">
                <a16:creationId xmlns:a16="http://schemas.microsoft.com/office/drawing/2014/main" id="{3FBE1457-09C1-1D3A-82FE-D96C9D1FA4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47843" y="1275005"/>
            <a:ext cx="1705429" cy="1705429"/>
          </a:xfrm>
          <a:prstGeom prst="rect">
            <a:avLst/>
          </a:prstGeom>
        </p:spPr>
      </p:pic>
      <p:pic>
        <p:nvPicPr>
          <p:cNvPr id="18" name="Graphique 17" descr="Ligne fléchée : tout droit">
            <a:extLst>
              <a:ext uri="{FF2B5EF4-FFF2-40B4-BE49-F238E27FC236}">
                <a16:creationId xmlns:a16="http://schemas.microsoft.com/office/drawing/2014/main" id="{2C6C7481-0E84-289A-B32A-178994F38D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9450339">
            <a:off x="8521145" y="1548306"/>
            <a:ext cx="1158823" cy="1158823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F7AAA883-E393-BDC9-2A96-D2829453D80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343549" y="2681843"/>
            <a:ext cx="1705429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Vectorisation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FA472B29-31C2-9711-180F-3CEEAFA98598}"/>
              </a:ext>
            </a:extLst>
          </p:cNvPr>
          <p:cNvSpPr/>
          <p:nvPr/>
        </p:nvSpPr>
        <p:spPr>
          <a:xfrm rot="5400000">
            <a:off x="8825922" y="3144958"/>
            <a:ext cx="549263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Graphique 21" descr="Réduire">
            <a:extLst>
              <a:ext uri="{FF2B5EF4-FFF2-40B4-BE49-F238E27FC236}">
                <a16:creationId xmlns:a16="http://schemas.microsoft.com/office/drawing/2014/main" id="{63EEF13A-0304-2A6C-786D-B636805CD7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47579" y="3908352"/>
            <a:ext cx="914400" cy="914400"/>
          </a:xfrm>
          <a:prstGeom prst="rect">
            <a:avLst/>
          </a:prstGeom>
        </p:spPr>
      </p:pic>
      <p:sp>
        <p:nvSpPr>
          <p:cNvPr id="24" name="Titre 1">
            <a:extLst>
              <a:ext uri="{FF2B5EF4-FFF2-40B4-BE49-F238E27FC236}">
                <a16:creationId xmlns:a16="http://schemas.microsoft.com/office/drawing/2014/main" id="{47099814-1CD9-E7A5-22C4-FB640949E19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252065" y="5013749"/>
            <a:ext cx="1796913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Standardisation</a:t>
            </a: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2D4A4A67-FBD0-4A4F-C0E3-63B8504529F9}"/>
              </a:ext>
            </a:extLst>
          </p:cNvPr>
          <p:cNvSpPr/>
          <p:nvPr/>
        </p:nvSpPr>
        <p:spPr>
          <a:xfrm rot="10800000">
            <a:off x="7124086" y="4275722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Graphique 25" descr="Réseau de tâches">
            <a:extLst>
              <a:ext uri="{FF2B5EF4-FFF2-40B4-BE49-F238E27FC236}">
                <a16:creationId xmlns:a16="http://schemas.microsoft.com/office/drawing/2014/main" id="{A80DEB4D-9949-E106-6D3B-0BAEA20489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5486393" y="3686937"/>
            <a:ext cx="1239301" cy="1395046"/>
          </a:xfrm>
          <a:prstGeom prst="rect">
            <a:avLst/>
          </a:prstGeom>
        </p:spPr>
      </p:pic>
      <p:sp>
        <p:nvSpPr>
          <p:cNvPr id="28" name="Titre 1">
            <a:extLst>
              <a:ext uri="{FF2B5EF4-FFF2-40B4-BE49-F238E27FC236}">
                <a16:creationId xmlns:a16="http://schemas.microsoft.com/office/drawing/2014/main" id="{A2A8EBA1-D955-C11E-F04D-E4BB602F361C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325937" y="4928942"/>
            <a:ext cx="1977395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Réduction de dimension (PCA)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BA2B81D5-1518-299F-66EB-E43B86A471BF}"/>
              </a:ext>
            </a:extLst>
          </p:cNvPr>
          <p:cNvSpPr/>
          <p:nvPr/>
        </p:nvSpPr>
        <p:spPr>
          <a:xfrm rot="10800000">
            <a:off x="4048592" y="4275723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DE809D22-C5BE-7329-1C29-4DBF3300CFA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1261701" y="4915525"/>
            <a:ext cx="3575537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Récupération des images </a:t>
            </a:r>
            <a:r>
              <a:rPr lang="fr-FR" sz="1600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préprocessées</a:t>
            </a: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(</a:t>
            </a:r>
            <a:r>
              <a:rPr lang="fr-FR" sz="1600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json</a:t>
            </a: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et parquet)</a:t>
            </a:r>
          </a:p>
        </p:txBody>
      </p:sp>
      <p:pic>
        <p:nvPicPr>
          <p:cNvPr id="34" name="Graphique 33" descr="Livres">
            <a:extLst>
              <a:ext uri="{FF2B5EF4-FFF2-40B4-BE49-F238E27FC236}">
                <a16:creationId xmlns:a16="http://schemas.microsoft.com/office/drawing/2014/main" id="{3BCA1A50-B362-EBC4-6F8D-11D18811DF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70789" y="3713103"/>
            <a:ext cx="1291007" cy="129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98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99035" y="413464"/>
            <a:ext cx="10793929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IV – Déploiement sur le cloud :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19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4098" name="Picture 2" descr="Hadoop Migration Guided Workshop With AWS – Databricks">
            <a:extLst>
              <a:ext uri="{FF2B5EF4-FFF2-40B4-BE49-F238E27FC236}">
                <a16:creationId xmlns:a16="http://schemas.microsoft.com/office/drawing/2014/main" id="{CFB45FB1-878A-C811-2454-A52946043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92" y="2333625"/>
            <a:ext cx="108204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63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251554" y="509109"/>
            <a:ext cx="768889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 – LA Problématique :</a:t>
            </a:r>
          </a:p>
        </p:txBody>
      </p:sp>
      <p:pic>
        <p:nvPicPr>
          <p:cNvPr id="7" name="Graphique 6" descr="Engrenages">
            <a:extLst>
              <a:ext uri="{FF2B5EF4-FFF2-40B4-BE49-F238E27FC236}">
                <a16:creationId xmlns:a16="http://schemas.microsoft.com/office/drawing/2014/main" id="{68BD8987-920A-1EBF-C07C-A99C2339E9E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9106" y="1766839"/>
            <a:ext cx="3633788" cy="3633788"/>
          </a:xfrm>
          <a:prstGeom prst="rect">
            <a:avLst/>
          </a:prstGeom>
        </p:spPr>
      </p:pic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77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20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55DADD7-4C9B-078E-1F7C-309C5601098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29389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CONTRAINTES DE COÛT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Graphique 4" descr="Coupe à fruits">
            <a:extLst>
              <a:ext uri="{FF2B5EF4-FFF2-40B4-BE49-F238E27FC236}">
                <a16:creationId xmlns:a16="http://schemas.microsoft.com/office/drawing/2014/main" id="{D934BC1C-7398-E421-2381-0B9F97FBF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3398" y="1733158"/>
            <a:ext cx="1686000" cy="1686000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22D0024-4604-6BE8-BACB-DC8EECFBFBE6}"/>
              </a:ext>
            </a:extLst>
          </p:cNvPr>
          <p:cNvSpPr/>
          <p:nvPr/>
        </p:nvSpPr>
        <p:spPr>
          <a:xfrm rot="5400000">
            <a:off x="4161166" y="3582929"/>
            <a:ext cx="650463" cy="574430"/>
          </a:xfrm>
          <a:prstGeom prst="rightArrow">
            <a:avLst/>
          </a:prstGeom>
          <a:solidFill>
            <a:srgbClr val="52525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Graphique 8" descr="Cerises">
            <a:extLst>
              <a:ext uri="{FF2B5EF4-FFF2-40B4-BE49-F238E27FC236}">
                <a16:creationId xmlns:a16="http://schemas.microsoft.com/office/drawing/2014/main" id="{CD7BC092-AE9F-F5E6-E991-04FBB5DD4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6769" y="4268134"/>
            <a:ext cx="940923" cy="940923"/>
          </a:xfrm>
          <a:prstGeom prst="rect">
            <a:avLst/>
          </a:prstGeom>
        </p:spPr>
      </p:pic>
      <p:pic>
        <p:nvPicPr>
          <p:cNvPr id="10" name="Graphique 9" descr="Orange">
            <a:extLst>
              <a:ext uri="{FF2B5EF4-FFF2-40B4-BE49-F238E27FC236}">
                <a16:creationId xmlns:a16="http://schemas.microsoft.com/office/drawing/2014/main" id="{1B5673AB-BD7E-B24D-690D-8632AE93DD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22669" y="4352643"/>
            <a:ext cx="771904" cy="771904"/>
          </a:xfrm>
          <a:prstGeom prst="rect">
            <a:avLst/>
          </a:prstGeom>
        </p:spPr>
      </p:pic>
      <p:pic>
        <p:nvPicPr>
          <p:cNvPr id="11" name="Graphique 10" descr="Images">
            <a:extLst>
              <a:ext uri="{FF2B5EF4-FFF2-40B4-BE49-F238E27FC236}">
                <a16:creationId xmlns:a16="http://schemas.microsoft.com/office/drawing/2014/main" id="{552D0790-F941-E86D-BAAC-5DFF120412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4309" y="1713729"/>
            <a:ext cx="1705429" cy="1705429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640A061B-F318-C0AC-ACBC-910D2A940AF6}"/>
              </a:ext>
            </a:extLst>
          </p:cNvPr>
          <p:cNvSpPr/>
          <p:nvPr/>
        </p:nvSpPr>
        <p:spPr>
          <a:xfrm rot="5400000">
            <a:off x="7252155" y="3582201"/>
            <a:ext cx="650463" cy="574430"/>
          </a:xfrm>
          <a:prstGeom prst="rightArrow">
            <a:avLst/>
          </a:prstGeom>
          <a:solidFill>
            <a:srgbClr val="52525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Graphique 16" descr="Images">
            <a:extLst>
              <a:ext uri="{FF2B5EF4-FFF2-40B4-BE49-F238E27FC236}">
                <a16:creationId xmlns:a16="http://schemas.microsoft.com/office/drawing/2014/main" id="{8F284601-85BF-593E-A72A-600762056B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38439" y="4299650"/>
            <a:ext cx="877893" cy="8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4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21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97A4338-DF6C-426F-29AD-B7A6B822475B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STOCKAGE DES IMAGES SUR S3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098" name="Picture 2" descr="Optimize Your AWS S3 Performance. AWS S3 provides a great performance. It…  | by Sakshi Khandelwal | AWS in Plain English">
            <a:extLst>
              <a:ext uri="{FF2B5EF4-FFF2-40B4-BE49-F238E27FC236}">
                <a16:creationId xmlns:a16="http://schemas.microsoft.com/office/drawing/2014/main" id="{57C53E93-6628-1B48-93B6-FD5A26F2A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8827"/>
            <a:ext cx="7474856" cy="479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que 3" descr="Coupe à fruits">
            <a:extLst>
              <a:ext uri="{FF2B5EF4-FFF2-40B4-BE49-F238E27FC236}">
                <a16:creationId xmlns:a16="http://schemas.microsoft.com/office/drawing/2014/main" id="{487AB4DD-6C26-B044-A699-401E7C4C48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8938" y="1619908"/>
            <a:ext cx="3347095" cy="3347095"/>
          </a:xfrm>
          <a:prstGeom prst="rect">
            <a:avLst/>
          </a:prstGeom>
        </p:spPr>
      </p:pic>
      <p:pic>
        <p:nvPicPr>
          <p:cNvPr id="11" name="Graphique 10" descr="Retour">
            <a:extLst>
              <a:ext uri="{FF2B5EF4-FFF2-40B4-BE49-F238E27FC236}">
                <a16:creationId xmlns:a16="http://schemas.microsoft.com/office/drawing/2014/main" id="{95F64E68-0DC8-5884-EEF4-A33A63882A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222875">
            <a:off x="4627422" y="2172225"/>
            <a:ext cx="2417922" cy="134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92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4" name="Picture 14" descr="Cloud Computing png download - 529*640 - Free Transparent Amazon Elastic  Compute Cloud png Download. - CleanPNG / KissPNG">
            <a:extLst>
              <a:ext uri="{FF2B5EF4-FFF2-40B4-BE49-F238E27FC236}">
                <a16:creationId xmlns:a16="http://schemas.microsoft.com/office/drawing/2014/main" id="{C04CDC96-B19A-0AE7-0B19-A5B91960C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07" y="1935564"/>
            <a:ext cx="2547305" cy="181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22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55DADD7-4C9B-078E-1F7C-309C5601098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29389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DATABRICKS AVEC AWS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Picture 2" descr="Databricks · GitHub">
            <a:extLst>
              <a:ext uri="{FF2B5EF4-FFF2-40B4-BE49-F238E27FC236}">
                <a16:creationId xmlns:a16="http://schemas.microsoft.com/office/drawing/2014/main" id="{D44BA067-0E71-9530-7B53-C69807B6E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11" y="1935564"/>
            <a:ext cx="1781378" cy="178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rying Out Various Settings for Amazon S3 Publishing - DEV Community  👩‍💻👨‍💻">
            <a:extLst>
              <a:ext uri="{FF2B5EF4-FFF2-40B4-BE49-F238E27FC236}">
                <a16:creationId xmlns:a16="http://schemas.microsoft.com/office/drawing/2014/main" id="{178800DE-7DB4-C269-A28F-6B2C73877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38" y="1983448"/>
            <a:ext cx="1681983" cy="168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DBD7E75A-D70C-2A98-3501-A6B60EE05B1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6290" y="3678371"/>
            <a:ext cx="2741645" cy="12181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IMAGEs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STOCKÉEs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DANS le </a:t>
            </a: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bucket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s3</a:t>
            </a:r>
            <a:r>
              <a:rPr lang="fr-FR" sz="20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DBA762C-7B89-F61C-D30C-737575222EDA}"/>
              </a:ext>
            </a:extLst>
          </p:cNvPr>
          <p:cNvSpPr/>
          <p:nvPr/>
        </p:nvSpPr>
        <p:spPr>
          <a:xfrm>
            <a:off x="2852187" y="2558294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1552928-06D6-114E-94F3-5ED14E4CBDD3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623813" y="3661028"/>
            <a:ext cx="2319973" cy="452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 EN PYSPARK </a:t>
            </a: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databricks</a:t>
            </a:r>
            <a:endParaRPr lang="fr-FR" sz="2000" cap="all" dirty="0">
              <a:solidFill>
                <a:srgbClr val="52525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(AWS </a:t>
            </a: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edition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)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F5FA0F7E-9265-4D6D-6D23-3B6D17B9477B}"/>
              </a:ext>
            </a:extLst>
          </p:cNvPr>
          <p:cNvSpPr/>
          <p:nvPr/>
        </p:nvSpPr>
        <p:spPr>
          <a:xfrm>
            <a:off x="5753592" y="2558293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0452581F-9C87-60DF-EB00-5C2745FB70F7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439882" y="3661027"/>
            <a:ext cx="2319973" cy="452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SErVEUR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de calcul EC2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EC124D3-0D28-5342-8528-451035B30DAA}"/>
              </a:ext>
            </a:extLst>
          </p:cNvPr>
          <p:cNvSpPr/>
          <p:nvPr/>
        </p:nvSpPr>
        <p:spPr>
          <a:xfrm>
            <a:off x="8498203" y="2574508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7" name="Picture 2" descr="Trying Out Various Settings for Amazon S3 Publishing - DEV Community  👩‍💻👨‍💻">
            <a:extLst>
              <a:ext uri="{FF2B5EF4-FFF2-40B4-BE49-F238E27FC236}">
                <a16:creationId xmlns:a16="http://schemas.microsoft.com/office/drawing/2014/main" id="{698996E3-C823-BFE4-524B-F46B67C0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613" y="2000280"/>
            <a:ext cx="1681983" cy="168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FB6B765F-0F4D-FC7A-F95A-EDDB66919B43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9185733" y="3657565"/>
            <a:ext cx="2514846" cy="452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STOCKAGE DU RÉSULTAT dans LE BUCKET S3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08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23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3A08B9A-93F9-F830-D685-7FDD3FDA2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31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24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97A4338-DF6C-426F-29AD-B7A6B822475B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86354" y="253681"/>
            <a:ext cx="7819292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LIEN VERS </a:t>
            </a:r>
            <a:r>
              <a:rPr lang="fr-FR" sz="4800" cap="all" dirty="0" err="1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Databricks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Graphique 1" descr="Panneau">
            <a:extLst>
              <a:ext uri="{FF2B5EF4-FFF2-40B4-BE49-F238E27FC236}">
                <a16:creationId xmlns:a16="http://schemas.microsoft.com/office/drawing/2014/main" id="{CFE558F4-427A-28CA-BE0A-8E4F529BDFF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0888" y="1266092"/>
            <a:ext cx="10150221" cy="551002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6173887-0DF9-5CFE-1C05-7E44EBD5345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538257" y="2644170"/>
            <a:ext cx="51154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  <a:hlinkClick r:id="rId8"/>
              </a:rPr>
              <a:t>https://dbc-50bf6d28-d57f.cloud.databricks.com/?o=22010014277780#notebook/566770589047517/command/566770589047518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28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25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97A4338-DF6C-426F-29AD-B7A6B822475B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86354" y="253681"/>
            <a:ext cx="7819292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LIEN VERS AWS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Graphique 1" descr="Panneau">
            <a:extLst>
              <a:ext uri="{FF2B5EF4-FFF2-40B4-BE49-F238E27FC236}">
                <a16:creationId xmlns:a16="http://schemas.microsoft.com/office/drawing/2014/main" id="{CFE558F4-427A-28CA-BE0A-8E4F529BDFF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1079" y="1232997"/>
            <a:ext cx="10150221" cy="551002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6173887-0DF9-5CFE-1C05-7E44EBD5345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840946" y="2787681"/>
            <a:ext cx="45101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  <a:hlinkClick r:id="rId8"/>
              </a:rPr>
              <a:t>https://s3.console.aws.amazon.com/s3/buckets/vivianorsprojet8?region=eu-west-1&amp;tab=objects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39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0" y="390269"/>
            <a:ext cx="6096000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IV – CONCLUSION :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26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Graphique 2" descr="Engrenage">
            <a:extLst>
              <a:ext uri="{FF2B5EF4-FFF2-40B4-BE49-F238E27FC236}">
                <a16:creationId xmlns:a16="http://schemas.microsoft.com/office/drawing/2014/main" id="{2E58558E-7EDA-C72D-ED1A-2AF3F87718E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01371" y="1506485"/>
            <a:ext cx="888261" cy="914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E6FBF720-CE6A-6DEB-168B-A1D2452B8BC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089632" y="1676580"/>
            <a:ext cx="6095999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800" dirty="0">
                <a:solidFill>
                  <a:srgbClr val="525252"/>
                </a:solidFill>
                <a:latin typeface="Franklin Gothic Heavy" panose="020B0903020102020204" pitchFamily="34" charset="0"/>
              </a:rPr>
              <a:t>LE DÉPLOIEMENT A ÉTÉ PRÉPARÉ…</a:t>
            </a:r>
            <a:endParaRPr lang="fr-FR" sz="28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5" name="Graphique 4" descr="Engrenage">
            <a:extLst>
              <a:ext uri="{FF2B5EF4-FFF2-40B4-BE49-F238E27FC236}">
                <a16:creationId xmlns:a16="http://schemas.microsoft.com/office/drawing/2014/main" id="{7438FAB6-A4C8-4B96-E889-EF9B276A712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93258" y="2514600"/>
            <a:ext cx="888261" cy="9144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E263A90-EDCC-B9A7-F712-728B536AE88C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089633" y="2650676"/>
            <a:ext cx="8062552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800" dirty="0">
                <a:solidFill>
                  <a:srgbClr val="525252"/>
                </a:solidFill>
                <a:latin typeface="Franklin Gothic Heavy" panose="020B0903020102020204" pitchFamily="34" charset="0"/>
              </a:rPr>
              <a:t>MAIS IL VA NÉCESSITER UN VÉRITABLE BUDGET.</a:t>
            </a:r>
            <a:endParaRPr lang="fr-FR" sz="28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7" name="Graphique 6" descr="Engrenage">
            <a:extLst>
              <a:ext uri="{FF2B5EF4-FFF2-40B4-BE49-F238E27FC236}">
                <a16:creationId xmlns:a16="http://schemas.microsoft.com/office/drawing/2014/main" id="{7C47F082-6B08-4D75-0F4E-6AEDB9C9967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8336" y="3547239"/>
            <a:ext cx="888261" cy="9144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BA100693-B99D-6097-6666-984AA24B9ABB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2048483" y="3542808"/>
            <a:ext cx="9615186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800" dirty="0">
                <a:solidFill>
                  <a:srgbClr val="525252"/>
                </a:solidFill>
                <a:latin typeface="Franklin Gothic Heavy" panose="020B0903020102020204" pitchFamily="34" charset="0"/>
              </a:rPr>
              <a:t>EN FONCTION DE CELUI-CI, IL FAUDRA DÉTERMINER LA TAILLE DES IMAGES ET LA RÉDUCTION DE DIMENSION.</a:t>
            </a:r>
            <a:endParaRPr lang="fr-FR" sz="28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10" name="Graphique 9" descr="Engrenage">
            <a:extLst>
              <a:ext uri="{FF2B5EF4-FFF2-40B4-BE49-F238E27FC236}">
                <a16:creationId xmlns:a16="http://schemas.microsoft.com/office/drawing/2014/main" id="{ED3271FC-0B51-4D6F-ABBC-3A663A0D4C4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0222" y="4575447"/>
            <a:ext cx="888261" cy="914400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F374D36D-5F86-25C4-4040-D1DACABD6150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048483" y="4550923"/>
            <a:ext cx="9114702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800" cap="all" dirty="0">
                <a:solidFill>
                  <a:srgbClr val="525252"/>
                </a:solidFill>
                <a:latin typeface="Franklin Gothic Heavy" panose="020B0903020102020204" pitchFamily="34" charset="0"/>
              </a:rPr>
              <a:t>EN FONCTION DU MODÈLE CHOISI, MODIFIER LE CODE (SIFT, SURF, CNN TRANSFERT LEARNING).</a:t>
            </a:r>
            <a:endParaRPr lang="fr-FR" sz="28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02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251554" y="1564186"/>
            <a:ext cx="768889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MERCI DE VOTRE ATTENTION !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27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56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3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3562" y="328320"/>
            <a:ext cx="10093569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PRÉPARER LE DÉPLOIEMENT D'une APPLICATION :</a:t>
            </a:r>
          </a:p>
        </p:txBody>
      </p:sp>
      <p:pic>
        <p:nvPicPr>
          <p:cNvPr id="3" name="Graphique 2" descr="Indicateur">
            <a:extLst>
              <a:ext uri="{FF2B5EF4-FFF2-40B4-BE49-F238E27FC236}">
                <a16:creationId xmlns:a16="http://schemas.microsoft.com/office/drawing/2014/main" id="{674FC468-5F61-663B-60DF-2FA7CC931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20308" y="3089577"/>
            <a:ext cx="1753450" cy="1753450"/>
          </a:xfrm>
          <a:prstGeom prst="rect">
            <a:avLst/>
          </a:prstGeom>
        </p:spPr>
      </p:pic>
      <p:pic>
        <p:nvPicPr>
          <p:cNvPr id="6" name="Graphique 5" descr="Pomme">
            <a:extLst>
              <a:ext uri="{FF2B5EF4-FFF2-40B4-BE49-F238E27FC236}">
                <a16:creationId xmlns:a16="http://schemas.microsoft.com/office/drawing/2014/main" id="{1321027A-6C22-D893-E26A-5137079187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46937" y="2971800"/>
            <a:ext cx="1753450" cy="1753450"/>
          </a:xfrm>
          <a:prstGeom prst="rect">
            <a:avLst/>
          </a:prstGeom>
        </p:spPr>
      </p:pic>
      <p:pic>
        <p:nvPicPr>
          <p:cNvPr id="8" name="Graphique 7" descr="Smartphone">
            <a:extLst>
              <a:ext uri="{FF2B5EF4-FFF2-40B4-BE49-F238E27FC236}">
                <a16:creationId xmlns:a16="http://schemas.microsoft.com/office/drawing/2014/main" id="{9BB558C8-2E6C-B500-DFE3-B74AE201FDF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1297" y="3164928"/>
            <a:ext cx="1678101" cy="1678101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9F451D6-234A-DCD7-ABC5-EA4EB5C8E041}"/>
              </a:ext>
            </a:extLst>
          </p:cNvPr>
          <p:cNvSpPr/>
          <p:nvPr/>
        </p:nvSpPr>
        <p:spPr>
          <a:xfrm>
            <a:off x="3570514" y="3662179"/>
            <a:ext cx="1393372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10AC7C65-1D75-643F-20C8-91405C35F33A}"/>
              </a:ext>
            </a:extLst>
          </p:cNvPr>
          <p:cNvSpPr/>
          <p:nvPr/>
        </p:nvSpPr>
        <p:spPr>
          <a:xfrm>
            <a:off x="6956809" y="3662179"/>
            <a:ext cx="1393372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28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4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40523" y="328320"/>
            <a:ext cx="8510953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DES PHOTOS DE FRUITS</a:t>
            </a:r>
            <a:br>
              <a:rPr lang="fr-FR" sz="4800" cap="all" dirty="0">
                <a:solidFill>
                  <a:srgbClr val="621516"/>
                </a:solidFill>
                <a:latin typeface="Franklin Gothic Heavy" panose="020B0903020102020204" pitchFamily="34" charset="0"/>
              </a:rPr>
            </a:br>
            <a:r>
              <a:rPr lang="fr-FR" sz="36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(22688 images pour 131 variétés)</a:t>
            </a:r>
          </a:p>
        </p:txBody>
      </p:sp>
      <p:pic>
        <p:nvPicPr>
          <p:cNvPr id="6" name="Graphique 5" descr="Pomme">
            <a:extLst>
              <a:ext uri="{FF2B5EF4-FFF2-40B4-BE49-F238E27FC236}">
                <a16:creationId xmlns:a16="http://schemas.microsoft.com/office/drawing/2014/main" id="{1321027A-6C22-D893-E26A-513707918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9100" y="3385457"/>
            <a:ext cx="1753450" cy="1753450"/>
          </a:xfrm>
          <a:prstGeom prst="rect">
            <a:avLst/>
          </a:prstGeom>
        </p:spPr>
      </p:pic>
      <p:pic>
        <p:nvPicPr>
          <p:cNvPr id="5" name="Graphique 4" descr="Orange">
            <a:extLst>
              <a:ext uri="{FF2B5EF4-FFF2-40B4-BE49-F238E27FC236}">
                <a16:creationId xmlns:a16="http://schemas.microsoft.com/office/drawing/2014/main" id="{55BC9479-74ED-A98F-7E85-1EEB70B29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2550" y="3131881"/>
            <a:ext cx="1535014" cy="1535014"/>
          </a:xfrm>
          <a:prstGeom prst="rect">
            <a:avLst/>
          </a:prstGeom>
        </p:spPr>
      </p:pic>
      <p:pic>
        <p:nvPicPr>
          <p:cNvPr id="12" name="Graphique 11" descr="Cerises">
            <a:extLst>
              <a:ext uri="{FF2B5EF4-FFF2-40B4-BE49-F238E27FC236}">
                <a16:creationId xmlns:a16="http://schemas.microsoft.com/office/drawing/2014/main" id="{B488C721-FFA3-0F07-2313-2E5ACD27ED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3626217"/>
            <a:ext cx="1535014" cy="1535014"/>
          </a:xfrm>
          <a:prstGeom prst="rect">
            <a:avLst/>
          </a:prstGeom>
        </p:spPr>
      </p:pic>
      <p:pic>
        <p:nvPicPr>
          <p:cNvPr id="14" name="Graphique 13" descr="Raisins">
            <a:extLst>
              <a:ext uri="{FF2B5EF4-FFF2-40B4-BE49-F238E27FC236}">
                <a16:creationId xmlns:a16="http://schemas.microsoft.com/office/drawing/2014/main" id="{246A654E-6059-10FE-1631-1AFAFDC94C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2578" y="3068445"/>
            <a:ext cx="1661886" cy="1661886"/>
          </a:xfrm>
          <a:prstGeom prst="rect">
            <a:avLst/>
          </a:prstGeom>
        </p:spPr>
      </p:pic>
      <p:pic>
        <p:nvPicPr>
          <p:cNvPr id="16" name="Graphique 15" descr="Pastèque">
            <a:extLst>
              <a:ext uri="{FF2B5EF4-FFF2-40B4-BE49-F238E27FC236}">
                <a16:creationId xmlns:a16="http://schemas.microsoft.com/office/drawing/2014/main" id="{F382B65E-8EC5-8372-622C-7A95C978BB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1173" y="2686417"/>
            <a:ext cx="1879600" cy="1879600"/>
          </a:xfrm>
          <a:prstGeom prst="rect">
            <a:avLst/>
          </a:prstGeom>
        </p:spPr>
      </p:pic>
      <p:pic>
        <p:nvPicPr>
          <p:cNvPr id="18" name="Graphique 17" descr="Avocat">
            <a:extLst>
              <a:ext uri="{FF2B5EF4-FFF2-40B4-BE49-F238E27FC236}">
                <a16:creationId xmlns:a16="http://schemas.microsoft.com/office/drawing/2014/main" id="{C4ACEA44-FEE7-9FBA-3C23-3F4B3D09F2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17683" y="3499345"/>
            <a:ext cx="1661886" cy="166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3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5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09601" y="155464"/>
            <a:ext cx="11582400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DES FRUITS </a:t>
            </a:r>
            <a:b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SOUS TOUS LES ANGLES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B24CCFA-8288-84A3-D522-A43B95867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36" y="2939143"/>
            <a:ext cx="952500" cy="9525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4BF4C7C-C63E-834E-16E9-7D4CAC268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71" y="2939143"/>
            <a:ext cx="952500" cy="9525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F0BEBBB-8E7D-F924-BD02-6FCD08959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50" y="2952750"/>
            <a:ext cx="952500" cy="9525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FA47917-BF56-1181-AF6B-8EC7C2768F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29" y="2939143"/>
            <a:ext cx="952500" cy="9525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C3351070-4CA3-54FE-FCCC-B4139E4753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952750"/>
            <a:ext cx="952500" cy="952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5400F60E-BA3F-F667-9222-2B8D5A323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25" y="2952750"/>
            <a:ext cx="952500" cy="95250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1CB07BB-9795-9FB5-6232-A3EA547D82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730" y="2952750"/>
            <a:ext cx="952500" cy="9525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03B8915F-C6DB-9D6B-35F3-5667C878E4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835" y="2952750"/>
            <a:ext cx="952500" cy="9525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8F24779B-1F6F-EBC3-4AFE-00A9F1D8F5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940" y="2952750"/>
            <a:ext cx="952500" cy="95250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293CADAF-7E40-84F3-BC9B-3DB4D7B658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" y="4457959"/>
            <a:ext cx="952500" cy="952500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5D2FA44B-61EE-292A-179A-3E499FD2AD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30" y="4457959"/>
            <a:ext cx="952500" cy="95250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E023760A-181B-DD8B-4461-CCD91912B5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59" y="4487012"/>
            <a:ext cx="952500" cy="9525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90274E66-F0D0-A58B-0748-BFAA94A93A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88" y="4464920"/>
            <a:ext cx="952500" cy="952500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DB62B0AF-1B9D-7094-5F39-27C2A0429BF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17" y="4457959"/>
            <a:ext cx="952500" cy="952500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6039DDFF-04CC-DE6B-9A6C-2E189ADA64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46" y="4464920"/>
            <a:ext cx="952500" cy="952500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AE94E98B-B6BC-4698-E1BA-EA14710DC8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75" y="4451294"/>
            <a:ext cx="952500" cy="95250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E0427379-FA9B-53B4-5D97-49AD703857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004" y="4457959"/>
            <a:ext cx="952500" cy="952500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ED0FE8F1-9726-66A4-C78F-5F22A4A0AF3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733" y="445129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1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6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136923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 MISSION : </a:t>
            </a:r>
            <a:b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fr-FR" sz="32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CRÉER UNE PREMIÈRE CHAÎNE DE PREPROCESSING…</a:t>
            </a:r>
          </a:p>
        </p:txBody>
      </p:sp>
      <p:pic>
        <p:nvPicPr>
          <p:cNvPr id="3" name="Graphique 2" descr="Images">
            <a:extLst>
              <a:ext uri="{FF2B5EF4-FFF2-40B4-BE49-F238E27FC236}">
                <a16:creationId xmlns:a16="http://schemas.microsoft.com/office/drawing/2014/main" id="{A3EE6460-187A-B2AA-A4CD-F19896040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4799" y="3151262"/>
            <a:ext cx="1705429" cy="1705429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4F826CD-8D40-F9C9-C9F2-18136176A2E0}"/>
              </a:ext>
            </a:extLst>
          </p:cNvPr>
          <p:cNvSpPr/>
          <p:nvPr/>
        </p:nvSpPr>
        <p:spPr>
          <a:xfrm>
            <a:off x="3425370" y="3662175"/>
            <a:ext cx="1393372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 descr="Code-barres">
            <a:extLst>
              <a:ext uri="{FF2B5EF4-FFF2-40B4-BE49-F238E27FC236}">
                <a16:creationId xmlns:a16="http://schemas.microsoft.com/office/drawing/2014/main" id="{9DD840EC-8D13-14A1-FE6B-87D1F01BDC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3884" y="3024258"/>
            <a:ext cx="1959429" cy="1959429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CFC902D6-8B56-A76E-2C63-6AE1EEDB8FEA}"/>
              </a:ext>
            </a:extLst>
          </p:cNvPr>
          <p:cNvSpPr/>
          <p:nvPr/>
        </p:nvSpPr>
        <p:spPr>
          <a:xfrm>
            <a:off x="7068455" y="3662175"/>
            <a:ext cx="1393372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Graphique 14" descr="Réseau de tâches">
            <a:extLst>
              <a:ext uri="{FF2B5EF4-FFF2-40B4-BE49-F238E27FC236}">
                <a16:creationId xmlns:a16="http://schemas.microsoft.com/office/drawing/2014/main" id="{4EADE3AE-06B2-85E7-0B59-5F452A573B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6969" y="3117344"/>
            <a:ext cx="1792516" cy="179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7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7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Graphique 4" descr="Télécharger à partir du cloud">
            <a:extLst>
              <a:ext uri="{FF2B5EF4-FFF2-40B4-BE49-F238E27FC236}">
                <a16:creationId xmlns:a16="http://schemas.microsoft.com/office/drawing/2014/main" id="{74B8A9C9-2565-60DB-D02B-A5AB1856A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8543" y="1965848"/>
            <a:ext cx="3214914" cy="3214914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CD5D9575-2BB3-F24A-2160-398B2CDA7B02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9886" y="1145925"/>
            <a:ext cx="11136923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32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… DANS UN ENVIRONNEMENT BIG DATA</a:t>
            </a:r>
          </a:p>
        </p:txBody>
      </p:sp>
    </p:spTree>
    <p:extLst>
      <p:ext uri="{BB962C8B-B14F-4D97-AF65-F5344CB8AC3E}">
        <p14:creationId xmlns:p14="http://schemas.microsoft.com/office/powerpoint/2010/main" val="203018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57619" y="355100"/>
            <a:ext cx="567676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II – LE BIG DATA :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8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Graphique 3" descr="Base de données">
            <a:extLst>
              <a:ext uri="{FF2B5EF4-FFF2-40B4-BE49-F238E27FC236}">
                <a16:creationId xmlns:a16="http://schemas.microsoft.com/office/drawing/2014/main" id="{CE698537-B02A-4F53-84C7-7894428D5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676" y="1149943"/>
            <a:ext cx="5052647" cy="50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7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9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136923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QU’EST-CE QUE LE BIG DATA ?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Graphique 1" descr="Base de données">
            <a:extLst>
              <a:ext uri="{FF2B5EF4-FFF2-40B4-BE49-F238E27FC236}">
                <a16:creationId xmlns:a16="http://schemas.microsoft.com/office/drawing/2014/main" id="{E7C53DBE-205D-F94F-C7C5-FC8FE04F8D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771" y="1782227"/>
            <a:ext cx="2904396" cy="2904396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C42D896-3F7A-F6E0-7FAB-33E608EB6B8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56981" y="3961694"/>
            <a:ext cx="301283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Volume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Graphique 8" descr="Chronomètre">
            <a:extLst>
              <a:ext uri="{FF2B5EF4-FFF2-40B4-BE49-F238E27FC236}">
                <a16:creationId xmlns:a16="http://schemas.microsoft.com/office/drawing/2014/main" id="{85E39427-1314-8101-88D7-7BC35906B6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95116" y="1266559"/>
            <a:ext cx="2401768" cy="2401768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B05F33E8-C362-0A3D-BD90-9C622096C46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89584" y="3430382"/>
            <a:ext cx="301283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VITESSE</a:t>
            </a:r>
            <a:r>
              <a:rPr lang="fr-FR" sz="20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FBEF3A9D-E95D-DA3D-F900-E351F7D6C69C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285796" y="3961694"/>
            <a:ext cx="301283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VARiÉTÉ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8" name="Graphique 17" descr="Ordinateur">
            <a:extLst>
              <a:ext uri="{FF2B5EF4-FFF2-40B4-BE49-F238E27FC236}">
                <a16:creationId xmlns:a16="http://schemas.microsoft.com/office/drawing/2014/main" id="{D3FBD86B-11C6-9B13-DD15-9D3E1831E7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798" y="4922369"/>
            <a:ext cx="914400" cy="914400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D346741C-9F52-EEFE-69AC-812A1AC67F07}"/>
              </a:ext>
            </a:extLst>
          </p:cNvPr>
          <p:cNvSpPr/>
          <p:nvPr/>
        </p:nvSpPr>
        <p:spPr>
          <a:xfrm rot="833028">
            <a:off x="3320362" y="4621824"/>
            <a:ext cx="2068802" cy="5744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CDB32426-D7AB-581C-F629-0099FD4560AB}"/>
              </a:ext>
            </a:extLst>
          </p:cNvPr>
          <p:cNvSpPr/>
          <p:nvPr/>
        </p:nvSpPr>
        <p:spPr>
          <a:xfrm rot="9965756">
            <a:off x="6807985" y="4614346"/>
            <a:ext cx="2009488" cy="5744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21F64D0A-DF7D-1F04-DCA7-483CC14CF1B7}"/>
              </a:ext>
            </a:extLst>
          </p:cNvPr>
          <p:cNvSpPr/>
          <p:nvPr/>
        </p:nvSpPr>
        <p:spPr>
          <a:xfrm rot="5400000">
            <a:off x="5638798" y="4131681"/>
            <a:ext cx="914401" cy="5744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Planète">
            <a:extLst>
              <a:ext uri="{FF2B5EF4-FFF2-40B4-BE49-F238E27FC236}">
                <a16:creationId xmlns:a16="http://schemas.microsoft.com/office/drawing/2014/main" id="{4CE9D12A-4961-D207-4336-990560E6FA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0651" y="1451927"/>
            <a:ext cx="3852950" cy="38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09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2888</TotalTime>
  <Words>344</Words>
  <Application>Microsoft Office PowerPoint</Application>
  <PresentationFormat>Grand écran</PresentationFormat>
  <Paragraphs>82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Franklin Gothic Heavy</vt:lpstr>
      <vt:lpstr>Gill Sans MT</vt:lpstr>
      <vt:lpstr>Segoe UI Black</vt:lpstr>
      <vt:lpstr>Thème Office</vt:lpstr>
      <vt:lpstr>PROJET 8 : </vt:lpstr>
      <vt:lpstr>Présentation PowerPoint</vt:lpstr>
      <vt:lpstr>PRÉPARER LE DÉPLOIEMENT D'une APPLICATION :</vt:lpstr>
      <vt:lpstr>DES PHOTOS DE FRUITS (22688 images pour 131 variétés)</vt:lpstr>
      <vt:lpstr>DES FRUITS  SOUS TOUS LES ANGLES</vt:lpstr>
      <vt:lpstr>LA MISSION :  CRÉER UNE PREMIÈRE CHAÎNE DE PREPROCESSING…</vt:lpstr>
      <vt:lpstr>… DANS UN ENVIRONNEMENT BIG DATA</vt:lpstr>
      <vt:lpstr>Présentation PowerPoint</vt:lpstr>
      <vt:lpstr>QU’EST-CE QUE LE BIG DATA ? </vt:lpstr>
      <vt:lpstr>UNE SOLUTION :</vt:lpstr>
      <vt:lpstr>MAIS UNE CONSÉQUENCE :</vt:lpstr>
      <vt:lpstr>Présentation PowerPoint</vt:lpstr>
      <vt:lpstr>Présentation PowerPoint</vt:lpstr>
      <vt:lpstr>Présentation PowerPoint</vt:lpstr>
      <vt:lpstr>DATABRICKS COMMUNITY EDITION</vt:lpstr>
      <vt:lpstr>Présentation PowerPoint</vt:lpstr>
      <vt:lpstr>TEST DU CODE SUR LA PLATEFORME</vt:lpstr>
      <vt:lpstr>OPÉRATIONS EFFECTUÉES :</vt:lpstr>
      <vt:lpstr>Présentation PowerPoint</vt:lpstr>
      <vt:lpstr>CONTRAINTES DE COÛT :</vt:lpstr>
      <vt:lpstr>STOCKAGE DES IMAGES SUR S3</vt:lpstr>
      <vt:lpstr>DATABRICKS AVEC AWS :</vt:lpstr>
      <vt:lpstr>Présentation PowerPoint</vt:lpstr>
      <vt:lpstr>LIEN VERS Databricks :</vt:lpstr>
      <vt:lpstr>LIEN VERS AWS :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CHIFFRE D’AFFAIRES EN BAISSE</dc:title>
  <dc:creator>Vivian Ors</dc:creator>
  <cp:lastModifiedBy>Vivian Ors</cp:lastModifiedBy>
  <cp:revision>200</cp:revision>
  <dcterms:created xsi:type="dcterms:W3CDTF">2020-12-08T10:39:49Z</dcterms:created>
  <dcterms:modified xsi:type="dcterms:W3CDTF">2022-09-08T10:58:28Z</dcterms:modified>
</cp:coreProperties>
</file>