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7" r:id="rId2"/>
  </p:sldMasterIdLst>
  <p:sldIdLst>
    <p:sldId id="269" r:id="rId3"/>
    <p:sldId id="276" r:id="rId4"/>
    <p:sldId id="347" r:id="rId5"/>
    <p:sldId id="349" r:id="rId6"/>
    <p:sldId id="348" r:id="rId7"/>
    <p:sldId id="350" r:id="rId8"/>
    <p:sldId id="351" r:id="rId9"/>
    <p:sldId id="352" r:id="rId10"/>
    <p:sldId id="353" r:id="rId11"/>
    <p:sldId id="354" r:id="rId12"/>
    <p:sldId id="355" r:id="rId13"/>
    <p:sldId id="363" r:id="rId14"/>
    <p:sldId id="358" r:id="rId15"/>
    <p:sldId id="359" r:id="rId16"/>
    <p:sldId id="360" r:id="rId17"/>
    <p:sldId id="361" r:id="rId18"/>
    <p:sldId id="362" r:id="rId19"/>
    <p:sldId id="357" r:id="rId20"/>
    <p:sldId id="364" r:id="rId21"/>
    <p:sldId id="366" r:id="rId22"/>
    <p:sldId id="365" r:id="rId23"/>
    <p:sldId id="367" r:id="rId24"/>
    <p:sldId id="368" r:id="rId25"/>
    <p:sldId id="369" r:id="rId26"/>
    <p:sldId id="370" r:id="rId27"/>
    <p:sldId id="371" r:id="rId28"/>
    <p:sldId id="372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ian Ors" initials="VO" lastIdx="2" clrIdx="0">
    <p:extLst>
      <p:ext uri="{19B8F6BF-5375-455C-9EA6-DF929625EA0E}">
        <p15:presenceInfo xmlns:p15="http://schemas.microsoft.com/office/powerpoint/2012/main" userId="2a327277a3f38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DD2"/>
    <a:srgbClr val="FFCC00"/>
    <a:srgbClr val="B8997F"/>
    <a:srgbClr val="D9FAF7"/>
    <a:srgbClr val="022737"/>
    <a:srgbClr val="9B7248"/>
    <a:srgbClr val="916638"/>
    <a:srgbClr val="AB620E"/>
    <a:srgbClr val="E48312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15FC3-78C1-4617-B58C-55363937423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4601C4-4DF9-4D2D-9A98-6E01B9292B33}">
      <dgm:prSet phldrT="[Texte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fr-FR" cap="small" baseline="0" dirty="0">
              <a:solidFill>
                <a:schemeClr val="bg1"/>
              </a:solidFill>
              <a:latin typeface="Arial Rounded MT Bold" panose="020F0704030504030204" pitchFamily="34" charset="0"/>
              <a:cs typeface="Calibri Light" panose="020F0302020204030204" pitchFamily="34" charset="0"/>
            </a:rPr>
            <a:t>LES DONNÉES EDSTATS DE LA BANQUE MONDIALE SONT-ELLES SUSCEPTIBLES DE RÉPONDRE À LA PROBLÉMATIQUE ?</a:t>
          </a:r>
          <a:endParaRPr lang="fr-FR" cap="small" baseline="0" dirty="0">
            <a:solidFill>
              <a:schemeClr val="bg1"/>
            </a:solidFill>
          </a:endParaRPr>
        </a:p>
      </dgm:t>
    </dgm:pt>
    <dgm:pt modelId="{04403205-CBFE-4AF5-9CA6-13AC60A0A8AA}" type="parTrans" cxnId="{AF7BC37D-BDCE-4D32-97EF-5945E896FDD6}">
      <dgm:prSet/>
      <dgm:spPr/>
      <dgm:t>
        <a:bodyPr/>
        <a:lstStyle/>
        <a:p>
          <a:endParaRPr lang="fr-FR"/>
        </a:p>
      </dgm:t>
    </dgm:pt>
    <dgm:pt modelId="{807ACC34-B4F9-4098-ADC4-B5305E1A1CAF}" type="sibTrans" cxnId="{AF7BC37D-BDCE-4D32-97EF-5945E896FDD6}">
      <dgm:prSet/>
      <dgm:spPr/>
      <dgm:t>
        <a:bodyPr/>
        <a:lstStyle/>
        <a:p>
          <a:endParaRPr lang="fr-FR"/>
        </a:p>
      </dgm:t>
    </dgm:pt>
    <dgm:pt modelId="{31FF5BD8-94FD-4B2C-947A-57155C85155E}">
      <dgm:prSet phldrT="[Texte]"/>
      <dgm:spPr>
        <a:solidFill>
          <a:srgbClr val="002060"/>
        </a:solidFill>
      </dgm:spPr>
      <dgm:t>
        <a:bodyPr/>
        <a:lstStyle/>
        <a:p>
          <a:r>
            <a:rPr lang="fr-FR" cap="small" baseline="0" dirty="0">
              <a:latin typeface="Arial Rounded MT Bold" panose="020F0704030504030204" pitchFamily="34" charset="0"/>
            </a:rPr>
            <a:t>nettoyer et valider le jeu de donnée</a:t>
          </a:r>
        </a:p>
      </dgm:t>
    </dgm:pt>
    <dgm:pt modelId="{779B37E0-916B-4D6B-B46F-5F5A04EBFCA2}" type="parTrans" cxnId="{BC204818-94A9-4851-9073-5E4AE392622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D7CA4D7C-4966-49EB-B0CE-CE70226F4E1B}" type="sibTrans" cxnId="{BC204818-94A9-4851-9073-5E4AE3926220}">
      <dgm:prSet/>
      <dgm:spPr/>
      <dgm:t>
        <a:bodyPr/>
        <a:lstStyle/>
        <a:p>
          <a:endParaRPr lang="fr-FR"/>
        </a:p>
      </dgm:t>
    </dgm:pt>
    <dgm:pt modelId="{8486AE8A-2E4A-43D0-BD9D-05045412871C}">
      <dgm:prSet phldrT="[Texte]"/>
      <dgm:spPr>
        <a:solidFill>
          <a:srgbClr val="002060"/>
        </a:solidFill>
      </dgm:spPr>
      <dgm:t>
        <a:bodyPr/>
        <a:lstStyle/>
        <a:p>
          <a:r>
            <a:rPr lang="fr-FR" cap="small" baseline="0" dirty="0">
              <a:latin typeface="Arial Rounded MT Bold" panose="020F0704030504030204" pitchFamily="34" charset="0"/>
            </a:rPr>
            <a:t>sélectionner les informations utiles</a:t>
          </a:r>
        </a:p>
      </dgm:t>
    </dgm:pt>
    <dgm:pt modelId="{7E586B92-6291-498B-B614-BE0CBB4CCC27}" type="parTrans" cxnId="{C8D54934-1330-4E3F-BE5D-49FB7E611F1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96C371A8-50B9-4389-8BAD-7A8EE5BDF8F8}" type="sibTrans" cxnId="{C8D54934-1330-4E3F-BE5D-49FB7E611F19}">
      <dgm:prSet/>
      <dgm:spPr/>
      <dgm:t>
        <a:bodyPr/>
        <a:lstStyle/>
        <a:p>
          <a:endParaRPr lang="fr-FR"/>
        </a:p>
      </dgm:t>
    </dgm:pt>
    <dgm:pt modelId="{C2A5CA2C-1115-4A55-9DD9-2041C1477028}">
      <dgm:prSet phldrT="[Texte]"/>
      <dgm:spPr>
        <a:solidFill>
          <a:srgbClr val="002060"/>
        </a:solidFill>
      </dgm:spPr>
      <dgm:t>
        <a:bodyPr/>
        <a:lstStyle/>
        <a:p>
          <a:r>
            <a:rPr lang="fr-FR" cap="small" baseline="0" dirty="0">
              <a:latin typeface="Arial Rounded MT Bold" panose="020F0704030504030204" pitchFamily="34" charset="0"/>
            </a:rPr>
            <a:t>effectuer une préanalyse des données</a:t>
          </a:r>
        </a:p>
      </dgm:t>
    </dgm:pt>
    <dgm:pt modelId="{BAE7001A-D9CC-403E-83FB-52EE2C2FD50F}" type="parTrans" cxnId="{F5417786-09B2-4F99-9EBE-E6723F783D8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51179B5F-1403-4BDE-9F14-BA6032B89E2D}" type="sibTrans" cxnId="{F5417786-09B2-4F99-9EBE-E6723F783D88}">
      <dgm:prSet/>
      <dgm:spPr/>
      <dgm:t>
        <a:bodyPr/>
        <a:lstStyle/>
        <a:p>
          <a:endParaRPr lang="fr-FR"/>
        </a:p>
      </dgm:t>
    </dgm:pt>
    <dgm:pt modelId="{A80D6925-E69F-4E44-B854-0515CB8D00EF}">
      <dgm:prSet custRadScaleRad="93010" custRadScaleInc="-62360"/>
      <dgm:spPr/>
      <dgm:t>
        <a:bodyPr/>
        <a:lstStyle/>
        <a:p>
          <a:endParaRPr lang="fr-FR"/>
        </a:p>
      </dgm:t>
    </dgm:pt>
    <dgm:pt modelId="{085C117D-C80E-4AAA-8A77-7A212E90EA16}" type="parTrans" cxnId="{C5A09052-C504-4B53-91A9-F28FA709B3F1}">
      <dgm:prSet custAng="10768925" custScaleX="66444" custLinFactY="-10988" custLinFactNeighborX="2569" custLinFactNeighborY="-100000"/>
      <dgm:spPr/>
      <dgm:t>
        <a:bodyPr/>
        <a:lstStyle/>
        <a:p>
          <a:endParaRPr lang="fr-FR"/>
        </a:p>
      </dgm:t>
    </dgm:pt>
    <dgm:pt modelId="{F741C053-D752-42AA-A5AB-5D153D80A897}" type="sibTrans" cxnId="{C5A09052-C504-4B53-91A9-F28FA709B3F1}">
      <dgm:prSet/>
      <dgm:spPr/>
      <dgm:t>
        <a:bodyPr/>
        <a:lstStyle/>
        <a:p>
          <a:endParaRPr lang="fr-FR"/>
        </a:p>
      </dgm:t>
    </dgm:pt>
    <dgm:pt modelId="{6A89AB4D-1CB2-49FD-A6C7-4CCB5A9B1E25}" type="pres">
      <dgm:prSet presAssocID="{56415FC3-78C1-4617-B58C-55363937423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A1D7DAF-5762-452E-AB63-63FE99D5B2A5}" type="pres">
      <dgm:prSet presAssocID="{304601C4-4DF9-4D2D-9A98-6E01B9292B33}" presName="centerShape" presStyleLbl="node0" presStyleIdx="0" presStyleCnt="1" custScaleX="109455" custScaleY="115177" custLinFactNeighborX="0" custLinFactNeighborY="-55402"/>
      <dgm:spPr/>
    </dgm:pt>
    <dgm:pt modelId="{F6829F42-B02C-4042-AC6F-88257C521A54}" type="pres">
      <dgm:prSet presAssocID="{779B37E0-916B-4D6B-B46F-5F5A04EBFCA2}" presName="parTrans" presStyleLbl="bgSibTrans2D1" presStyleIdx="0" presStyleCnt="3" custAng="10768925" custScaleX="56328" custLinFactY="-10988" custLinFactNeighborX="2569" custLinFactNeighborY="-100000"/>
      <dgm:spPr/>
    </dgm:pt>
    <dgm:pt modelId="{602D2CFF-6C8B-482F-8640-BE8D94B5D827}" type="pres">
      <dgm:prSet presAssocID="{31FF5BD8-94FD-4B2C-947A-57155C85155E}" presName="node" presStyleLbl="node1" presStyleIdx="0" presStyleCnt="3" custRadScaleRad="93010" custRadScaleInc="-62360">
        <dgm:presLayoutVars>
          <dgm:bulletEnabled val="1"/>
        </dgm:presLayoutVars>
      </dgm:prSet>
      <dgm:spPr/>
    </dgm:pt>
    <dgm:pt modelId="{65AC4AE7-1763-4F19-A785-5D1B4D80542A}" type="pres">
      <dgm:prSet presAssocID="{7E586B92-6291-498B-B614-BE0CBB4CCC27}" presName="parTrans" presStyleLbl="bgSibTrans2D1" presStyleIdx="1" presStyleCnt="3" custAng="10811615" custScaleX="33407" custLinFactNeighborX="0" custLinFactNeighborY="-72507"/>
      <dgm:spPr/>
    </dgm:pt>
    <dgm:pt modelId="{BAA93F73-4ABE-4EC2-9A9D-842A2F621C81}" type="pres">
      <dgm:prSet presAssocID="{8486AE8A-2E4A-43D0-BD9D-05045412871C}" presName="node" presStyleLbl="node1" presStyleIdx="1" presStyleCnt="3" custRadScaleRad="3921" custRadScaleInc="299999">
        <dgm:presLayoutVars>
          <dgm:bulletEnabled val="1"/>
        </dgm:presLayoutVars>
      </dgm:prSet>
      <dgm:spPr/>
    </dgm:pt>
    <dgm:pt modelId="{2F367A1C-98FA-486C-B0CF-57AF2C8E1061}" type="pres">
      <dgm:prSet presAssocID="{BAE7001A-D9CC-403E-83FB-52EE2C2FD50F}" presName="parTrans" presStyleLbl="bgSibTrans2D1" presStyleIdx="2" presStyleCnt="3" custAng="10811615" custScaleX="56284" custLinFactY="-8832" custLinFactNeighborX="-2055" custLinFactNeighborY="-100000"/>
      <dgm:spPr/>
    </dgm:pt>
    <dgm:pt modelId="{523F79CB-9AA7-4BCB-8023-BF6B72B6F8E6}" type="pres">
      <dgm:prSet presAssocID="{C2A5CA2C-1115-4A55-9DD9-2041C1477028}" presName="node" presStyleLbl="node1" presStyleIdx="2" presStyleCnt="3" custRadScaleRad="92949" custRadScaleInc="62363">
        <dgm:presLayoutVars>
          <dgm:bulletEnabled val="1"/>
        </dgm:presLayoutVars>
      </dgm:prSet>
      <dgm:spPr/>
    </dgm:pt>
  </dgm:ptLst>
  <dgm:cxnLst>
    <dgm:cxn modelId="{02586A05-90C3-46C1-9954-F89994EEE777}" type="presOf" srcId="{779B37E0-916B-4D6B-B46F-5F5A04EBFCA2}" destId="{F6829F42-B02C-4042-AC6F-88257C521A54}" srcOrd="0" destOrd="0" presId="urn:microsoft.com/office/officeart/2005/8/layout/radial4"/>
    <dgm:cxn modelId="{122C6613-DD86-4117-A690-51CAA2F84E25}" type="presOf" srcId="{C2A5CA2C-1115-4A55-9DD9-2041C1477028}" destId="{523F79CB-9AA7-4BCB-8023-BF6B72B6F8E6}" srcOrd="0" destOrd="0" presId="urn:microsoft.com/office/officeart/2005/8/layout/radial4"/>
    <dgm:cxn modelId="{0BB04B16-5FD6-4B32-B576-A357A5CED1E5}" type="presOf" srcId="{56415FC3-78C1-4617-B58C-55363937423A}" destId="{6A89AB4D-1CB2-49FD-A6C7-4CCB5A9B1E25}" srcOrd="0" destOrd="0" presId="urn:microsoft.com/office/officeart/2005/8/layout/radial4"/>
    <dgm:cxn modelId="{BC204818-94A9-4851-9073-5E4AE3926220}" srcId="{304601C4-4DF9-4D2D-9A98-6E01B9292B33}" destId="{31FF5BD8-94FD-4B2C-947A-57155C85155E}" srcOrd="0" destOrd="0" parTransId="{779B37E0-916B-4D6B-B46F-5F5A04EBFCA2}" sibTransId="{D7CA4D7C-4966-49EB-B0CE-CE70226F4E1B}"/>
    <dgm:cxn modelId="{C8D54934-1330-4E3F-BE5D-49FB7E611F19}" srcId="{304601C4-4DF9-4D2D-9A98-6E01B9292B33}" destId="{8486AE8A-2E4A-43D0-BD9D-05045412871C}" srcOrd="1" destOrd="0" parTransId="{7E586B92-6291-498B-B614-BE0CBB4CCC27}" sibTransId="{96C371A8-50B9-4389-8BAD-7A8EE5BDF8F8}"/>
    <dgm:cxn modelId="{385E2C42-68CA-4968-9BA7-F77379E461F0}" type="presOf" srcId="{8486AE8A-2E4A-43D0-BD9D-05045412871C}" destId="{BAA93F73-4ABE-4EC2-9A9D-842A2F621C81}" srcOrd="0" destOrd="0" presId="urn:microsoft.com/office/officeart/2005/8/layout/radial4"/>
    <dgm:cxn modelId="{C5A09052-C504-4B53-91A9-F28FA709B3F1}" srcId="{56415FC3-78C1-4617-B58C-55363937423A}" destId="{A80D6925-E69F-4E44-B854-0515CB8D00EF}" srcOrd="1" destOrd="0" parTransId="{085C117D-C80E-4AAA-8A77-7A212E90EA16}" sibTransId="{F741C053-D752-42AA-A5AB-5D153D80A897}"/>
    <dgm:cxn modelId="{B61A5B77-566E-460E-A5DD-94AB4FB62F08}" type="presOf" srcId="{31FF5BD8-94FD-4B2C-947A-57155C85155E}" destId="{602D2CFF-6C8B-482F-8640-BE8D94B5D827}" srcOrd="0" destOrd="0" presId="urn:microsoft.com/office/officeart/2005/8/layout/radial4"/>
    <dgm:cxn modelId="{AF7BC37D-BDCE-4D32-97EF-5945E896FDD6}" srcId="{56415FC3-78C1-4617-B58C-55363937423A}" destId="{304601C4-4DF9-4D2D-9A98-6E01B9292B33}" srcOrd="0" destOrd="0" parTransId="{04403205-CBFE-4AF5-9CA6-13AC60A0A8AA}" sibTransId="{807ACC34-B4F9-4098-ADC4-B5305E1A1CAF}"/>
    <dgm:cxn modelId="{F5417786-09B2-4F99-9EBE-E6723F783D88}" srcId="{304601C4-4DF9-4D2D-9A98-6E01B9292B33}" destId="{C2A5CA2C-1115-4A55-9DD9-2041C1477028}" srcOrd="2" destOrd="0" parTransId="{BAE7001A-D9CC-403E-83FB-52EE2C2FD50F}" sibTransId="{51179B5F-1403-4BDE-9F14-BA6032B89E2D}"/>
    <dgm:cxn modelId="{D490AC89-9149-4691-8906-08816752C90A}" type="presOf" srcId="{7E586B92-6291-498B-B614-BE0CBB4CCC27}" destId="{65AC4AE7-1763-4F19-A785-5D1B4D80542A}" srcOrd="0" destOrd="0" presId="urn:microsoft.com/office/officeart/2005/8/layout/radial4"/>
    <dgm:cxn modelId="{F19A5A8F-E4E0-4371-B6DB-E3C2E3893CF5}" type="presOf" srcId="{BAE7001A-D9CC-403E-83FB-52EE2C2FD50F}" destId="{2F367A1C-98FA-486C-B0CF-57AF2C8E1061}" srcOrd="0" destOrd="0" presId="urn:microsoft.com/office/officeart/2005/8/layout/radial4"/>
    <dgm:cxn modelId="{DFA7BBFF-133B-433E-9F80-489E17450E9E}" type="presOf" srcId="{304601C4-4DF9-4D2D-9A98-6E01B9292B33}" destId="{3A1D7DAF-5762-452E-AB63-63FE99D5B2A5}" srcOrd="0" destOrd="0" presId="urn:microsoft.com/office/officeart/2005/8/layout/radial4"/>
    <dgm:cxn modelId="{6B90A32A-42CF-46FB-8133-87E316606FC3}" type="presParOf" srcId="{6A89AB4D-1CB2-49FD-A6C7-4CCB5A9B1E25}" destId="{3A1D7DAF-5762-452E-AB63-63FE99D5B2A5}" srcOrd="0" destOrd="0" presId="urn:microsoft.com/office/officeart/2005/8/layout/radial4"/>
    <dgm:cxn modelId="{69C413E8-53A8-45E4-9540-92C4E8DF36BA}" type="presParOf" srcId="{6A89AB4D-1CB2-49FD-A6C7-4CCB5A9B1E25}" destId="{F6829F42-B02C-4042-AC6F-88257C521A54}" srcOrd="1" destOrd="0" presId="urn:microsoft.com/office/officeart/2005/8/layout/radial4"/>
    <dgm:cxn modelId="{7832ED4F-509B-4FE6-B887-4F6899DF1FB7}" type="presParOf" srcId="{6A89AB4D-1CB2-49FD-A6C7-4CCB5A9B1E25}" destId="{602D2CFF-6C8B-482F-8640-BE8D94B5D827}" srcOrd="2" destOrd="0" presId="urn:microsoft.com/office/officeart/2005/8/layout/radial4"/>
    <dgm:cxn modelId="{826C96A7-AED0-4CA8-B8BC-41903668A297}" type="presParOf" srcId="{6A89AB4D-1CB2-49FD-A6C7-4CCB5A9B1E25}" destId="{65AC4AE7-1763-4F19-A785-5D1B4D80542A}" srcOrd="3" destOrd="0" presId="urn:microsoft.com/office/officeart/2005/8/layout/radial4"/>
    <dgm:cxn modelId="{62E70B39-967E-46F4-9D94-D764D3C12D75}" type="presParOf" srcId="{6A89AB4D-1CB2-49FD-A6C7-4CCB5A9B1E25}" destId="{BAA93F73-4ABE-4EC2-9A9D-842A2F621C81}" srcOrd="4" destOrd="0" presId="urn:microsoft.com/office/officeart/2005/8/layout/radial4"/>
    <dgm:cxn modelId="{4BAE5234-B3D0-4CFE-AEFF-1C87A66481E8}" type="presParOf" srcId="{6A89AB4D-1CB2-49FD-A6C7-4CCB5A9B1E25}" destId="{2F367A1C-98FA-486C-B0CF-57AF2C8E1061}" srcOrd="5" destOrd="0" presId="urn:microsoft.com/office/officeart/2005/8/layout/radial4"/>
    <dgm:cxn modelId="{CE295110-5D8F-496B-8CEC-716B6F7A3CBF}" type="presParOf" srcId="{6A89AB4D-1CB2-49FD-A6C7-4CCB5A9B1E25}" destId="{523F79CB-9AA7-4BCB-8023-BF6B72B6F8E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6B719-0A24-4325-90F1-17C73EBE31E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3220BE-5B10-436C-8EC9-6B8F3EE09BD6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err="1"/>
            <a:t>EdStatsCountry</a:t>
          </a:r>
          <a:endParaRPr lang="fr-FR" dirty="0"/>
        </a:p>
      </dgm:t>
    </dgm:pt>
    <dgm:pt modelId="{CF479FCE-7332-4244-89A5-85F3400B4ADE}" type="parTrans" cxnId="{B57C7751-B441-486D-AB27-6AD0B6AA1E0F}">
      <dgm:prSet/>
      <dgm:spPr/>
      <dgm:t>
        <a:bodyPr/>
        <a:lstStyle/>
        <a:p>
          <a:endParaRPr lang="fr-FR"/>
        </a:p>
      </dgm:t>
    </dgm:pt>
    <dgm:pt modelId="{53097E5D-FC0E-4290-ADE6-96D74C1A3F67}" type="sibTrans" cxnId="{B57C7751-B441-486D-AB27-6AD0B6AA1E0F}">
      <dgm:prSet/>
      <dgm:spPr/>
      <dgm:t>
        <a:bodyPr/>
        <a:lstStyle/>
        <a:p>
          <a:endParaRPr lang="fr-FR"/>
        </a:p>
      </dgm:t>
    </dgm:pt>
    <dgm:pt modelId="{2F136324-892D-4BAE-A52F-F6890D0512A2}">
      <dgm:prSet phldrT="[Texte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fr-FR" dirty="0"/>
            <a:t>Information d’ordre économique ou sur la fiabilité des données. Indications sur les régions géographiques</a:t>
          </a:r>
        </a:p>
      </dgm:t>
    </dgm:pt>
    <dgm:pt modelId="{76621AE9-C47F-4BFC-9324-080D8E00B5A5}" type="parTrans" cxnId="{A662FDEA-266B-4251-80F8-740E7042AD1F}">
      <dgm:prSet/>
      <dgm:spPr/>
      <dgm:t>
        <a:bodyPr/>
        <a:lstStyle/>
        <a:p>
          <a:endParaRPr lang="fr-FR"/>
        </a:p>
      </dgm:t>
    </dgm:pt>
    <dgm:pt modelId="{36D21A96-1269-4ED4-9AA0-CD4653448359}" type="sibTrans" cxnId="{A662FDEA-266B-4251-80F8-740E7042AD1F}">
      <dgm:prSet/>
      <dgm:spPr/>
      <dgm:t>
        <a:bodyPr/>
        <a:lstStyle/>
        <a:p>
          <a:endParaRPr lang="fr-FR"/>
        </a:p>
      </dgm:t>
    </dgm:pt>
    <dgm:pt modelId="{BE2F445B-A8E1-4F4A-8116-C1672DFF3E3B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 err="1"/>
            <a:t>EdStatsCountrySeries</a:t>
          </a:r>
          <a:endParaRPr lang="fr-FR" dirty="0"/>
        </a:p>
      </dgm:t>
    </dgm:pt>
    <dgm:pt modelId="{63C199A2-864D-4016-AA43-DD82F0AB0C3C}" type="parTrans" cxnId="{75386CD1-2274-437F-B350-9C5AC8E0474E}">
      <dgm:prSet/>
      <dgm:spPr/>
      <dgm:t>
        <a:bodyPr/>
        <a:lstStyle/>
        <a:p>
          <a:endParaRPr lang="fr-FR"/>
        </a:p>
      </dgm:t>
    </dgm:pt>
    <dgm:pt modelId="{C65743FF-8C80-4FE7-B2DB-1AD56C957BAB}" type="sibTrans" cxnId="{75386CD1-2274-437F-B350-9C5AC8E0474E}">
      <dgm:prSet/>
      <dgm:spPr/>
      <dgm:t>
        <a:bodyPr/>
        <a:lstStyle/>
        <a:p>
          <a:endParaRPr lang="fr-FR"/>
        </a:p>
      </dgm:t>
    </dgm:pt>
    <dgm:pt modelId="{A9B9B5E3-D0CD-4942-BDA3-B2DB921848D0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 err="1"/>
            <a:t>EdStatsFootNote</a:t>
          </a:r>
          <a:endParaRPr lang="fr-FR" dirty="0"/>
        </a:p>
      </dgm:t>
    </dgm:pt>
    <dgm:pt modelId="{36AEA471-2B35-46E0-A175-BDA9817BD890}" type="parTrans" cxnId="{CCA76541-7E18-44B5-88A1-A03DED13E890}">
      <dgm:prSet/>
      <dgm:spPr/>
      <dgm:t>
        <a:bodyPr/>
        <a:lstStyle/>
        <a:p>
          <a:endParaRPr lang="fr-FR"/>
        </a:p>
      </dgm:t>
    </dgm:pt>
    <dgm:pt modelId="{7A1D654C-1E2D-4728-8C1D-7631DE5D57F5}" type="sibTrans" cxnId="{CCA76541-7E18-44B5-88A1-A03DED13E890}">
      <dgm:prSet/>
      <dgm:spPr/>
      <dgm:t>
        <a:bodyPr/>
        <a:lstStyle/>
        <a:p>
          <a:endParaRPr lang="fr-FR"/>
        </a:p>
      </dgm:t>
    </dgm:pt>
    <dgm:pt modelId="{B8E184DC-DB61-498D-AD63-E70647CC6E0A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 err="1"/>
            <a:t>EdStatsSeries</a:t>
          </a:r>
          <a:endParaRPr lang="fr-FR" dirty="0"/>
        </a:p>
      </dgm:t>
    </dgm:pt>
    <dgm:pt modelId="{524722FB-74AC-450D-968F-693DFFF6E57D}" type="parTrans" cxnId="{323D3648-FFC2-44D4-BD6D-E9FE62CB51EC}">
      <dgm:prSet/>
      <dgm:spPr/>
      <dgm:t>
        <a:bodyPr/>
        <a:lstStyle/>
        <a:p>
          <a:endParaRPr lang="fr-FR"/>
        </a:p>
      </dgm:t>
    </dgm:pt>
    <dgm:pt modelId="{969ADF89-96F8-42F1-A6F9-275090DC46C4}" type="sibTrans" cxnId="{323D3648-FFC2-44D4-BD6D-E9FE62CB51EC}">
      <dgm:prSet/>
      <dgm:spPr/>
      <dgm:t>
        <a:bodyPr/>
        <a:lstStyle/>
        <a:p>
          <a:endParaRPr lang="fr-FR"/>
        </a:p>
      </dgm:t>
    </dgm:pt>
    <dgm:pt modelId="{FCE08EFD-6DA3-4641-BE67-B9A9A40E571B}">
      <dgm:prSet phldrT="[Texte]"/>
      <dgm:spPr>
        <a:solidFill>
          <a:srgbClr val="F5DDD2">
            <a:alpha val="90000"/>
          </a:srgbClr>
        </a:solidFill>
      </dgm:spPr>
      <dgm:t>
        <a:bodyPr/>
        <a:lstStyle/>
        <a:p>
          <a:r>
            <a:rPr lang="fr-FR" dirty="0"/>
            <a:t>Informations sur la méthodologie utilisée pour recueillir les données.</a:t>
          </a:r>
        </a:p>
      </dgm:t>
    </dgm:pt>
    <dgm:pt modelId="{7D12A34F-7785-4BEB-816F-88960784E3DB}" type="parTrans" cxnId="{FD96539E-69DC-48E4-9034-EF521F0FEA1F}">
      <dgm:prSet/>
      <dgm:spPr/>
      <dgm:t>
        <a:bodyPr/>
        <a:lstStyle/>
        <a:p>
          <a:endParaRPr lang="fr-FR"/>
        </a:p>
      </dgm:t>
    </dgm:pt>
    <dgm:pt modelId="{341C3571-70FC-415D-935F-40D9B0DCF3DB}" type="sibTrans" cxnId="{FD96539E-69DC-48E4-9034-EF521F0FEA1F}">
      <dgm:prSet/>
      <dgm:spPr/>
      <dgm:t>
        <a:bodyPr/>
        <a:lstStyle/>
        <a:p>
          <a:endParaRPr lang="fr-FR"/>
        </a:p>
      </dgm:t>
    </dgm:pt>
    <dgm:pt modelId="{DEC5AF43-C32C-4894-9A42-77770C7544CE}">
      <dgm:prSet phldrT="[Texte]"/>
      <dgm:spPr>
        <a:solidFill>
          <a:srgbClr val="F5DDD2">
            <a:alpha val="90000"/>
          </a:srgbClr>
        </a:solidFill>
      </dgm:spPr>
      <dgm:t>
        <a:bodyPr/>
        <a:lstStyle/>
        <a:p>
          <a:r>
            <a:rPr lang="fr-FR" dirty="0"/>
            <a:t>Codes et dates des opération de recueil des données.</a:t>
          </a:r>
        </a:p>
      </dgm:t>
    </dgm:pt>
    <dgm:pt modelId="{F7886B2C-4924-49C4-A5FB-86328E0B0D36}" type="parTrans" cxnId="{BCDB3B19-25A2-49B0-B971-207263F0CE03}">
      <dgm:prSet/>
      <dgm:spPr/>
      <dgm:t>
        <a:bodyPr/>
        <a:lstStyle/>
        <a:p>
          <a:endParaRPr lang="fr-FR"/>
        </a:p>
      </dgm:t>
    </dgm:pt>
    <dgm:pt modelId="{7F633483-79E2-4837-B6E8-82E1191E6342}" type="sibTrans" cxnId="{BCDB3B19-25A2-49B0-B971-207263F0CE03}">
      <dgm:prSet/>
      <dgm:spPr/>
      <dgm:t>
        <a:bodyPr/>
        <a:lstStyle/>
        <a:p>
          <a:endParaRPr lang="fr-FR"/>
        </a:p>
      </dgm:t>
    </dgm:pt>
    <dgm:pt modelId="{8F8882E6-28EC-4019-AC14-4B34AC1AA680}">
      <dgm:prSet phldrT="[Texte]"/>
      <dgm:spPr>
        <a:solidFill>
          <a:srgbClr val="F5DDD2">
            <a:alpha val="90000"/>
          </a:srgbClr>
        </a:solidFill>
      </dgm:spPr>
      <dgm:t>
        <a:bodyPr/>
        <a:lstStyle/>
        <a:p>
          <a:r>
            <a:rPr lang="fr-FR" dirty="0"/>
            <a:t>Informations sur le codage des données.</a:t>
          </a:r>
        </a:p>
      </dgm:t>
    </dgm:pt>
    <dgm:pt modelId="{6D10CE7D-CBF1-4449-BA20-B98F5CD0D5B9}" type="sibTrans" cxnId="{C70300F6-1613-4EAD-98B2-68E90C54B7D9}">
      <dgm:prSet/>
      <dgm:spPr/>
      <dgm:t>
        <a:bodyPr/>
        <a:lstStyle/>
        <a:p>
          <a:endParaRPr lang="fr-FR"/>
        </a:p>
      </dgm:t>
    </dgm:pt>
    <dgm:pt modelId="{3173AD91-CF36-448D-9474-B0B5D602550A}" type="parTrans" cxnId="{C70300F6-1613-4EAD-98B2-68E90C54B7D9}">
      <dgm:prSet/>
      <dgm:spPr/>
      <dgm:t>
        <a:bodyPr/>
        <a:lstStyle/>
        <a:p>
          <a:endParaRPr lang="fr-FR"/>
        </a:p>
      </dgm:t>
    </dgm:pt>
    <dgm:pt modelId="{D9466D29-6C71-4E2C-895D-D7E5AF2EE854}">
      <dgm:prSet phldrT="[Texte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fr-FR" dirty="0" err="1"/>
            <a:t>EdStatsData</a:t>
          </a:r>
          <a:endParaRPr lang="fr-FR" dirty="0"/>
        </a:p>
      </dgm:t>
    </dgm:pt>
    <dgm:pt modelId="{583CE9EA-1617-43DB-BF25-654A8678DC18}" type="parTrans" cxnId="{8040899A-89AD-4CF0-B23B-B00E37D359B0}">
      <dgm:prSet/>
      <dgm:spPr/>
      <dgm:t>
        <a:bodyPr/>
        <a:lstStyle/>
        <a:p>
          <a:endParaRPr lang="fr-FR"/>
        </a:p>
      </dgm:t>
    </dgm:pt>
    <dgm:pt modelId="{03130CA9-8CD1-4A16-94C5-37F6B7CC8B82}" type="sibTrans" cxnId="{8040899A-89AD-4CF0-B23B-B00E37D359B0}">
      <dgm:prSet/>
      <dgm:spPr/>
      <dgm:t>
        <a:bodyPr/>
        <a:lstStyle/>
        <a:p>
          <a:endParaRPr lang="fr-FR"/>
        </a:p>
      </dgm:t>
    </dgm:pt>
    <dgm:pt modelId="{663094D8-CF17-4F9B-A9FE-4C9A66AFEBA4}">
      <dgm:prSet phldrT="[Texte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dirty="0"/>
            <a:t>Beaucoup d’informations et d’indices liés à l’éducation. Fichier le plus important</a:t>
          </a:r>
        </a:p>
      </dgm:t>
    </dgm:pt>
    <dgm:pt modelId="{31AE864D-A007-45C3-8465-61420A82A37D}" type="parTrans" cxnId="{C5DFB5BB-58EF-4602-B4FC-213B42070F42}">
      <dgm:prSet/>
      <dgm:spPr/>
      <dgm:t>
        <a:bodyPr/>
        <a:lstStyle/>
        <a:p>
          <a:endParaRPr lang="fr-FR"/>
        </a:p>
      </dgm:t>
    </dgm:pt>
    <dgm:pt modelId="{FB6F625A-5ED4-49C2-B5EF-D6D23F121997}" type="sibTrans" cxnId="{C5DFB5BB-58EF-4602-B4FC-213B42070F42}">
      <dgm:prSet/>
      <dgm:spPr/>
      <dgm:t>
        <a:bodyPr/>
        <a:lstStyle/>
        <a:p>
          <a:endParaRPr lang="fr-FR"/>
        </a:p>
      </dgm:t>
    </dgm:pt>
    <dgm:pt modelId="{A5EBF25C-81F1-43DA-B41C-FC51DA744CAC}" type="pres">
      <dgm:prSet presAssocID="{BAE6B719-0A24-4325-90F1-17C73EBE31EF}" presName="Name0" presStyleCnt="0">
        <dgm:presLayoutVars>
          <dgm:dir/>
          <dgm:animLvl val="lvl"/>
          <dgm:resizeHandles val="exact"/>
        </dgm:presLayoutVars>
      </dgm:prSet>
      <dgm:spPr/>
    </dgm:pt>
    <dgm:pt modelId="{B9F9F6A7-92AC-4C93-A41B-16E80FED62D0}" type="pres">
      <dgm:prSet presAssocID="{8D3220BE-5B10-436C-8EC9-6B8F3EE09BD6}" presName="linNode" presStyleCnt="0"/>
      <dgm:spPr/>
    </dgm:pt>
    <dgm:pt modelId="{5E3B42B4-8000-454B-9FAE-E44CB1359B03}" type="pres">
      <dgm:prSet presAssocID="{8D3220BE-5B10-436C-8EC9-6B8F3EE09BD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9FA9B5F-9228-48E3-AD38-B0B2FC4EB080}" type="pres">
      <dgm:prSet presAssocID="{8D3220BE-5B10-436C-8EC9-6B8F3EE09BD6}" presName="descendantText" presStyleLbl="alignAccFollowNode1" presStyleIdx="0" presStyleCnt="5">
        <dgm:presLayoutVars>
          <dgm:bulletEnabled val="1"/>
        </dgm:presLayoutVars>
      </dgm:prSet>
      <dgm:spPr/>
    </dgm:pt>
    <dgm:pt modelId="{4EEA0C4E-2CF8-43EB-9179-9B8C61B2C555}" type="pres">
      <dgm:prSet presAssocID="{53097E5D-FC0E-4290-ADE6-96D74C1A3F67}" presName="sp" presStyleCnt="0"/>
      <dgm:spPr/>
    </dgm:pt>
    <dgm:pt modelId="{673594DA-B25B-4FFE-B181-FC70D3156836}" type="pres">
      <dgm:prSet presAssocID="{BE2F445B-A8E1-4F4A-8116-C1672DFF3E3B}" presName="linNode" presStyleCnt="0"/>
      <dgm:spPr/>
    </dgm:pt>
    <dgm:pt modelId="{6BEFC5BE-4A34-4C39-9C56-E6A769F2AED3}" type="pres">
      <dgm:prSet presAssocID="{BE2F445B-A8E1-4F4A-8116-C1672DFF3E3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0904A6E-80EC-4943-9C62-7A52C653812A}" type="pres">
      <dgm:prSet presAssocID="{BE2F445B-A8E1-4F4A-8116-C1672DFF3E3B}" presName="descendantText" presStyleLbl="alignAccFollowNode1" presStyleIdx="1" presStyleCnt="5">
        <dgm:presLayoutVars>
          <dgm:bulletEnabled val="1"/>
        </dgm:presLayoutVars>
      </dgm:prSet>
      <dgm:spPr/>
    </dgm:pt>
    <dgm:pt modelId="{CE2A0898-A7BF-4375-9F1B-2890971B7821}" type="pres">
      <dgm:prSet presAssocID="{C65743FF-8C80-4FE7-B2DB-1AD56C957BAB}" presName="sp" presStyleCnt="0"/>
      <dgm:spPr/>
    </dgm:pt>
    <dgm:pt modelId="{42B0C056-09EE-4CBF-92B6-8DE01E523467}" type="pres">
      <dgm:prSet presAssocID="{A9B9B5E3-D0CD-4942-BDA3-B2DB921848D0}" presName="linNode" presStyleCnt="0"/>
      <dgm:spPr/>
    </dgm:pt>
    <dgm:pt modelId="{24342BDC-E511-4C44-B315-D49F334B2AAF}" type="pres">
      <dgm:prSet presAssocID="{A9B9B5E3-D0CD-4942-BDA3-B2DB921848D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23010B8-62C1-4D3B-9714-04CB2742A831}" type="pres">
      <dgm:prSet presAssocID="{A9B9B5E3-D0CD-4942-BDA3-B2DB921848D0}" presName="descendantText" presStyleLbl="alignAccFollowNode1" presStyleIdx="2" presStyleCnt="5">
        <dgm:presLayoutVars>
          <dgm:bulletEnabled val="1"/>
        </dgm:presLayoutVars>
      </dgm:prSet>
      <dgm:spPr/>
    </dgm:pt>
    <dgm:pt modelId="{173E2ABF-4D13-43B3-B4BE-9A1245479A02}" type="pres">
      <dgm:prSet presAssocID="{7A1D654C-1E2D-4728-8C1D-7631DE5D57F5}" presName="sp" presStyleCnt="0"/>
      <dgm:spPr/>
    </dgm:pt>
    <dgm:pt modelId="{1B736EC7-669A-4F6A-B889-72B878D20B5E}" type="pres">
      <dgm:prSet presAssocID="{B8E184DC-DB61-498D-AD63-E70647CC6E0A}" presName="linNode" presStyleCnt="0"/>
      <dgm:spPr/>
    </dgm:pt>
    <dgm:pt modelId="{3536AA6F-D8AD-4D09-B5F0-489E0B3130EE}" type="pres">
      <dgm:prSet presAssocID="{B8E184DC-DB61-498D-AD63-E70647CC6E0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9228383-7E1D-40A0-9F68-64F4C61496D4}" type="pres">
      <dgm:prSet presAssocID="{B8E184DC-DB61-498D-AD63-E70647CC6E0A}" presName="descendantText" presStyleLbl="alignAccFollowNode1" presStyleIdx="3" presStyleCnt="5">
        <dgm:presLayoutVars>
          <dgm:bulletEnabled val="1"/>
        </dgm:presLayoutVars>
      </dgm:prSet>
      <dgm:spPr/>
    </dgm:pt>
    <dgm:pt modelId="{1321206B-A515-45F7-B88A-39587B8CB3EE}" type="pres">
      <dgm:prSet presAssocID="{969ADF89-96F8-42F1-A6F9-275090DC46C4}" presName="sp" presStyleCnt="0"/>
      <dgm:spPr/>
    </dgm:pt>
    <dgm:pt modelId="{37356F7F-4400-4B4A-B48C-48B8E6B4458A}" type="pres">
      <dgm:prSet presAssocID="{D9466D29-6C71-4E2C-895D-D7E5AF2EE854}" presName="linNode" presStyleCnt="0"/>
      <dgm:spPr/>
    </dgm:pt>
    <dgm:pt modelId="{19D43FB6-76DA-4DA2-959D-C989EE00A4B0}" type="pres">
      <dgm:prSet presAssocID="{D9466D29-6C71-4E2C-895D-D7E5AF2EE854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3F45F1D-1D67-4808-82FE-4968D6E2C24D}" type="pres">
      <dgm:prSet presAssocID="{D9466D29-6C71-4E2C-895D-D7E5AF2EE85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AC33E08-A22E-4538-BEDF-3CA07C4867D7}" type="presOf" srcId="{2F136324-892D-4BAE-A52F-F6890D0512A2}" destId="{09FA9B5F-9228-48E3-AD38-B0B2FC4EB080}" srcOrd="0" destOrd="0" presId="urn:microsoft.com/office/officeart/2005/8/layout/vList5"/>
    <dgm:cxn modelId="{5F98A512-4AE8-418C-A32E-30037EBCBADE}" type="presOf" srcId="{8F8882E6-28EC-4019-AC14-4B34AC1AA680}" destId="{30904A6E-80EC-4943-9C62-7A52C653812A}" srcOrd="0" destOrd="0" presId="urn:microsoft.com/office/officeart/2005/8/layout/vList5"/>
    <dgm:cxn modelId="{D3EE1D17-2374-457B-9124-5F3458BB0937}" type="presOf" srcId="{663094D8-CF17-4F9B-A9FE-4C9A66AFEBA4}" destId="{93F45F1D-1D67-4808-82FE-4968D6E2C24D}" srcOrd="0" destOrd="0" presId="urn:microsoft.com/office/officeart/2005/8/layout/vList5"/>
    <dgm:cxn modelId="{BCDB3B19-25A2-49B0-B971-207263F0CE03}" srcId="{A9B9B5E3-D0CD-4942-BDA3-B2DB921848D0}" destId="{DEC5AF43-C32C-4894-9A42-77770C7544CE}" srcOrd="0" destOrd="0" parTransId="{F7886B2C-4924-49C4-A5FB-86328E0B0D36}" sibTransId="{7F633483-79E2-4837-B6E8-82E1191E6342}"/>
    <dgm:cxn modelId="{5148691C-E75D-4FC3-8B6C-211C296A674F}" type="presOf" srcId="{8D3220BE-5B10-436C-8EC9-6B8F3EE09BD6}" destId="{5E3B42B4-8000-454B-9FAE-E44CB1359B03}" srcOrd="0" destOrd="0" presId="urn:microsoft.com/office/officeart/2005/8/layout/vList5"/>
    <dgm:cxn modelId="{CCA76541-7E18-44B5-88A1-A03DED13E890}" srcId="{BAE6B719-0A24-4325-90F1-17C73EBE31EF}" destId="{A9B9B5E3-D0CD-4942-BDA3-B2DB921848D0}" srcOrd="2" destOrd="0" parTransId="{36AEA471-2B35-46E0-A175-BDA9817BD890}" sibTransId="{7A1D654C-1E2D-4728-8C1D-7631DE5D57F5}"/>
    <dgm:cxn modelId="{323D3648-FFC2-44D4-BD6D-E9FE62CB51EC}" srcId="{BAE6B719-0A24-4325-90F1-17C73EBE31EF}" destId="{B8E184DC-DB61-498D-AD63-E70647CC6E0A}" srcOrd="3" destOrd="0" parTransId="{524722FB-74AC-450D-968F-693DFFF6E57D}" sibTransId="{969ADF89-96F8-42F1-A6F9-275090DC46C4}"/>
    <dgm:cxn modelId="{B6C63749-2EBA-4DB6-A9BC-E0CEC95322B8}" type="presOf" srcId="{B8E184DC-DB61-498D-AD63-E70647CC6E0A}" destId="{3536AA6F-D8AD-4D09-B5F0-489E0B3130EE}" srcOrd="0" destOrd="0" presId="urn:microsoft.com/office/officeart/2005/8/layout/vList5"/>
    <dgm:cxn modelId="{B57C7751-B441-486D-AB27-6AD0B6AA1E0F}" srcId="{BAE6B719-0A24-4325-90F1-17C73EBE31EF}" destId="{8D3220BE-5B10-436C-8EC9-6B8F3EE09BD6}" srcOrd="0" destOrd="0" parTransId="{CF479FCE-7332-4244-89A5-85F3400B4ADE}" sibTransId="{53097E5D-FC0E-4290-ADE6-96D74C1A3F67}"/>
    <dgm:cxn modelId="{3D1ACF75-550F-409B-A666-ED72437D5333}" type="presOf" srcId="{D9466D29-6C71-4E2C-895D-D7E5AF2EE854}" destId="{19D43FB6-76DA-4DA2-959D-C989EE00A4B0}" srcOrd="0" destOrd="0" presId="urn:microsoft.com/office/officeart/2005/8/layout/vList5"/>
    <dgm:cxn modelId="{8040899A-89AD-4CF0-B23B-B00E37D359B0}" srcId="{BAE6B719-0A24-4325-90F1-17C73EBE31EF}" destId="{D9466D29-6C71-4E2C-895D-D7E5AF2EE854}" srcOrd="4" destOrd="0" parTransId="{583CE9EA-1617-43DB-BF25-654A8678DC18}" sibTransId="{03130CA9-8CD1-4A16-94C5-37F6B7CC8B82}"/>
    <dgm:cxn modelId="{FD96539E-69DC-48E4-9034-EF521F0FEA1F}" srcId="{B8E184DC-DB61-498D-AD63-E70647CC6E0A}" destId="{FCE08EFD-6DA3-4641-BE67-B9A9A40E571B}" srcOrd="0" destOrd="0" parTransId="{7D12A34F-7785-4BEB-816F-88960784E3DB}" sibTransId="{341C3571-70FC-415D-935F-40D9B0DCF3DB}"/>
    <dgm:cxn modelId="{E85F9CAD-2096-49FF-A83D-27AE8A8AC5CF}" type="presOf" srcId="{BE2F445B-A8E1-4F4A-8116-C1672DFF3E3B}" destId="{6BEFC5BE-4A34-4C39-9C56-E6A769F2AED3}" srcOrd="0" destOrd="0" presId="urn:microsoft.com/office/officeart/2005/8/layout/vList5"/>
    <dgm:cxn modelId="{A813FFB8-AD09-4D56-8E17-66CF6F2D164A}" type="presOf" srcId="{DEC5AF43-C32C-4894-9A42-77770C7544CE}" destId="{723010B8-62C1-4D3B-9714-04CB2742A831}" srcOrd="0" destOrd="0" presId="urn:microsoft.com/office/officeart/2005/8/layout/vList5"/>
    <dgm:cxn modelId="{C5DFB5BB-58EF-4602-B4FC-213B42070F42}" srcId="{D9466D29-6C71-4E2C-895D-D7E5AF2EE854}" destId="{663094D8-CF17-4F9B-A9FE-4C9A66AFEBA4}" srcOrd="0" destOrd="0" parTransId="{31AE864D-A007-45C3-8465-61420A82A37D}" sibTransId="{FB6F625A-5ED4-49C2-B5EF-D6D23F121997}"/>
    <dgm:cxn modelId="{5BE86ECD-0EEA-4108-AC26-5AA87A8B4D06}" type="presOf" srcId="{FCE08EFD-6DA3-4641-BE67-B9A9A40E571B}" destId="{C9228383-7E1D-40A0-9F68-64F4C61496D4}" srcOrd="0" destOrd="0" presId="urn:microsoft.com/office/officeart/2005/8/layout/vList5"/>
    <dgm:cxn modelId="{75386CD1-2274-437F-B350-9C5AC8E0474E}" srcId="{BAE6B719-0A24-4325-90F1-17C73EBE31EF}" destId="{BE2F445B-A8E1-4F4A-8116-C1672DFF3E3B}" srcOrd="1" destOrd="0" parTransId="{63C199A2-864D-4016-AA43-DD82F0AB0C3C}" sibTransId="{C65743FF-8C80-4FE7-B2DB-1AD56C957BAB}"/>
    <dgm:cxn modelId="{CD7272E6-2357-4B62-90EF-0ABAB5FE3211}" type="presOf" srcId="{A9B9B5E3-D0CD-4942-BDA3-B2DB921848D0}" destId="{24342BDC-E511-4C44-B315-D49F334B2AAF}" srcOrd="0" destOrd="0" presId="urn:microsoft.com/office/officeart/2005/8/layout/vList5"/>
    <dgm:cxn modelId="{8723F3E6-00A9-4367-8D96-32AFA9BEF299}" type="presOf" srcId="{BAE6B719-0A24-4325-90F1-17C73EBE31EF}" destId="{A5EBF25C-81F1-43DA-B41C-FC51DA744CAC}" srcOrd="0" destOrd="0" presId="urn:microsoft.com/office/officeart/2005/8/layout/vList5"/>
    <dgm:cxn modelId="{A662FDEA-266B-4251-80F8-740E7042AD1F}" srcId="{8D3220BE-5B10-436C-8EC9-6B8F3EE09BD6}" destId="{2F136324-892D-4BAE-A52F-F6890D0512A2}" srcOrd="0" destOrd="0" parTransId="{76621AE9-C47F-4BFC-9324-080D8E00B5A5}" sibTransId="{36D21A96-1269-4ED4-9AA0-CD4653448359}"/>
    <dgm:cxn modelId="{C70300F6-1613-4EAD-98B2-68E90C54B7D9}" srcId="{BE2F445B-A8E1-4F4A-8116-C1672DFF3E3B}" destId="{8F8882E6-28EC-4019-AC14-4B34AC1AA680}" srcOrd="0" destOrd="0" parTransId="{3173AD91-CF36-448D-9474-B0B5D602550A}" sibTransId="{6D10CE7D-CBF1-4449-BA20-B98F5CD0D5B9}"/>
    <dgm:cxn modelId="{BAC7B67D-0A74-438A-9875-8AA5F15F74E3}" type="presParOf" srcId="{A5EBF25C-81F1-43DA-B41C-FC51DA744CAC}" destId="{B9F9F6A7-92AC-4C93-A41B-16E80FED62D0}" srcOrd="0" destOrd="0" presId="urn:microsoft.com/office/officeart/2005/8/layout/vList5"/>
    <dgm:cxn modelId="{B486CF95-5ECC-4F33-895E-01ACE9345EDA}" type="presParOf" srcId="{B9F9F6A7-92AC-4C93-A41B-16E80FED62D0}" destId="{5E3B42B4-8000-454B-9FAE-E44CB1359B03}" srcOrd="0" destOrd="0" presId="urn:microsoft.com/office/officeart/2005/8/layout/vList5"/>
    <dgm:cxn modelId="{B7ABE7F3-84C4-4D08-89BE-1CA5C7EC8D5E}" type="presParOf" srcId="{B9F9F6A7-92AC-4C93-A41B-16E80FED62D0}" destId="{09FA9B5F-9228-48E3-AD38-B0B2FC4EB080}" srcOrd="1" destOrd="0" presId="urn:microsoft.com/office/officeart/2005/8/layout/vList5"/>
    <dgm:cxn modelId="{40D842A2-A4FD-479C-8176-3B56C4687056}" type="presParOf" srcId="{A5EBF25C-81F1-43DA-B41C-FC51DA744CAC}" destId="{4EEA0C4E-2CF8-43EB-9179-9B8C61B2C555}" srcOrd="1" destOrd="0" presId="urn:microsoft.com/office/officeart/2005/8/layout/vList5"/>
    <dgm:cxn modelId="{A845AC29-F532-4B81-8ADD-2F24A8A510B8}" type="presParOf" srcId="{A5EBF25C-81F1-43DA-B41C-FC51DA744CAC}" destId="{673594DA-B25B-4FFE-B181-FC70D3156836}" srcOrd="2" destOrd="0" presId="urn:microsoft.com/office/officeart/2005/8/layout/vList5"/>
    <dgm:cxn modelId="{AE312263-F7DF-4EDD-A126-16EBD084AC19}" type="presParOf" srcId="{673594DA-B25B-4FFE-B181-FC70D3156836}" destId="{6BEFC5BE-4A34-4C39-9C56-E6A769F2AED3}" srcOrd="0" destOrd="0" presId="urn:microsoft.com/office/officeart/2005/8/layout/vList5"/>
    <dgm:cxn modelId="{6C778F72-8BAB-44FC-A1CA-0F0B226E7853}" type="presParOf" srcId="{673594DA-B25B-4FFE-B181-FC70D3156836}" destId="{30904A6E-80EC-4943-9C62-7A52C653812A}" srcOrd="1" destOrd="0" presId="urn:microsoft.com/office/officeart/2005/8/layout/vList5"/>
    <dgm:cxn modelId="{AF7BA2C2-CE03-4D49-BAAC-80693A0A9897}" type="presParOf" srcId="{A5EBF25C-81F1-43DA-B41C-FC51DA744CAC}" destId="{CE2A0898-A7BF-4375-9F1B-2890971B7821}" srcOrd="3" destOrd="0" presId="urn:microsoft.com/office/officeart/2005/8/layout/vList5"/>
    <dgm:cxn modelId="{E6B8E7E9-3EF4-4BC3-BF82-29F03B54E46C}" type="presParOf" srcId="{A5EBF25C-81F1-43DA-B41C-FC51DA744CAC}" destId="{42B0C056-09EE-4CBF-92B6-8DE01E523467}" srcOrd="4" destOrd="0" presId="urn:microsoft.com/office/officeart/2005/8/layout/vList5"/>
    <dgm:cxn modelId="{C22C7756-1EB6-4B98-8508-7266AA0F7966}" type="presParOf" srcId="{42B0C056-09EE-4CBF-92B6-8DE01E523467}" destId="{24342BDC-E511-4C44-B315-D49F334B2AAF}" srcOrd="0" destOrd="0" presId="urn:microsoft.com/office/officeart/2005/8/layout/vList5"/>
    <dgm:cxn modelId="{ED441B37-2E19-4A26-808A-FB5FA1C584AE}" type="presParOf" srcId="{42B0C056-09EE-4CBF-92B6-8DE01E523467}" destId="{723010B8-62C1-4D3B-9714-04CB2742A831}" srcOrd="1" destOrd="0" presId="urn:microsoft.com/office/officeart/2005/8/layout/vList5"/>
    <dgm:cxn modelId="{504FA201-FCE5-4C88-A61C-841E0EC3016B}" type="presParOf" srcId="{A5EBF25C-81F1-43DA-B41C-FC51DA744CAC}" destId="{173E2ABF-4D13-43B3-B4BE-9A1245479A02}" srcOrd="5" destOrd="0" presId="urn:microsoft.com/office/officeart/2005/8/layout/vList5"/>
    <dgm:cxn modelId="{EB70C53C-47B5-45BF-89A7-03FB2D40A8EA}" type="presParOf" srcId="{A5EBF25C-81F1-43DA-B41C-FC51DA744CAC}" destId="{1B736EC7-669A-4F6A-B889-72B878D20B5E}" srcOrd="6" destOrd="0" presId="urn:microsoft.com/office/officeart/2005/8/layout/vList5"/>
    <dgm:cxn modelId="{32D4EAC9-3000-4824-B62A-402DDD4DA9E7}" type="presParOf" srcId="{1B736EC7-669A-4F6A-B889-72B878D20B5E}" destId="{3536AA6F-D8AD-4D09-B5F0-489E0B3130EE}" srcOrd="0" destOrd="0" presId="urn:microsoft.com/office/officeart/2005/8/layout/vList5"/>
    <dgm:cxn modelId="{9156CBC3-05A6-4CE3-ABCA-37FB7FEDD120}" type="presParOf" srcId="{1B736EC7-669A-4F6A-B889-72B878D20B5E}" destId="{C9228383-7E1D-40A0-9F68-64F4C61496D4}" srcOrd="1" destOrd="0" presId="urn:microsoft.com/office/officeart/2005/8/layout/vList5"/>
    <dgm:cxn modelId="{83424929-6ACF-44BF-9619-1193A1FEF7DF}" type="presParOf" srcId="{A5EBF25C-81F1-43DA-B41C-FC51DA744CAC}" destId="{1321206B-A515-45F7-B88A-39587B8CB3EE}" srcOrd="7" destOrd="0" presId="urn:microsoft.com/office/officeart/2005/8/layout/vList5"/>
    <dgm:cxn modelId="{B34FAB9B-346A-43E8-BDCE-2EFACB7BB0A3}" type="presParOf" srcId="{A5EBF25C-81F1-43DA-B41C-FC51DA744CAC}" destId="{37356F7F-4400-4B4A-B48C-48B8E6B4458A}" srcOrd="8" destOrd="0" presId="urn:microsoft.com/office/officeart/2005/8/layout/vList5"/>
    <dgm:cxn modelId="{1C603B50-E9CD-495B-8034-DBAFBB48F4AA}" type="presParOf" srcId="{37356F7F-4400-4B4A-B48C-48B8E6B4458A}" destId="{19D43FB6-76DA-4DA2-959D-C989EE00A4B0}" srcOrd="0" destOrd="0" presId="urn:microsoft.com/office/officeart/2005/8/layout/vList5"/>
    <dgm:cxn modelId="{754DBCA9-948A-4ACA-9C40-AC53DA2FB9F7}" type="presParOf" srcId="{37356F7F-4400-4B4A-B48C-48B8E6B4458A}" destId="{93F45F1D-1D67-4808-82FE-4968D6E2C2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7DAF-5762-452E-AB63-63FE99D5B2A5}">
      <dsp:nvSpPr>
        <dsp:cNvPr id="0" name=""/>
        <dsp:cNvSpPr/>
      </dsp:nvSpPr>
      <dsp:spPr>
        <a:xfrm>
          <a:off x="3742166" y="0"/>
          <a:ext cx="3139706" cy="3303841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cap="small" baseline="0" dirty="0">
              <a:solidFill>
                <a:schemeClr val="bg1"/>
              </a:solidFill>
              <a:latin typeface="Arial Rounded MT Bold" panose="020F0704030504030204" pitchFamily="34" charset="0"/>
              <a:cs typeface="Calibri Light" panose="020F0302020204030204" pitchFamily="34" charset="0"/>
            </a:rPr>
            <a:t>LES DONNÉES EDSTATS DE LA BANQUE MONDIALE SONT-ELLES SUSCEPTIBLES DE RÉPONDRE À LA PROBLÉMATIQUE ?</a:t>
          </a:r>
          <a:endParaRPr lang="fr-FR" sz="1800" kern="1200" cap="small" baseline="0" dirty="0">
            <a:solidFill>
              <a:schemeClr val="bg1"/>
            </a:solidFill>
          </a:endParaRPr>
        </a:p>
      </dsp:txBody>
      <dsp:txXfrm>
        <a:off x="4201965" y="483836"/>
        <a:ext cx="2220108" cy="2336169"/>
      </dsp:txXfrm>
    </dsp:sp>
    <dsp:sp modelId="{F6829F42-B02C-4042-AC6F-88257C521A54}">
      <dsp:nvSpPr>
        <dsp:cNvPr id="0" name=""/>
        <dsp:cNvSpPr/>
      </dsp:nvSpPr>
      <dsp:spPr>
        <a:xfrm rot="18960446">
          <a:off x="1761071" y="2827099"/>
          <a:ext cx="2032059" cy="81751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D2CFF-6C8B-482F-8640-BE8D94B5D827}">
      <dsp:nvSpPr>
        <dsp:cNvPr id="0" name=""/>
        <dsp:cNvSpPr/>
      </dsp:nvSpPr>
      <dsp:spPr>
        <a:xfrm>
          <a:off x="12929" y="4294238"/>
          <a:ext cx="2725066" cy="218005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cap="small" baseline="0" dirty="0">
              <a:latin typeface="Arial Rounded MT Bold" panose="020F0704030504030204" pitchFamily="34" charset="0"/>
            </a:rPr>
            <a:t>nettoyer et valider le jeu de donnée</a:t>
          </a:r>
        </a:p>
      </dsp:txBody>
      <dsp:txXfrm>
        <a:off x="76781" y="4358090"/>
        <a:ext cx="2597362" cy="2052348"/>
      </dsp:txXfrm>
    </dsp:sp>
    <dsp:sp modelId="{65AC4AE7-1763-4F19-A785-5D1B4D80542A}">
      <dsp:nvSpPr>
        <dsp:cNvPr id="0" name=""/>
        <dsp:cNvSpPr/>
      </dsp:nvSpPr>
      <dsp:spPr>
        <a:xfrm rot="16211613">
          <a:off x="4983628" y="3399750"/>
          <a:ext cx="656784" cy="81751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3F73-4ABE-4EC2-9A9D-842A2F621C81}">
      <dsp:nvSpPr>
        <dsp:cNvPr id="0" name=""/>
        <dsp:cNvSpPr/>
      </dsp:nvSpPr>
      <dsp:spPr>
        <a:xfrm>
          <a:off x="3949488" y="4294247"/>
          <a:ext cx="2725066" cy="218005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cap="small" baseline="0" dirty="0">
              <a:latin typeface="Arial Rounded MT Bold" panose="020F0704030504030204" pitchFamily="34" charset="0"/>
            </a:rPr>
            <a:t>sélectionner les informations utiles</a:t>
          </a:r>
        </a:p>
      </dsp:txBody>
      <dsp:txXfrm>
        <a:off x="4013340" y="4358099"/>
        <a:ext cx="2597362" cy="2052348"/>
      </dsp:txXfrm>
    </dsp:sp>
    <dsp:sp modelId="{2F367A1C-98FA-486C-B0CF-57AF2C8E1061}">
      <dsp:nvSpPr>
        <dsp:cNvPr id="0" name=""/>
        <dsp:cNvSpPr/>
      </dsp:nvSpPr>
      <dsp:spPr>
        <a:xfrm rot="13421229">
          <a:off x="6849257" y="2844923"/>
          <a:ext cx="2029464" cy="81751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F79CB-9AA7-4BCB-8023-BF6B72B6F8E6}">
      <dsp:nvSpPr>
        <dsp:cNvPr id="0" name=""/>
        <dsp:cNvSpPr/>
      </dsp:nvSpPr>
      <dsp:spPr>
        <a:xfrm>
          <a:off x="7883456" y="4294253"/>
          <a:ext cx="2725066" cy="218005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cap="small" baseline="0" dirty="0">
              <a:latin typeface="Arial Rounded MT Bold" panose="020F0704030504030204" pitchFamily="34" charset="0"/>
            </a:rPr>
            <a:t>effectuer une préanalyse des données</a:t>
          </a:r>
        </a:p>
      </dsp:txBody>
      <dsp:txXfrm>
        <a:off x="7947308" y="4358105"/>
        <a:ext cx="2597362" cy="2052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9B5F-9228-48E3-AD38-B0B2FC4EB080}">
      <dsp:nvSpPr>
        <dsp:cNvPr id="0" name=""/>
        <dsp:cNvSpPr/>
      </dsp:nvSpPr>
      <dsp:spPr>
        <a:xfrm rot="5400000">
          <a:off x="5687318" y="-2356226"/>
          <a:ext cx="815556" cy="573656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Information d’ordre économique ou sur la fiabilité des données. Indications sur les régions géographiques</a:t>
          </a:r>
        </a:p>
      </dsp:txBody>
      <dsp:txXfrm rot="-5400000">
        <a:off x="3226816" y="144088"/>
        <a:ext cx="5696749" cy="735932"/>
      </dsp:txXfrm>
    </dsp:sp>
    <dsp:sp modelId="{5E3B42B4-8000-454B-9FAE-E44CB1359B03}">
      <dsp:nvSpPr>
        <dsp:cNvPr id="0" name=""/>
        <dsp:cNvSpPr/>
      </dsp:nvSpPr>
      <dsp:spPr>
        <a:xfrm>
          <a:off x="0" y="2331"/>
          <a:ext cx="3226816" cy="101944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EdStatsCountry</a:t>
          </a:r>
          <a:endParaRPr lang="fr-FR" sz="2400" kern="1200" dirty="0"/>
        </a:p>
      </dsp:txBody>
      <dsp:txXfrm>
        <a:off x="49765" y="52096"/>
        <a:ext cx="3127286" cy="919915"/>
      </dsp:txXfrm>
    </dsp:sp>
    <dsp:sp modelId="{30904A6E-80EC-4943-9C62-7A52C653812A}">
      <dsp:nvSpPr>
        <dsp:cNvPr id="0" name=""/>
        <dsp:cNvSpPr/>
      </dsp:nvSpPr>
      <dsp:spPr>
        <a:xfrm rot="5400000">
          <a:off x="5687318" y="-1285809"/>
          <a:ext cx="815556" cy="5736561"/>
        </a:xfrm>
        <a:prstGeom prst="round2SameRect">
          <a:avLst/>
        </a:prstGeom>
        <a:solidFill>
          <a:srgbClr val="F5DDD2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Informations sur le codage des données.</a:t>
          </a:r>
        </a:p>
      </dsp:txBody>
      <dsp:txXfrm rot="-5400000">
        <a:off x="3226816" y="1214505"/>
        <a:ext cx="5696749" cy="735932"/>
      </dsp:txXfrm>
    </dsp:sp>
    <dsp:sp modelId="{6BEFC5BE-4A34-4C39-9C56-E6A769F2AED3}">
      <dsp:nvSpPr>
        <dsp:cNvPr id="0" name=""/>
        <dsp:cNvSpPr/>
      </dsp:nvSpPr>
      <dsp:spPr>
        <a:xfrm>
          <a:off x="0" y="1072749"/>
          <a:ext cx="3226816" cy="101944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EdStatsCountrySeries</a:t>
          </a:r>
          <a:endParaRPr lang="fr-FR" sz="2400" kern="1200" dirty="0"/>
        </a:p>
      </dsp:txBody>
      <dsp:txXfrm>
        <a:off x="49765" y="1122514"/>
        <a:ext cx="3127286" cy="919915"/>
      </dsp:txXfrm>
    </dsp:sp>
    <dsp:sp modelId="{723010B8-62C1-4D3B-9714-04CB2742A831}">
      <dsp:nvSpPr>
        <dsp:cNvPr id="0" name=""/>
        <dsp:cNvSpPr/>
      </dsp:nvSpPr>
      <dsp:spPr>
        <a:xfrm rot="5400000">
          <a:off x="5687318" y="-215391"/>
          <a:ext cx="815556" cy="5736561"/>
        </a:xfrm>
        <a:prstGeom prst="round2SameRect">
          <a:avLst/>
        </a:prstGeom>
        <a:solidFill>
          <a:srgbClr val="F5DDD2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Codes et dates des opération de recueil des données.</a:t>
          </a:r>
        </a:p>
      </dsp:txBody>
      <dsp:txXfrm rot="-5400000">
        <a:off x="3226816" y="2284923"/>
        <a:ext cx="5696749" cy="735932"/>
      </dsp:txXfrm>
    </dsp:sp>
    <dsp:sp modelId="{24342BDC-E511-4C44-B315-D49F334B2AAF}">
      <dsp:nvSpPr>
        <dsp:cNvPr id="0" name=""/>
        <dsp:cNvSpPr/>
      </dsp:nvSpPr>
      <dsp:spPr>
        <a:xfrm>
          <a:off x="0" y="2143166"/>
          <a:ext cx="3226816" cy="101944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EdStatsFootNote</a:t>
          </a:r>
          <a:endParaRPr lang="fr-FR" sz="2400" kern="1200" dirty="0"/>
        </a:p>
      </dsp:txBody>
      <dsp:txXfrm>
        <a:off x="49765" y="2192931"/>
        <a:ext cx="3127286" cy="919915"/>
      </dsp:txXfrm>
    </dsp:sp>
    <dsp:sp modelId="{C9228383-7E1D-40A0-9F68-64F4C61496D4}">
      <dsp:nvSpPr>
        <dsp:cNvPr id="0" name=""/>
        <dsp:cNvSpPr/>
      </dsp:nvSpPr>
      <dsp:spPr>
        <a:xfrm rot="5400000">
          <a:off x="5687318" y="855025"/>
          <a:ext cx="815556" cy="5736561"/>
        </a:xfrm>
        <a:prstGeom prst="round2SameRect">
          <a:avLst/>
        </a:prstGeom>
        <a:solidFill>
          <a:srgbClr val="F5DDD2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Informations sur la méthodologie utilisée pour recueillir les données.</a:t>
          </a:r>
        </a:p>
      </dsp:txBody>
      <dsp:txXfrm rot="-5400000">
        <a:off x="3226816" y="3355339"/>
        <a:ext cx="5696749" cy="735932"/>
      </dsp:txXfrm>
    </dsp:sp>
    <dsp:sp modelId="{3536AA6F-D8AD-4D09-B5F0-489E0B3130EE}">
      <dsp:nvSpPr>
        <dsp:cNvPr id="0" name=""/>
        <dsp:cNvSpPr/>
      </dsp:nvSpPr>
      <dsp:spPr>
        <a:xfrm>
          <a:off x="0" y="3213583"/>
          <a:ext cx="3226816" cy="101944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EdStatsSeries</a:t>
          </a:r>
          <a:endParaRPr lang="fr-FR" sz="2400" kern="1200" dirty="0"/>
        </a:p>
      </dsp:txBody>
      <dsp:txXfrm>
        <a:off x="49765" y="3263348"/>
        <a:ext cx="3127286" cy="919915"/>
      </dsp:txXfrm>
    </dsp:sp>
    <dsp:sp modelId="{93F45F1D-1D67-4808-82FE-4968D6E2C24D}">
      <dsp:nvSpPr>
        <dsp:cNvPr id="0" name=""/>
        <dsp:cNvSpPr/>
      </dsp:nvSpPr>
      <dsp:spPr>
        <a:xfrm rot="5400000">
          <a:off x="5687318" y="1925442"/>
          <a:ext cx="815556" cy="5736561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Beaucoup d’informations et d’indices liés à l’éducation. Fichier le plus important</a:t>
          </a:r>
        </a:p>
      </dsp:txBody>
      <dsp:txXfrm rot="-5400000">
        <a:off x="3226816" y="4425756"/>
        <a:ext cx="5696749" cy="735932"/>
      </dsp:txXfrm>
    </dsp:sp>
    <dsp:sp modelId="{19D43FB6-76DA-4DA2-959D-C989EE00A4B0}">
      <dsp:nvSpPr>
        <dsp:cNvPr id="0" name=""/>
        <dsp:cNvSpPr/>
      </dsp:nvSpPr>
      <dsp:spPr>
        <a:xfrm>
          <a:off x="0" y="4284001"/>
          <a:ext cx="3226816" cy="1019445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EdStatsData</a:t>
          </a:r>
          <a:endParaRPr lang="fr-FR" sz="2400" kern="1200" dirty="0"/>
        </a:p>
      </dsp:txBody>
      <dsp:txXfrm>
        <a:off x="49765" y="4333766"/>
        <a:ext cx="3127286" cy="919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957538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24481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733979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C3A5C-873D-493F-9C2A-9E08EFE7D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636F5E-8D71-48CD-9C56-E5C0A5C9A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799DE-0BD3-4BDF-887A-28A5FB5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0B349-A409-43A7-B491-B50D83EB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253580-9721-4319-A34F-376CE584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733006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C9B0B-FB7E-4DF9-9990-95F4C220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FA8C3-2F39-43A7-8C70-35B32457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39A3D0-FCE3-409A-B6CA-43EC3501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A2BECB-3FFB-4FB6-8E1B-4F243AA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63AF9-0F08-4670-87FF-F8D8C8F2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56090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069B2-B6C3-4E43-A7A7-9DFC097E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A05BB-4F0C-43C7-8410-0CB70E07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C9BC15-C313-4D13-A1B7-7CFCBE88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A368C-177E-44D5-938E-F9E48925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F8ADD4-2FCF-4885-903D-60E185B2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990649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B0050-CE91-4417-9691-A4C747E1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EC312-FE94-4122-ACA6-92DA2D22A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08FD0F-3F52-48ED-9AB1-3CF3BCF39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5DE1DA-206B-40FC-A98F-E717EDC1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E8075C-6EA2-459C-A3E8-2E28997A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7F1A21-7D9E-45A1-B1D4-5D9AB096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81095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8DC30-0597-4D33-BC7D-C62AB33A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2348C9-7563-4BF8-B3D0-9E523EF9D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23E80B-4EF5-4185-B4AE-7F8F5B0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F4B4F1-FF70-4875-BF8F-9FEB8E99F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640E1D-FB79-496A-ACE3-27C89A55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541C3B-25A3-4FB3-9466-4A2B8CC6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038120-A0CE-41FD-9E5C-FBD29FA2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A355E0-FBE7-4E4A-BA52-F60E5F8F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834987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89D-EC6F-4D43-AC0E-AAA66F8A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EB47FE-CFC4-4A26-A89B-0CE595F2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41A5AC-C0D7-4DB2-95EE-97D453B0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C8349E-A991-479D-BF89-F700D894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824248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806701-0653-4983-9527-622ACDBA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027832-331E-4CD2-82F2-539FF4EF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06BDDE-FCFA-4491-A060-9918024F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1927064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49E32-3668-4E7F-82AE-28F81DA6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04B71-8001-4E34-9EF0-49240172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2C8150-DE33-445D-A952-AF088EF71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4E0330-F274-49E9-8185-36F67577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F7F7DB-460A-4A61-8A2E-0D9B425B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E00E5F-C177-4CEF-97CA-137D33B9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378796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5116547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6C6AA-C953-491E-9A00-87C4B93C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1DDC4A-BC23-4346-9C54-613DE87F3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8CA22B-D643-4BD3-91F8-3E23E6FC1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F238B6-4D00-4B33-808A-58E0307B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338934-A011-48EF-8D5F-B3D3223B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6A6B98-3B07-4D2A-9826-24BA1A24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5253716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4A26C-12EB-4E31-9C56-7F07EB39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CC9D65-B225-4CA1-9F70-9E7EDF29C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2EE553-9CF0-4917-A487-E88BC3A5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08C58F-3A30-4AF3-8008-286836BD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B2FC7-5086-4772-A9AA-2940F7FF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1589352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584F08-6618-458A-BB0E-A8A14690E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853959-5D19-44B2-B2ED-9F3239F88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F2A7C2-A137-4190-B00D-0816A2B5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81606-4AEF-4EC8-8C25-D05A807F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1FD57B-772C-4347-91FE-4CB38671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54441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63551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09009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304630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866201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209052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189429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334340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17063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A3FD5D-7C78-45DD-AE7B-E4680698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1CA4B2-60B1-4BD0-8547-8F78C94D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3D1FAB-CE06-490A-BDD1-985362F58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April 8,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C35308-93F9-4F48-A530-47BC2C195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8774C-CF40-4694-B1A1-CD2DFB70B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888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11.sv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14.sv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46.png"/><Relationship Id="rId11" Type="http://schemas.openxmlformats.org/officeDocument/2006/relationships/image" Target="../media/image51.jpe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tags" Target="../tags/tag96.xml"/><Relationship Id="rId7" Type="http://schemas.openxmlformats.org/officeDocument/2006/relationships/image" Target="../media/image5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12.xml"/><Relationship Id="rId7" Type="http://schemas.openxmlformats.org/officeDocument/2006/relationships/diagramColors" Target="../diagrams/colors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tags" Target="../tags/tag26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slideLayout" Target="../slideLayouts/slideLayout12.xml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829427" y="284108"/>
            <a:ext cx="4533146" cy="1062625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  <a:spcAft>
                <a:spcPts val="1800"/>
              </a:spcAft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PROJET 2 :</a:t>
            </a:r>
            <a:endParaRPr lang="fr-FR" sz="44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Graphique 6" descr="Sac à dos">
            <a:extLst>
              <a:ext uri="{FF2B5EF4-FFF2-40B4-BE49-F238E27FC236}">
                <a16:creationId xmlns:a16="http://schemas.microsoft.com/office/drawing/2014/main" id="{880187FB-7FC9-4600-84A1-469DFD634A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3431" y="5274028"/>
            <a:ext cx="1583972" cy="1583972"/>
          </a:xfrm>
          <a:prstGeom prst="rect">
            <a:avLst/>
          </a:prstGeom>
        </p:spPr>
      </p:pic>
      <p:pic>
        <p:nvPicPr>
          <p:cNvPr id="9" name="Graphique 8" descr="Tableau noir">
            <a:extLst>
              <a:ext uri="{FF2B5EF4-FFF2-40B4-BE49-F238E27FC236}">
                <a16:creationId xmlns:a16="http://schemas.microsoft.com/office/drawing/2014/main" id="{482A4AC8-3EF4-4F6C-A14D-7AB2CC7FC2C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8569" y="3423138"/>
            <a:ext cx="3434862" cy="343486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43BFD20-EF52-4F95-8E4B-94554F4C1D1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051539" y="2173648"/>
            <a:ext cx="80889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ANALYSEZ DES DONNÉES DE SYSTÈMES ÉDUCATIFS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2841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10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27267" y="246886"/>
            <a:ext cx="393746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EdStatsData</a:t>
            </a: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:</a:t>
            </a:r>
          </a:p>
        </p:txBody>
      </p:sp>
      <p:pic>
        <p:nvPicPr>
          <p:cNvPr id="3" name="Graphique 2" descr="Base de données">
            <a:extLst>
              <a:ext uri="{FF2B5EF4-FFF2-40B4-BE49-F238E27FC236}">
                <a16:creationId xmlns:a16="http://schemas.microsoft.com/office/drawing/2014/main" id="{33F6F0A9-D9E3-4060-915B-DEE39EAECA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588" y="1862667"/>
            <a:ext cx="3132666" cy="313266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8A04E92-B31E-4441-8184-6EAC2183260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299231" y="1720840"/>
            <a:ext cx="88024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886 930 lignes pour 70 colonnes…</a:t>
            </a:r>
          </a:p>
          <a:p>
            <a:endParaRPr lang="fr-FR" sz="24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3665 indicateurs…</a:t>
            </a:r>
          </a:p>
          <a:p>
            <a:endParaRPr lang="fr-FR" sz="24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Pour 242 pays et régions…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fr-FR" sz="24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Sur 65 années dont 17 années prospectives</a:t>
            </a:r>
          </a:p>
          <a:p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         (1970 - 2100).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fr-FR" sz="24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5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11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39420" y="151399"/>
            <a:ext cx="10713156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Beaucoup d’informations manquantes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E19650-D2E9-4BB4-957D-047DB73E1D9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99" y="1290959"/>
            <a:ext cx="9956799" cy="547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12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66955" y="231682"/>
            <a:ext cx="605808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Traitement effectué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A04E92-B31E-4441-8184-6EAC218326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46988" y="1661052"/>
            <a:ext cx="83478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Suppression des colonnes contenant moins de 10% d’informations.</a:t>
            </a:r>
          </a:p>
          <a:p>
            <a:endParaRPr lang="fr-FR" sz="24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Suppression des lignes contenant moins de 20% d’informations.</a:t>
            </a:r>
          </a:p>
          <a:p>
            <a:endParaRPr lang="fr-FR" sz="24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Suppression des années 1980, 1985, 1990 et 1995 car encore trop mal renseignées et non contiguës</a:t>
            </a:r>
          </a:p>
        </p:txBody>
      </p:sp>
      <p:pic>
        <p:nvPicPr>
          <p:cNvPr id="5" name="Graphique 4" descr="Serpillière et seau">
            <a:extLst>
              <a:ext uri="{FF2B5EF4-FFF2-40B4-BE49-F238E27FC236}">
                <a16:creationId xmlns:a16="http://schemas.microsoft.com/office/drawing/2014/main" id="{F5CA010E-5C19-4C43-9AA5-2061EBC7D3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661051"/>
            <a:ext cx="3046988" cy="34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6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13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56362" y="103719"/>
            <a:ext cx="427927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résultat final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31BBC2-3638-4223-A4E4-5DB4AA3B2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97" y="1166344"/>
            <a:ext cx="9956799" cy="547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1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14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686473" y="199851"/>
            <a:ext cx="281905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résultat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88B893-3513-428C-82F3-B77CC8CDDD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46988" y="1661052"/>
            <a:ext cx="86031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Un tableau de 132 107 lignes pour 21 colonnes…</a:t>
            </a:r>
          </a:p>
          <a:p>
            <a:endParaRPr lang="fr-FR" sz="24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Contenant moins de 15% de valeurs manquantes.</a:t>
            </a:r>
          </a:p>
          <a:p>
            <a:endParaRPr lang="fr-FR" sz="24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1175 indicateurs renseignés…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fr-FR" sz="2400" cap="small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Pour 242 pays et régions…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fr-FR" sz="2400" cap="small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Et sur 16 années continues (1999 – 2015)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fr-FR" sz="2400" cap="small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Graphique 7" descr="Bulles">
            <a:extLst>
              <a:ext uri="{FF2B5EF4-FFF2-40B4-BE49-F238E27FC236}">
                <a16:creationId xmlns:a16="http://schemas.microsoft.com/office/drawing/2014/main" id="{98697F19-6AF5-4325-BA02-C918337FB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337" y="1776577"/>
            <a:ext cx="3175251" cy="317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15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12215" y="199738"/>
            <a:ext cx="1056757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préparation d’un tableau exploitable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88B893-3513-428C-82F3-B77CC8CDDD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46988" y="1845716"/>
            <a:ext cx="83478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Transformation en tableau pivot.</a:t>
            </a:r>
          </a:p>
          <a:p>
            <a:endParaRPr lang="fr-FR" sz="24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Ajout d’une colonne « moyenne des 16 dernières années ».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fr-FR" sz="2400" cap="small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Transformation des régions géographiques en une variable (via une jointure avec le fichier </a:t>
            </a:r>
            <a:r>
              <a:rPr lang="fr-FR" sz="2400" cap="small" dirty="0" err="1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EdStatsCountry</a:t>
            </a: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).</a:t>
            </a:r>
          </a:p>
        </p:txBody>
      </p:sp>
      <p:pic>
        <p:nvPicPr>
          <p:cNvPr id="3" name="Graphique 2" descr="Flux de travail">
            <a:extLst>
              <a:ext uri="{FF2B5EF4-FFF2-40B4-BE49-F238E27FC236}">
                <a16:creationId xmlns:a16="http://schemas.microsoft.com/office/drawing/2014/main" id="{3DC1DBD7-E853-4E94-931E-FC872BA34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039" y="1845716"/>
            <a:ext cx="2827949" cy="283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16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882596" y="93357"/>
            <a:ext cx="442680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résultat final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B1C67-741A-4809-80B9-03FB26BC6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30" y="1280160"/>
            <a:ext cx="6681540" cy="52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7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91823" y="1903529"/>
            <a:ext cx="10848622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Sélectionner Les INFORMATIONS PERTINENTES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17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9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18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06555" y="152661"/>
            <a:ext cx="737888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5 variables </a:t>
            </a:r>
            <a:r>
              <a:rPr lang="fr-FR" sz="4400" cap="small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séléctionnés</a:t>
            </a: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A04E92-B31E-4441-8184-6EAC218326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46988" y="1661052"/>
            <a:ext cx="83478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Le nombre effectif de lycéens</a:t>
            </a:r>
          </a:p>
          <a:p>
            <a:endParaRPr lang="fr-FR" sz="24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L’évolution du nombre de lycéens entre 2010 et 2015.</a:t>
            </a:r>
          </a:p>
          <a:p>
            <a:endParaRPr lang="fr-FR" sz="24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La richesse nationale (PIB)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fr-FR" sz="2400" cap="small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Le taux d’équipement en ordinateurs personnels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fr-FR" sz="2400" cap="small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Le taux de connexion à internet</a:t>
            </a:r>
          </a:p>
        </p:txBody>
      </p:sp>
      <p:pic>
        <p:nvPicPr>
          <p:cNvPr id="3" name="Graphique 2" descr="Recherches">
            <a:extLst>
              <a:ext uri="{FF2B5EF4-FFF2-40B4-BE49-F238E27FC236}">
                <a16:creationId xmlns:a16="http://schemas.microsoft.com/office/drawing/2014/main" id="{3F017005-A96D-405F-A89B-8D8A4AE67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195" y="2034813"/>
            <a:ext cx="2668793" cy="26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55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19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65510" y="161091"/>
            <a:ext cx="946098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aperçu du tableau d’exploration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CA9294-7DA3-4C27-A9F7-08BEE3108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21" y="1388560"/>
            <a:ext cx="7582958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6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828327" y="2366375"/>
            <a:ext cx="653534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PROBLÉMATIQUE :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2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3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20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47020" y="149802"/>
            <a:ext cx="689795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matrice de corrélation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23612-F0AA-4C26-8D71-3E9BF019F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1" y="1487664"/>
            <a:ext cx="764011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4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21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56267" y="149802"/>
            <a:ext cx="8692444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tendances centrales (global)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E64F14-3816-4E15-B7C3-BDAF302EB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301" y="1477785"/>
            <a:ext cx="75723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3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22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7911" y="194956"/>
            <a:ext cx="9776178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tendances centrales (par région)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95F48-A86C-4286-A82A-193324F8A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262" y="1380637"/>
            <a:ext cx="7919476" cy="48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57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23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7911" y="183668"/>
            <a:ext cx="9776178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tendances centrales (par région)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6E0B91-852B-49F3-90E1-144D1F1BB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766" y="1380637"/>
            <a:ext cx="9450467" cy="48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04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91823" y="2366375"/>
            <a:ext cx="10848622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ANALYSE PRÉEXPLORATOIRE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24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175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25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47415" y="114976"/>
            <a:ext cx="1069716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dendrogramme (avec les 5 variables)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02D14F-1218-4E3B-9756-1D5BA5E60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57557" y="-803203"/>
            <a:ext cx="5676882" cy="96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04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26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817944" y="118492"/>
            <a:ext cx="455610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ACP ( F1 / F2 ) 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44E781-BFB9-40E2-853D-07392981E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32" y="1119758"/>
            <a:ext cx="60579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006EF64-24E1-493A-BE67-AC5A6184C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32" y="2182383"/>
            <a:ext cx="51435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976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27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817944" y="118492"/>
            <a:ext cx="455610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ACP ( F1 / F2 ) :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006EF64-24E1-493A-BE67-AC5A6184C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32" y="2182383"/>
            <a:ext cx="51435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E4C108C-61E7-405D-B770-E2FE18D7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68" y="1119758"/>
            <a:ext cx="597217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169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28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75052" y="253123"/>
            <a:ext cx="8441896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réorganisation des clusters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88B893-3513-428C-82F3-B77CC8CDDD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46988" y="1581247"/>
            <a:ext cx="834784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Suppression du Cluster 1 (Chine et Inde uniquement) qui sont certes de gros marché mais qui ont trop de lacunes technologiques pour la formation distancielle.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fr-FR" sz="2400" cap="small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Déplacement de Sao Tome e Principe (seul dans le cluster 6) au sein du cluster 5 (un cluster constitué de pays en voie de développement) 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fr-FR" sz="2400" cap="small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fr-FR" sz="2400" cap="small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fr-FR" sz="2400" cap="small" dirty="0" err="1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Déplacemement</a:t>
            </a: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 des États-Unis (seuls dans le cluster 2) au sein du cluster 3 (un cluster constitué de pays développés)</a:t>
            </a:r>
          </a:p>
        </p:txBody>
      </p:sp>
      <p:pic>
        <p:nvPicPr>
          <p:cNvPr id="3" name="Graphique 2" descr="Flux de travail">
            <a:extLst>
              <a:ext uri="{FF2B5EF4-FFF2-40B4-BE49-F238E27FC236}">
                <a16:creationId xmlns:a16="http://schemas.microsoft.com/office/drawing/2014/main" id="{3DC1DBD7-E853-4E94-931E-FC872BA34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135" y="2009587"/>
            <a:ext cx="2827949" cy="283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9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29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81505" y="87241"/>
            <a:ext cx="562898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nombre de lycéens 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582E61-615F-46AD-96D4-76BD7137D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26540"/>
            <a:ext cx="6620977" cy="49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63BABF3-4C04-4554-A2D7-AD3129B54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40" y="2024367"/>
            <a:ext cx="3374853" cy="35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8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3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C8E58F-64C3-4613-A474-3296A197DF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6" y="359644"/>
            <a:ext cx="4986930" cy="1152044"/>
          </a:xfrm>
          <a:prstGeom prst="rect">
            <a:avLst/>
          </a:prstGeom>
          <a:effectLst/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A66E5AD-D868-41EE-82D4-82E0812EBDE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00955" y="2684665"/>
            <a:ext cx="114511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QUELS PAYS SERAIENT DE BONS PAYS HÔTES ?</a:t>
            </a:r>
          </a:p>
          <a:p>
            <a:endParaRPr lang="fr-FR" sz="24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LE JEU DE DONNÉES FOURNI EST-IL UTILISABLE ?</a:t>
            </a:r>
          </a:p>
          <a:p>
            <a:endParaRPr lang="fr-FR" sz="24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PEUT-ON LE VALIDER PAR UNE PRÉ-EXPLORATION DE DONNÉES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EB11E9-9992-4B47-B216-B2111DCB65A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2290" y="1352887"/>
            <a:ext cx="9206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cap="small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projet d’extension </a:t>
            </a:r>
            <a:r>
              <a:rPr lang="fr-FR" sz="3900" cap="small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à</a:t>
            </a:r>
            <a:r>
              <a:rPr lang="fr-FR" sz="4000" cap="small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 l’international</a:t>
            </a:r>
          </a:p>
        </p:txBody>
      </p:sp>
      <p:pic>
        <p:nvPicPr>
          <p:cNvPr id="11" name="Graphique 10" descr="Globe terrestre : Europe et Afrique">
            <a:extLst>
              <a:ext uri="{FF2B5EF4-FFF2-40B4-BE49-F238E27FC236}">
                <a16:creationId xmlns:a16="http://schemas.microsoft.com/office/drawing/2014/main" id="{7439F143-EDCB-4D8A-9D87-7610954C842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90514" y="4623657"/>
            <a:ext cx="2210972" cy="22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68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30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048976" y="114976"/>
            <a:ext cx="914400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évolution du nombre de lycéens :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1CAA3D2-CF07-4D8D-9DF9-1F14D32A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3714"/>
            <a:ext cx="6620976" cy="496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9EB083B-E53B-415C-8338-CFDC9EFD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116" y="2157072"/>
            <a:ext cx="4596781" cy="310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31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77958" y="87241"/>
            <a:ext cx="203608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P.I.B. 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460507-6A4A-45FA-958E-8E74B23C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1" y="1273714"/>
            <a:ext cx="6620976" cy="496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3782152-F8A9-43CC-A3FA-819CBCFF2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73" y="1985076"/>
            <a:ext cx="3657760" cy="354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620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32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09124" y="156560"/>
            <a:ext cx="4373751" cy="923987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équipement pc 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A16214-C8C9-4D97-BD43-9EBFB9F1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0" y="1365429"/>
            <a:ext cx="6620976" cy="487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A381BDA-A0F2-48F6-A756-A44EB9DA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11" y="2196375"/>
            <a:ext cx="4286561" cy="32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782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33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191550" y="87241"/>
            <a:ext cx="580890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connexion internet :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5171FB2-8070-4B46-A4C6-3C902DA94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5311"/>
            <a:ext cx="6619406" cy="489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5B731B0-0EF1-45C2-A7BD-0158DF82C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75" y="2236681"/>
            <a:ext cx="4286561" cy="311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0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91823" y="2366375"/>
            <a:ext cx="10848622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Résultats :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34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6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35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63955" y="135907"/>
            <a:ext cx="686409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un favori : le cluster 3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6FDFDB-1F7B-4BA6-9953-315A1A47A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812" y="1636340"/>
            <a:ext cx="75723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52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36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28862" y="161264"/>
            <a:ext cx="753427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un outsider : le cluster 4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9881FA-EF51-45BD-B1F0-D41E5A972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237" y="1653406"/>
            <a:ext cx="75819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95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37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820879" y="203467"/>
            <a:ext cx="455024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la proposition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26749B-7CC8-4E2B-A19F-68B4A5355882}"/>
              </a:ext>
            </a:extLst>
          </p:cNvPr>
          <p:cNvSpPr txBox="1"/>
          <p:nvPr/>
        </p:nvSpPr>
        <p:spPr>
          <a:xfrm>
            <a:off x="2382297" y="2696363"/>
            <a:ext cx="1756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Japon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2F49F8-748D-4D55-A489-83C1E87F814F}"/>
              </a:ext>
            </a:extLst>
          </p:cNvPr>
          <p:cNvSpPr txBox="1"/>
          <p:nvPr/>
        </p:nvSpPr>
        <p:spPr>
          <a:xfrm>
            <a:off x="2372017" y="3579749"/>
            <a:ext cx="2889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Allemagne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25F325-F1B8-45F7-9068-1469D31414BC}"/>
              </a:ext>
            </a:extLst>
          </p:cNvPr>
          <p:cNvSpPr txBox="1"/>
          <p:nvPr/>
        </p:nvSpPr>
        <p:spPr>
          <a:xfrm>
            <a:off x="2372017" y="4538117"/>
            <a:ext cx="2024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France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C067ED-C96C-404D-A818-5A9E16662459}"/>
              </a:ext>
            </a:extLst>
          </p:cNvPr>
          <p:cNvSpPr txBox="1"/>
          <p:nvPr/>
        </p:nvSpPr>
        <p:spPr>
          <a:xfrm>
            <a:off x="2372017" y="5392314"/>
            <a:ext cx="2889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Royaume-Uni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4CF29E-61A7-49A2-BD1F-8EB70C0D6807}"/>
              </a:ext>
            </a:extLst>
          </p:cNvPr>
          <p:cNvSpPr txBox="1"/>
          <p:nvPr/>
        </p:nvSpPr>
        <p:spPr>
          <a:xfrm>
            <a:off x="8057521" y="1730092"/>
            <a:ext cx="29799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Corée du Sud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6E4CA6-A0A7-4526-B993-9039C0F2327D}"/>
              </a:ext>
            </a:extLst>
          </p:cNvPr>
          <p:cNvSpPr txBox="1"/>
          <p:nvPr/>
        </p:nvSpPr>
        <p:spPr>
          <a:xfrm>
            <a:off x="8057521" y="3579751"/>
            <a:ext cx="18934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Espagne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FF808D-EFB8-4108-BBB8-487BE3010837}"/>
              </a:ext>
            </a:extLst>
          </p:cNvPr>
          <p:cNvSpPr txBox="1"/>
          <p:nvPr/>
        </p:nvSpPr>
        <p:spPr>
          <a:xfrm>
            <a:off x="8057521" y="4538117"/>
            <a:ext cx="27345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Australie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C0BF3A-D41B-4726-A5DF-044B8848593E}"/>
              </a:ext>
            </a:extLst>
          </p:cNvPr>
          <p:cNvSpPr txBox="1"/>
          <p:nvPr/>
        </p:nvSpPr>
        <p:spPr>
          <a:xfrm>
            <a:off x="8057521" y="5410492"/>
            <a:ext cx="20244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Pologne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22092D4-4D48-4EEF-9D81-C84126976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84" y="2730499"/>
            <a:ext cx="774209" cy="50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lus de 40 images de Drapeau Espagnol et de Espagnol">
            <a:extLst>
              <a:ext uri="{FF2B5EF4-FFF2-40B4-BE49-F238E27FC236}">
                <a16:creationId xmlns:a16="http://schemas.microsoft.com/office/drawing/2014/main" id="{75DFC75C-400E-4226-B7B6-B2D952447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72" y="3631816"/>
            <a:ext cx="737358" cy="49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rapeau de l'Allemagne — Wikipédia">
            <a:extLst>
              <a:ext uri="{FF2B5EF4-FFF2-40B4-BE49-F238E27FC236}">
                <a16:creationId xmlns:a16="http://schemas.microsoft.com/office/drawing/2014/main" id="{8231DE47-7DAA-41FF-AD5F-B95F2861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71" y="3639875"/>
            <a:ext cx="774209" cy="4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Drapeau Australie - Drapeaux du Monde/Avec sangle et 2 anneaux - DRAPEAU -FRANCE">
            <a:extLst>
              <a:ext uri="{FF2B5EF4-FFF2-40B4-BE49-F238E27FC236}">
                <a16:creationId xmlns:a16="http://schemas.microsoft.com/office/drawing/2014/main" id="{0683846B-F83A-4BB7-8207-33C7A22CF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72" y="4607653"/>
            <a:ext cx="737358" cy="45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 descr="Drapeau de la France — Wikipédia">
            <a:extLst>
              <a:ext uri="{FF2B5EF4-FFF2-40B4-BE49-F238E27FC236}">
                <a16:creationId xmlns:a16="http://schemas.microsoft.com/office/drawing/2014/main" id="{634958F2-650B-458F-B679-C6E5F8DC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88" y="4594655"/>
            <a:ext cx="755783" cy="4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Drapeau de la Pologne — Wikipédia">
            <a:extLst>
              <a:ext uri="{FF2B5EF4-FFF2-40B4-BE49-F238E27FC236}">
                <a16:creationId xmlns:a16="http://schemas.microsoft.com/office/drawing/2014/main" id="{FBCC8A1B-12CD-415C-9A5E-12A1B75E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72" y="5453663"/>
            <a:ext cx="737358" cy="46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8" name="Picture 26" descr="Drapeau du Royaume-Uni — Wikipédia">
            <a:extLst>
              <a:ext uri="{FF2B5EF4-FFF2-40B4-BE49-F238E27FC236}">
                <a16:creationId xmlns:a16="http://schemas.microsoft.com/office/drawing/2014/main" id="{416BFE13-3F10-4FF1-A4F3-4078A22F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84" y="5466670"/>
            <a:ext cx="774208" cy="4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6" name="Picture 34" descr="Planete Supporter Drapeau Corée du Sud - 150 x 90 cm (Uniquement chez Le  Vendeur 100% Conforme à l'image) : Amazon.fr: Jardin">
            <a:extLst>
              <a:ext uri="{FF2B5EF4-FFF2-40B4-BE49-F238E27FC236}">
                <a16:creationId xmlns:a16="http://schemas.microsoft.com/office/drawing/2014/main" id="{FCAC997F-44D9-4E2B-A775-58301F4A3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21" y="1761216"/>
            <a:ext cx="797709" cy="4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1BDFDF1-2879-4821-87B1-51BCE057FC24}"/>
              </a:ext>
            </a:extLst>
          </p:cNvPr>
          <p:cNvSpPr txBox="1"/>
          <p:nvPr/>
        </p:nvSpPr>
        <p:spPr>
          <a:xfrm>
            <a:off x="8057521" y="2688458"/>
            <a:ext cx="18934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Canada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AB429A-626D-4DBA-B44E-E5881899B6DA}"/>
              </a:ext>
            </a:extLst>
          </p:cNvPr>
          <p:cNvSpPr txBox="1"/>
          <p:nvPr/>
        </p:nvSpPr>
        <p:spPr>
          <a:xfrm>
            <a:off x="2372016" y="1728288"/>
            <a:ext cx="2408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États-Unis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3AF8CD4-C6C9-40B1-9EB5-8E18FDFD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71" y="1758957"/>
            <a:ext cx="824448" cy="50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rapeau du Canada — Wikipédia">
            <a:extLst>
              <a:ext uri="{FF2B5EF4-FFF2-40B4-BE49-F238E27FC236}">
                <a16:creationId xmlns:a16="http://schemas.microsoft.com/office/drawing/2014/main" id="{6544C1D2-1E45-4E0B-89BC-B677D622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234" y="2716764"/>
            <a:ext cx="764996" cy="45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02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38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43575" y="217534"/>
            <a:ext cx="8904848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évolution du potentiel clients 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FAA434-B906-40DA-9AE3-391449B2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07" y="1314921"/>
            <a:ext cx="9653784" cy="517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15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39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C8E58F-64C3-4613-A474-3296A197DF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6" y="359644"/>
            <a:ext cx="4986930" cy="1152044"/>
          </a:xfrm>
          <a:prstGeom prst="rect">
            <a:avLst/>
          </a:prstGeom>
          <a:effectLst/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A66E5AD-D868-41EE-82D4-82E0812EBDE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61648" y="2352194"/>
            <a:ext cx="81549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DÉTERMINER LES MEILLEURES CRITÈRES AVEC LES RESPONSABLES DU PROJET D’EXTENSION.</a:t>
            </a:r>
          </a:p>
          <a:p>
            <a:endParaRPr lang="fr-FR" sz="2400" cap="small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CONSOLIDER ET METTRE À JOUR LE JEU DE DONNÉES.</a:t>
            </a:r>
          </a:p>
          <a:p>
            <a:endParaRPr lang="fr-FR" sz="2400" cap="small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cap="sm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AFFINER LES VARIABLES POUR DE MEILLEURS RÉSULTATS (LOGARITHMES, VARIABLE SYNTHÉTIQUES…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EB11E9-9992-4B47-B216-B2111DCB65A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2290" y="1352887"/>
            <a:ext cx="9206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cap="small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Axes d’amélioration pour l’avenir</a:t>
            </a:r>
          </a:p>
        </p:txBody>
      </p:sp>
      <p:pic>
        <p:nvPicPr>
          <p:cNvPr id="5" name="Graphique 4" descr="Envoyer">
            <a:extLst>
              <a:ext uri="{FF2B5EF4-FFF2-40B4-BE49-F238E27FC236}">
                <a16:creationId xmlns:a16="http://schemas.microsoft.com/office/drawing/2014/main" id="{730FEF48-577A-4E23-A63F-076AE8E2A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87259" y="2587801"/>
            <a:ext cx="3314438" cy="33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4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102106" y="2366375"/>
            <a:ext cx="5987788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JEU DE DONNÉES :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4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3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5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00349C-14FA-4F7C-932C-D3CB09D224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09" y="939247"/>
            <a:ext cx="8509782" cy="17161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F5CFA9F-225F-4F94-8DC5-0E858E61B1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738651" y="2009055"/>
            <a:ext cx="6404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EdStats</a:t>
            </a:r>
            <a:r>
              <a:rPr lang="fr-FR" sz="3600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 All Indicator </a:t>
            </a:r>
            <a:r>
              <a:rPr lang="fr-FR" sz="3600" dirty="0" err="1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Query</a:t>
            </a:r>
            <a:endParaRPr lang="fr-FR" sz="3600" dirty="0">
              <a:solidFill>
                <a:srgbClr val="002060"/>
              </a:solidFill>
              <a:latin typeface="Arial Rounded MT Bold" panose="020F07040305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9E5C6C-000E-4B21-BA96-432C5AEA71C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41109" y="3264933"/>
            <a:ext cx="91862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fr-FR" sz="2400" cap="all" dirty="0">
                <a:solidFill>
                  <a:srgbClr val="002060"/>
                </a:solidFill>
                <a:latin typeface="Arial Rounded MT Bold" panose="020F0704030504030204" pitchFamily="34" charset="0"/>
                <a:cs typeface="Calibri Light" panose="020F0302020204030204" pitchFamily="34" charset="0"/>
              </a:rPr>
              <a:t>4000 indicateurs internationaux sur l’accès à l’éducation, l’obtention de diplômes, les dépenses liées à l’éducation, etc.</a:t>
            </a:r>
          </a:p>
        </p:txBody>
      </p:sp>
    </p:spTree>
    <p:extLst>
      <p:ext uri="{BB962C8B-B14F-4D97-AF65-F5344CB8AC3E}">
        <p14:creationId xmlns:p14="http://schemas.microsoft.com/office/powerpoint/2010/main" val="8028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077646" y="2366375"/>
            <a:ext cx="4036708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LA MISSION :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6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0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7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BF396F09-7E21-4AF4-BDD6-19BF0A161D3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7830491"/>
              </p:ext>
            </p:extLst>
          </p:nvPr>
        </p:nvGraphicFramePr>
        <p:xfrm>
          <a:off x="805961" y="95927"/>
          <a:ext cx="10624039" cy="676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6301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91823" y="1903529"/>
            <a:ext cx="10848622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NETTOYER ET VALIDER</a:t>
            </a:r>
            <a:br>
              <a:rPr lang="fr-FR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fr-FR" sz="4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LE JEU DE DONNÉES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8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002060"/>
                </a:solidFill>
                <a:latin typeface="Gill Sans MT" panose="020B0502020104020203" pitchFamily="34" charset="0"/>
              </a:rPr>
              <a:pPr/>
              <a:t>9</a:t>
            </a:fld>
            <a:endParaRPr lang="en-US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A688E50-DA83-48A8-8448-96C9CAEAF79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6956306"/>
              </p:ext>
            </p:extLst>
          </p:nvPr>
        </p:nvGraphicFramePr>
        <p:xfrm>
          <a:off x="1614311" y="1298222"/>
          <a:ext cx="8963378" cy="5305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C9C04454-BBCB-4954-A0BF-83666ACA18FF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4539312" y="100131"/>
            <a:ext cx="3113376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5 </a:t>
            </a:r>
            <a:r>
              <a:rPr lang="fr-FR" sz="4400" cap="small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fichiers</a:t>
            </a:r>
            <a:r>
              <a:rPr lang="fr-F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213814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</TotalTime>
  <Words>644</Words>
  <Application>Microsoft Office PowerPoint</Application>
  <PresentationFormat>Grand écran</PresentationFormat>
  <Paragraphs>154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39</vt:i4>
      </vt:variant>
    </vt:vector>
  </HeadingPairs>
  <TitlesOfParts>
    <vt:vector size="48" baseType="lpstr">
      <vt:lpstr>Arial</vt:lpstr>
      <vt:lpstr>Arial Rounded MT Bold</vt:lpstr>
      <vt:lpstr>Calibri</vt:lpstr>
      <vt:lpstr>Calibri Light</vt:lpstr>
      <vt:lpstr>Corbel</vt:lpstr>
      <vt:lpstr>Gill Sans MT</vt:lpstr>
      <vt:lpstr>Wingdings</vt:lpstr>
      <vt:lpstr>À bandes</vt:lpstr>
      <vt:lpstr>Thème Office</vt:lpstr>
      <vt:lpstr>PROJET 2 :</vt:lpstr>
      <vt:lpstr>PROBLÉMATIQUE :</vt:lpstr>
      <vt:lpstr>Présentation PowerPoint</vt:lpstr>
      <vt:lpstr>JEU DE DONNÉES :</vt:lpstr>
      <vt:lpstr>Présentation PowerPoint</vt:lpstr>
      <vt:lpstr>LA MISSION :</vt:lpstr>
      <vt:lpstr>Présentation PowerPoint</vt:lpstr>
      <vt:lpstr>NETTOYER ET VALIDER LE JEU DE DONNÉES</vt:lpstr>
      <vt:lpstr>5 fichiers :</vt:lpstr>
      <vt:lpstr>EdStatsData :</vt:lpstr>
      <vt:lpstr>Beaucoup d’informations manquantes :</vt:lpstr>
      <vt:lpstr>Traitement effectué :</vt:lpstr>
      <vt:lpstr>résultat final :</vt:lpstr>
      <vt:lpstr>résultat :</vt:lpstr>
      <vt:lpstr>préparation d’un tableau exploitable :</vt:lpstr>
      <vt:lpstr>résultat final :</vt:lpstr>
      <vt:lpstr>Sélectionner Les INFORMATIONS PERTINENTES</vt:lpstr>
      <vt:lpstr>5 variables séléctionnés :</vt:lpstr>
      <vt:lpstr>aperçu du tableau d’exploration :</vt:lpstr>
      <vt:lpstr>matrice de corrélation :</vt:lpstr>
      <vt:lpstr>tendances centrales (global) :</vt:lpstr>
      <vt:lpstr>tendances centrales (par région) :</vt:lpstr>
      <vt:lpstr>tendances centrales (par région) :</vt:lpstr>
      <vt:lpstr>ANALYSE PRÉEXPLORATOIRE</vt:lpstr>
      <vt:lpstr>dendrogramme (avec les 5 variables) :</vt:lpstr>
      <vt:lpstr>ACP ( F1 / F2 ) :</vt:lpstr>
      <vt:lpstr>ACP ( F1 / F2 ) :</vt:lpstr>
      <vt:lpstr>réorganisation des clusters :</vt:lpstr>
      <vt:lpstr>nombre de lycéens :</vt:lpstr>
      <vt:lpstr>évolution du nombre de lycéens :</vt:lpstr>
      <vt:lpstr>P.I.B. :</vt:lpstr>
      <vt:lpstr>équipement pc :</vt:lpstr>
      <vt:lpstr>connexion internet :</vt:lpstr>
      <vt:lpstr>Résultats :</vt:lpstr>
      <vt:lpstr>un favori : le cluster 3 :</vt:lpstr>
      <vt:lpstr>un outsider : le cluster 4 :</vt:lpstr>
      <vt:lpstr>la proposition :</vt:lpstr>
      <vt:lpstr>évolution du potentiel clients 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127</cp:revision>
  <dcterms:created xsi:type="dcterms:W3CDTF">2020-12-08T10:39:49Z</dcterms:created>
  <dcterms:modified xsi:type="dcterms:W3CDTF">2022-04-08T07:06:03Z</dcterms:modified>
</cp:coreProperties>
</file>