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343" r:id="rId3"/>
    <p:sldId id="306" r:id="rId4"/>
    <p:sldId id="392" r:id="rId5"/>
    <p:sldId id="393" r:id="rId6"/>
    <p:sldId id="394" r:id="rId7"/>
    <p:sldId id="399" r:id="rId8"/>
    <p:sldId id="395" r:id="rId9"/>
    <p:sldId id="396" r:id="rId10"/>
    <p:sldId id="397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20" r:id="rId26"/>
    <p:sldId id="414" r:id="rId27"/>
    <p:sldId id="415" r:id="rId28"/>
    <p:sldId id="416" r:id="rId29"/>
    <p:sldId id="417" r:id="rId30"/>
    <p:sldId id="418" r:id="rId31"/>
    <p:sldId id="419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81D"/>
    <a:srgbClr val="EAE8ED"/>
    <a:srgbClr val="0B6084"/>
    <a:srgbClr val="084D6A"/>
    <a:srgbClr val="33CCCC"/>
    <a:srgbClr val="FFCC00"/>
    <a:srgbClr val="0066CC"/>
    <a:srgbClr val="F5DDD2"/>
    <a:srgbClr val="9B7248"/>
    <a:srgbClr val="916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April 23,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1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18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19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image" Target="../media/image1.png"/><Relationship Id="rId2" Type="http://schemas.openxmlformats.org/officeDocument/2006/relationships/tags" Target="../tags/tag64.xml"/><Relationship Id="rId16" Type="http://schemas.openxmlformats.org/officeDocument/2006/relationships/image" Target="../media/image5.sv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image" Target="../media/image4.png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1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5.sv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4.png"/><Relationship Id="rId5" Type="http://schemas.openxmlformats.org/officeDocument/2006/relationships/tags" Target="../tags/tag80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image" Target="../media/image20.png"/><Relationship Id="rId3" Type="http://schemas.openxmlformats.org/officeDocument/2006/relationships/tags" Target="../tags/tag87.xml"/><Relationship Id="rId21" Type="http://schemas.openxmlformats.org/officeDocument/2006/relationships/image" Target="../media/image23.png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image" Target="../media/image1.png"/><Relationship Id="rId2" Type="http://schemas.openxmlformats.org/officeDocument/2006/relationships/tags" Target="../tags/tag86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22.pn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image" Target="../media/image25.png"/><Relationship Id="rId10" Type="http://schemas.openxmlformats.org/officeDocument/2006/relationships/tags" Target="../tags/tag94.xml"/><Relationship Id="rId19" Type="http://schemas.openxmlformats.org/officeDocument/2006/relationships/image" Target="../media/image21.png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image" Target="../media/image28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29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30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31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21.xml"/><Relationship Id="rId7" Type="http://schemas.openxmlformats.org/officeDocument/2006/relationships/image" Target="../media/image1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26.xml"/><Relationship Id="rId7" Type="http://schemas.openxmlformats.org/officeDocument/2006/relationships/image" Target="../media/image1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34.xml"/><Relationship Id="rId7" Type="http://schemas.openxmlformats.org/officeDocument/2006/relationships/image" Target="../media/image1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39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42.xml"/><Relationship Id="rId7" Type="http://schemas.openxmlformats.org/officeDocument/2006/relationships/image" Target="../media/image40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1.png"/><Relationship Id="rId18" Type="http://schemas.openxmlformats.org/officeDocument/2006/relationships/image" Target="../media/image48.png"/><Relationship Id="rId3" Type="http://schemas.openxmlformats.org/officeDocument/2006/relationships/tags" Target="../tags/tag149.xml"/><Relationship Id="rId21" Type="http://schemas.openxmlformats.org/officeDocument/2006/relationships/image" Target="../media/image51.svg"/><Relationship Id="rId7" Type="http://schemas.openxmlformats.org/officeDocument/2006/relationships/tags" Target="../tags/tag153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47.svg"/><Relationship Id="rId2" Type="http://schemas.openxmlformats.org/officeDocument/2006/relationships/tags" Target="../tags/tag148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image" Target="../media/image45.svg"/><Relationship Id="rId10" Type="http://schemas.openxmlformats.org/officeDocument/2006/relationships/tags" Target="../tags/tag156.xml"/><Relationship Id="rId19" Type="http://schemas.openxmlformats.org/officeDocument/2006/relationships/image" Target="../media/image49.svg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5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4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image" Target="../media/image1.png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53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image" Target="../media/image1.png"/><Relationship Id="rId2" Type="http://schemas.openxmlformats.org/officeDocument/2006/relationships/tags" Target="../tags/tag165.xml"/><Relationship Id="rId16" Type="http://schemas.openxmlformats.org/officeDocument/2006/relationships/image" Target="../media/image5.svg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image" Target="../media/image4.png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5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.png"/><Relationship Id="rId5" Type="http://schemas.openxmlformats.org/officeDocument/2006/relationships/tags" Target="../tags/tag27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8.jpe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4.sv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3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2.svg"/><Relationship Id="rId5" Type="http://schemas.openxmlformats.org/officeDocument/2006/relationships/tags" Target="../tags/tag48.xml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tags" Target="../tags/tag47.xml"/><Relationship Id="rId9" Type="http://schemas.openxmlformats.org/officeDocument/2006/relationships/image" Target="../media/image1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79104" y="359704"/>
            <a:ext cx="297854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rgbClr val="C00000"/>
                </a:solidFill>
                <a:latin typeface="Eras Bold ITC" panose="020B0907030504020204" pitchFamily="34" charset="0"/>
              </a:rPr>
              <a:t>PROJET 3 :</a:t>
            </a:r>
            <a:r>
              <a:rPr lang="fr-FR" sz="4000" dirty="0">
                <a:solidFill>
                  <a:srgbClr val="FF0000"/>
                </a:solidFill>
                <a:latin typeface="Eras Bold ITC" panose="020B0907030504020204" pitchFamily="34" charset="0"/>
              </a:rPr>
              <a:t> 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39F4A79-2173-4A66-88FE-AD4C135C19E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92505" y="1847814"/>
            <a:ext cx="564106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fr-FR" sz="40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51965" y="431189"/>
            <a:ext cx="7637553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rgbClr val="0070C0"/>
                </a:solidFill>
                <a:latin typeface="Eras Bold ITC" panose="020B0907030504020204" pitchFamily="34" charset="0"/>
              </a:rPr>
              <a:t>CONCEVEZ UNE APPLICATION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618FB2-0CDE-442D-BE03-0ED51F08CF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57587" y="1847814"/>
            <a:ext cx="5076825" cy="4772025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BFDB0BF-2D1D-4A73-BA78-DBABED04AB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41013" y="1219798"/>
            <a:ext cx="9548505" cy="83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rgbClr val="0070C0"/>
                </a:solidFill>
                <a:latin typeface="Eras Bold ITC" panose="020B0907030504020204" pitchFamily="34" charset="0"/>
              </a:rPr>
              <a:t>AU SERVICE DE LA SANTÉ PUBLIQUE</a:t>
            </a:r>
          </a:p>
        </p:txBody>
      </p:sp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7999" y="235068"/>
            <a:ext cx="766515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ENCORE DES LIGNES VIDES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EC6F726-2193-4A7B-8B9E-9ED2C5F98EE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98" y="1297693"/>
            <a:ext cx="8490424" cy="564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7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24 329 produits comptant plus de 43% de NAN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E083115-B767-4E4A-B660-6037F6671E7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06" y="2112713"/>
            <a:ext cx="7131684" cy="437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9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897" y="235068"/>
            <a:ext cx="947342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LES VARIABLES CONCERNÉES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3DD861D-BC85-4F9A-85EC-0681FF75D25C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97" y="1297693"/>
            <a:ext cx="8490426" cy="5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2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778" y="212339"/>
            <a:ext cx="921684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0070C0"/>
                </a:solidFill>
                <a:latin typeface="Eras Bold ITC" panose="020B0907030504020204" pitchFamily="34" charset="0"/>
              </a:rPr>
              <a:t>NETTOYAGE COMPLÉMENTAIRE</a:t>
            </a:r>
          </a:p>
        </p:txBody>
      </p:sp>
      <p:pic>
        <p:nvPicPr>
          <p:cNvPr id="3" name="Graphique 2" descr="Cœur avec pulsation">
            <a:extLst>
              <a:ext uri="{FF2B5EF4-FFF2-40B4-BE49-F238E27FC236}">
                <a16:creationId xmlns:a16="http://schemas.microsoft.com/office/drawing/2014/main" id="{5FB95578-5368-4CF9-9BB3-601587D8B5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8778" y="1295598"/>
            <a:ext cx="1080584" cy="1080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C599C7-E53B-4931-A70B-C95EC9CAE5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85647" y="1605057"/>
            <a:ext cx="79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Correction d’erreurs de formatage (</a:t>
            </a:r>
            <a:r>
              <a:rPr lang="fr-FR" sz="2400" dirty="0" err="1">
                <a:solidFill>
                  <a:srgbClr val="002060"/>
                </a:solidFill>
                <a:latin typeface="Eras Bold ITC" panose="020B0907030504020204" pitchFamily="34" charset="0"/>
              </a:rPr>
              <a:t>code_barres</a:t>
            </a:r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)</a:t>
            </a:r>
          </a:p>
        </p:txBody>
      </p:sp>
      <p:pic>
        <p:nvPicPr>
          <p:cNvPr id="16" name="Graphique 15" descr="Cœur avec pulsation">
            <a:extLst>
              <a:ext uri="{FF2B5EF4-FFF2-40B4-BE49-F238E27FC236}">
                <a16:creationId xmlns:a16="http://schemas.microsoft.com/office/drawing/2014/main" id="{FC3BEB3E-98EA-48B2-A7F2-AEC8A9E0EAB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8778" y="2226985"/>
            <a:ext cx="1080584" cy="108058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EFBA75C-DED9-4855-B60A-F9F7022A27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622677" y="2530398"/>
            <a:ext cx="79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Typage des variables (codes-barres, dates)</a:t>
            </a:r>
          </a:p>
        </p:txBody>
      </p:sp>
      <p:pic>
        <p:nvPicPr>
          <p:cNvPr id="18" name="Graphique 17" descr="Cœur avec pulsation">
            <a:extLst>
              <a:ext uri="{FF2B5EF4-FFF2-40B4-BE49-F238E27FC236}">
                <a16:creationId xmlns:a16="http://schemas.microsoft.com/office/drawing/2014/main" id="{52C25CD7-EC7E-4549-9DCC-D455788FB4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5063" y="3185911"/>
            <a:ext cx="1080584" cy="1080584"/>
          </a:xfrm>
          <a:prstGeom prst="rect">
            <a:avLst/>
          </a:prstGeom>
        </p:spPr>
      </p:pic>
      <p:pic>
        <p:nvPicPr>
          <p:cNvPr id="21" name="Graphique 20" descr="Cœur avec pulsation">
            <a:extLst>
              <a:ext uri="{FF2B5EF4-FFF2-40B4-BE49-F238E27FC236}">
                <a16:creationId xmlns:a16="http://schemas.microsoft.com/office/drawing/2014/main" id="{5C87658C-8015-4215-BFCE-3474DB91CA6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5063" y="5133136"/>
            <a:ext cx="1080584" cy="108058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785988F-D541-4F52-AF30-587F05A11D3C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622677" y="3494663"/>
            <a:ext cx="5630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Traitement des valeurs aberrantes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7AEF80-AB91-447C-A2ED-2FBF712E42E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85647" y="5442595"/>
            <a:ext cx="6878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Suppression des produits non alimentaires</a:t>
            </a:r>
          </a:p>
        </p:txBody>
      </p:sp>
      <p:pic>
        <p:nvPicPr>
          <p:cNvPr id="14" name="Graphique 13" descr="Cœur avec pulsation">
            <a:extLst>
              <a:ext uri="{FF2B5EF4-FFF2-40B4-BE49-F238E27FC236}">
                <a16:creationId xmlns:a16="http://schemas.microsoft.com/office/drawing/2014/main" id="{66C18EC3-8923-4278-B137-570EAA97282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8778" y="4159524"/>
            <a:ext cx="1080584" cy="108058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F09AC0B-6297-4001-A948-938DF2A53FD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585647" y="4392880"/>
            <a:ext cx="7585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Correction des doublons dans les catégories de produits</a:t>
            </a:r>
          </a:p>
        </p:txBody>
      </p:sp>
    </p:spTree>
    <p:extLst>
      <p:ext uri="{BB962C8B-B14F-4D97-AF65-F5344CB8AC3E}">
        <p14:creationId xmlns:p14="http://schemas.microsoft.com/office/powerpoint/2010/main" val="375268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778" y="212339"/>
            <a:ext cx="9027649" cy="864541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PRÉPARATION POUR l’appli :</a:t>
            </a:r>
          </a:p>
        </p:txBody>
      </p:sp>
      <p:pic>
        <p:nvPicPr>
          <p:cNvPr id="3" name="Graphique 2" descr="Cœur avec pulsation">
            <a:extLst>
              <a:ext uri="{FF2B5EF4-FFF2-40B4-BE49-F238E27FC236}">
                <a16:creationId xmlns:a16="http://schemas.microsoft.com/office/drawing/2014/main" id="{5FB95578-5368-4CF9-9BB3-601587D8B5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5063" y="1526077"/>
            <a:ext cx="1080584" cy="1080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6" name="Graphique 15" descr="Cœur avec pulsation">
            <a:extLst>
              <a:ext uri="{FF2B5EF4-FFF2-40B4-BE49-F238E27FC236}">
                <a16:creationId xmlns:a16="http://schemas.microsoft.com/office/drawing/2014/main" id="{FC3BEB3E-98EA-48B2-A7F2-AEC8A9E0EAB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5063" y="3185203"/>
            <a:ext cx="1080584" cy="108058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EFBA75C-DED9-4855-B60A-F9F7022A276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626392" y="3494662"/>
            <a:ext cx="79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Création de deux variables synthétiques</a:t>
            </a:r>
          </a:p>
        </p:txBody>
      </p:sp>
      <p:pic>
        <p:nvPicPr>
          <p:cNvPr id="18" name="Graphique 17" descr="Cœur avec pulsation">
            <a:extLst>
              <a:ext uri="{FF2B5EF4-FFF2-40B4-BE49-F238E27FC236}">
                <a16:creationId xmlns:a16="http://schemas.microsoft.com/office/drawing/2014/main" id="{52C25CD7-EC7E-4549-9DCC-D455788FB4F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5063" y="4791631"/>
            <a:ext cx="1080584" cy="108058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785988F-D541-4F52-AF30-587F05A11D3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626392" y="5101090"/>
            <a:ext cx="6060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Imputation des valeurs manquantes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135D73B-AD55-428D-B3C4-E751DA6DABF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626392" y="1835536"/>
            <a:ext cx="79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Restriction aux variables jugées utiles</a:t>
            </a:r>
          </a:p>
        </p:txBody>
      </p:sp>
    </p:spTree>
    <p:extLst>
      <p:ext uri="{BB962C8B-B14F-4D97-AF65-F5344CB8AC3E}">
        <p14:creationId xmlns:p14="http://schemas.microsoft.com/office/powerpoint/2010/main" val="33701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97667" y="373880"/>
            <a:ext cx="661864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0070C0"/>
                </a:solidFill>
                <a:latin typeface="Eras Bold ITC" panose="020B0907030504020204" pitchFamily="34" charset="0"/>
              </a:rPr>
              <a:t>CHOIX DES VARIABLES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003092E-E14F-44EF-BB1F-12754B881FB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90125" y="4009082"/>
            <a:ext cx="1352518" cy="135251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0852B87-A16C-4AD6-B547-7FE239ED3B7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27373" y="5361600"/>
            <a:ext cx="828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Sel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C0A191F-1D52-4E40-8A4C-D7A324C6622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286302" y="4400612"/>
            <a:ext cx="1377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Graisse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E13F755-C840-4D51-B4AF-C1D446F4D8B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112131" y="3036170"/>
            <a:ext cx="19757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Graisse saturée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75A20EC-3DC4-4C83-9001-377C2776BD5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137535" y="1770296"/>
            <a:ext cx="1252538" cy="125253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D4645AC-B48E-431A-8AC2-E831A37776E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326813" y="3127389"/>
            <a:ext cx="1377778" cy="137777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66642593-0D53-4C4F-B400-3FE71703C46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70277" y="1844910"/>
            <a:ext cx="1214438" cy="1214438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3F31C44-A578-46C2-ACB4-DC776E1A084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428313" y="3091271"/>
            <a:ext cx="1377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Fibres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8FAB4D99-7087-45A8-950A-1BDB4FD7B2C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680845" y="2864047"/>
            <a:ext cx="1377778" cy="137777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1874169A-888B-4808-A661-89F03232070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816312" y="3800956"/>
            <a:ext cx="1209336" cy="1209336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D08A7C83-3A12-482E-A5D3-DDBA7B8BC8E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680845" y="4221166"/>
            <a:ext cx="1903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Indice de mauvaises graisses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6D0F397-5AC8-4560-9EA5-011C704B7EE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673482" y="5176933"/>
            <a:ext cx="1903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Indice de saturation</a:t>
            </a:r>
          </a:p>
        </p:txBody>
      </p:sp>
    </p:spTree>
    <p:extLst>
      <p:ext uri="{BB962C8B-B14F-4D97-AF65-F5344CB8AC3E}">
        <p14:creationId xmlns:p14="http://schemas.microsoft.com/office/powerpoint/2010/main" val="421744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067" y="114976"/>
            <a:ext cx="995223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III – EXPLORATION </a:t>
            </a:r>
          </a:p>
        </p:txBody>
      </p:sp>
      <p:pic>
        <p:nvPicPr>
          <p:cNvPr id="5" name="Graphique 4" descr="Microscope">
            <a:extLst>
              <a:ext uri="{FF2B5EF4-FFF2-40B4-BE49-F238E27FC236}">
                <a16:creationId xmlns:a16="http://schemas.microsoft.com/office/drawing/2014/main" id="{BC9EA991-5D2D-4A8C-A9F5-56B6B1D85F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9154" y="1511678"/>
            <a:ext cx="4393691" cy="43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4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BEAUCOUP DE </a:t>
            </a:r>
            <a:b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</a:b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PRODUITS TRANSFORMÉS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C65C00A-F0A8-4041-B9A6-67E5A245099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07" y="1811214"/>
            <a:ext cx="6767512" cy="46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4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QUELQUES INCOHÉRENCES</a:t>
            </a:r>
            <a:b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</a:b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DANS LE DÉTAIL DES PRODUITS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C2C5B56-C40D-4677-AF4B-50A52D9AD39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22" y="2010590"/>
            <a:ext cx="8260556" cy="47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1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QUELQUES INCOHÉRENCES dans le détail des Produits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E7F5041-4A8A-417C-B459-E30305D5B08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96" y="2010590"/>
            <a:ext cx="9634489" cy="47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067" y="240211"/>
            <a:ext cx="995223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I – UNE idée d’application </a:t>
            </a:r>
          </a:p>
        </p:txBody>
      </p:sp>
      <p:pic>
        <p:nvPicPr>
          <p:cNvPr id="5" name="Graphique 4" descr="Ampoule">
            <a:extLst>
              <a:ext uri="{FF2B5EF4-FFF2-40B4-BE49-F238E27FC236}">
                <a16:creationId xmlns:a16="http://schemas.microsoft.com/office/drawing/2014/main" id="{DF5EF21F-163D-427B-8A04-81B12D2AAD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5509" y="1826128"/>
            <a:ext cx="4040982" cy="40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MAIS Cohérent AU Général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E76C1EC-26F2-42D7-8C58-5820F512F8A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31" y="1254395"/>
            <a:ext cx="7540229" cy="46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5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UN AVANTAGE DE HEARTCARE PAR RAPPORT AU NUTRISCORE 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7B822B-1F82-42DC-AF17-9BEB803CAAD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39641" y="1897746"/>
            <a:ext cx="3695701" cy="4960254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981865-81F9-4877-86E5-0270780CEA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487053" y="1897746"/>
            <a:ext cx="3684247" cy="496025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83994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UN AVANTAGE DE HEARTCARE PAR RAPPORT AU NUTRISCORE 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FD730E-616E-46BD-B607-B3F621B5D6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64963" y="1897746"/>
            <a:ext cx="4164825" cy="4960254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991D89-A75B-407B-BF3A-8DFAE7D281B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444625" y="1971718"/>
            <a:ext cx="3726675" cy="488628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06923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067" y="114976"/>
            <a:ext cx="995223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IV – CLUSTERING ET ACP </a:t>
            </a:r>
          </a:p>
        </p:txBody>
      </p:sp>
      <p:pic>
        <p:nvPicPr>
          <p:cNvPr id="3" name="Graphique 2" descr="Réseau">
            <a:extLst>
              <a:ext uri="{FF2B5EF4-FFF2-40B4-BE49-F238E27FC236}">
                <a16:creationId xmlns:a16="http://schemas.microsoft.com/office/drawing/2014/main" id="{4144A11E-B1A5-435F-A194-AE0D148008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64260" y="1046415"/>
            <a:ext cx="5061845" cy="50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CLUSTERING PAR K-MEANS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DB6F1F7-5BB6-49A3-B35D-214772BA7696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36" y="1166291"/>
            <a:ext cx="5988781" cy="420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AB0DE45-4074-491E-BE53-809AAEC1692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992104" y="5370536"/>
            <a:ext cx="4048283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002060"/>
                </a:solidFill>
                <a:latin typeface="Eras Bold ITC" panose="020B0907030504020204" pitchFamily="34" charset="0"/>
              </a:rPr>
              <a:t>3 clusters</a:t>
            </a:r>
          </a:p>
        </p:txBody>
      </p:sp>
    </p:spTree>
    <p:extLst>
      <p:ext uri="{BB962C8B-B14F-4D97-AF65-F5344CB8AC3E}">
        <p14:creationId xmlns:p14="http://schemas.microsoft.com/office/powerpoint/2010/main" val="163197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ÉBOULIS DES VALEURS PROPRES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B0733-EC07-4AF2-B1D4-88D84876C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44" y="1186802"/>
            <a:ext cx="5984346" cy="42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3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VISUALISATION DES CLUSTERS PAR L’ACP :</a:t>
            </a:r>
            <a:b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</a:br>
            <a:endParaRPr lang="fr-FR" sz="4000" cap="all" dirty="0">
              <a:solidFill>
                <a:srgbClr val="0070C0"/>
              </a:solidFill>
              <a:latin typeface="Eras Bold ITC" panose="020B0907030504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420D7EA-A93F-495A-B1D1-6B29C4C2CE6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2422311"/>
            <a:ext cx="44481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C00B7BB-AE1B-41F2-9B4C-5BB553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0" y="1926361"/>
            <a:ext cx="6518778" cy="456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51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27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067" y="114976"/>
            <a:ext cx="995223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V – L’APPLICATION </a:t>
            </a:r>
          </a:p>
        </p:txBody>
      </p:sp>
      <p:pic>
        <p:nvPicPr>
          <p:cNvPr id="5" name="Graphique 4" descr="Smartphone">
            <a:extLst>
              <a:ext uri="{FF2B5EF4-FFF2-40B4-BE49-F238E27FC236}">
                <a16:creationId xmlns:a16="http://schemas.microsoft.com/office/drawing/2014/main" id="{CD591658-CEBC-4F88-8379-B672141786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0056" y="1707356"/>
            <a:ext cx="3671888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6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28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778" y="212339"/>
            <a:ext cx="921684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0070C0"/>
                </a:solidFill>
                <a:latin typeface="Eras Bold ITC" panose="020B0907030504020204" pitchFamily="34" charset="0"/>
              </a:rPr>
              <a:t>HEARTCARE, L’APPLI DU COEUR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C599C7-E53B-4931-A70B-C95EC9CAE5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78468" y="1782129"/>
            <a:ext cx="79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1 – On scanne le produit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BA75C-DED9-4855-B60A-F9F7022A27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78468" y="2751840"/>
            <a:ext cx="791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2 – L’application donne le numéro de cluster du produit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C533531-7300-4BC4-960A-82C71531CC9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878468" y="4008490"/>
            <a:ext cx="7780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3 – En fonction du cluster, l’application affiche des recommandations.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785988F-D541-4F52-AF30-587F05A11D3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878468" y="5292634"/>
            <a:ext cx="7780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4 –En plus des recommandations, il affiche quelques informations diététiques</a:t>
            </a:r>
          </a:p>
        </p:txBody>
      </p:sp>
      <p:pic>
        <p:nvPicPr>
          <p:cNvPr id="5" name="Graphique 4" descr="Code-barres">
            <a:extLst>
              <a:ext uri="{FF2B5EF4-FFF2-40B4-BE49-F238E27FC236}">
                <a16:creationId xmlns:a16="http://schemas.microsoft.com/office/drawing/2014/main" id="{1EF27780-4C20-4404-B84F-843CB4B9E88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25185" y="1570595"/>
            <a:ext cx="914400" cy="914400"/>
          </a:xfrm>
          <a:prstGeom prst="rect">
            <a:avLst/>
          </a:prstGeom>
        </p:spPr>
      </p:pic>
      <p:pic>
        <p:nvPicPr>
          <p:cNvPr id="8" name="Graphique 7" descr="Réseau">
            <a:extLst>
              <a:ext uri="{FF2B5EF4-FFF2-40B4-BE49-F238E27FC236}">
                <a16:creationId xmlns:a16="http://schemas.microsoft.com/office/drawing/2014/main" id="{646C3832-B49E-41F5-9AF8-D8CD49E8A48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25185" y="2710139"/>
            <a:ext cx="914400" cy="914400"/>
          </a:xfrm>
          <a:prstGeom prst="rect">
            <a:avLst/>
          </a:prstGeom>
        </p:spPr>
      </p:pic>
      <p:pic>
        <p:nvPicPr>
          <p:cNvPr id="11" name="Graphique 10" descr="Poteau indicateur">
            <a:extLst>
              <a:ext uri="{FF2B5EF4-FFF2-40B4-BE49-F238E27FC236}">
                <a16:creationId xmlns:a16="http://schemas.microsoft.com/office/drawing/2014/main" id="{E8410985-C903-4A86-B9B1-1C6C2DEF043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25185" y="3966789"/>
            <a:ext cx="914400" cy="914400"/>
          </a:xfrm>
          <a:prstGeom prst="rect">
            <a:avLst/>
          </a:prstGeom>
        </p:spPr>
      </p:pic>
      <p:pic>
        <p:nvPicPr>
          <p:cNvPr id="13" name="Graphique 12" descr="Couverts de table">
            <a:extLst>
              <a:ext uri="{FF2B5EF4-FFF2-40B4-BE49-F238E27FC236}">
                <a16:creationId xmlns:a16="http://schemas.microsoft.com/office/drawing/2014/main" id="{57ACBED4-9006-4B2F-ADF9-4D09689F5D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51072" y="5176820"/>
            <a:ext cx="1062626" cy="10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29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778" y="212339"/>
            <a:ext cx="921684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0070C0"/>
                </a:solidFill>
                <a:latin typeface="Eras Bold ITC" panose="020B0907030504020204" pitchFamily="34" charset="0"/>
              </a:rPr>
              <a:t>TEST D’UN PROTOTYPE SIMPLE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031950-5DD9-4D18-A00D-027B5D622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400" y="1274964"/>
            <a:ext cx="9349227" cy="461783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3452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778" y="212339"/>
            <a:ext cx="921684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0070C0"/>
                </a:solidFill>
                <a:latin typeface="Eras Bold ITC" panose="020B0907030504020204" pitchFamily="34" charset="0"/>
              </a:rPr>
              <a:t>HEARTCARE, L’APPLI DU COEUR</a:t>
            </a:r>
          </a:p>
        </p:txBody>
      </p:sp>
      <p:pic>
        <p:nvPicPr>
          <p:cNvPr id="3" name="Graphique 2" descr="Cœur avec pulsation">
            <a:extLst>
              <a:ext uri="{FF2B5EF4-FFF2-40B4-BE49-F238E27FC236}">
                <a16:creationId xmlns:a16="http://schemas.microsoft.com/office/drawing/2014/main" id="{5FB95578-5368-4CF9-9BB3-601587D8B5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8778" y="1799145"/>
            <a:ext cx="1080584" cy="1080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C599C7-E53B-4931-A70B-C95EC9CAE5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89362" y="1923938"/>
            <a:ext cx="791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Une application pour lutter contre le cholestérol et l’hypertension</a:t>
            </a:r>
          </a:p>
        </p:txBody>
      </p:sp>
      <p:pic>
        <p:nvPicPr>
          <p:cNvPr id="16" name="Graphique 15" descr="Cœur avec pulsation">
            <a:extLst>
              <a:ext uri="{FF2B5EF4-FFF2-40B4-BE49-F238E27FC236}">
                <a16:creationId xmlns:a16="http://schemas.microsoft.com/office/drawing/2014/main" id="{FC3BEB3E-98EA-48B2-A7F2-AEC8A9E0EAB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8778" y="2846508"/>
            <a:ext cx="1080584" cy="108058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EFBA75C-DED9-4855-B60A-F9F7022A27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655991" y="2955642"/>
            <a:ext cx="791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On scanne le code-barre du produit avec son smartphone</a:t>
            </a:r>
          </a:p>
        </p:txBody>
      </p:sp>
      <p:pic>
        <p:nvPicPr>
          <p:cNvPr id="18" name="Graphique 17" descr="Cœur avec pulsation">
            <a:extLst>
              <a:ext uri="{FF2B5EF4-FFF2-40B4-BE49-F238E27FC236}">
                <a16:creationId xmlns:a16="http://schemas.microsoft.com/office/drawing/2014/main" id="{52C25CD7-EC7E-4549-9DCC-D455788FB4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8778" y="3947726"/>
            <a:ext cx="1080584" cy="108058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533531-7300-4BC4-960A-82C71531CC9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655991" y="4021963"/>
            <a:ext cx="7780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L’application indique si le produit est conseillé ou déconseillé pour les risques cardiaques </a:t>
            </a:r>
          </a:p>
        </p:txBody>
      </p:sp>
      <p:pic>
        <p:nvPicPr>
          <p:cNvPr id="21" name="Graphique 20" descr="Cœur avec pulsation">
            <a:extLst>
              <a:ext uri="{FF2B5EF4-FFF2-40B4-BE49-F238E27FC236}">
                <a16:creationId xmlns:a16="http://schemas.microsoft.com/office/drawing/2014/main" id="{5C87658C-8015-4215-BFCE-3474DB91CA6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42093" y="5051349"/>
            <a:ext cx="1080584" cy="108058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785988F-D541-4F52-AF30-587F05A11D3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655991" y="5176142"/>
            <a:ext cx="7780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L’application donne d’autres informations utiles (</a:t>
            </a:r>
            <a:r>
              <a:rPr lang="fr-FR" sz="2400" dirty="0" err="1">
                <a:solidFill>
                  <a:srgbClr val="002060"/>
                </a:solidFill>
                <a:latin typeface="Eras Bold ITC" panose="020B0907030504020204" pitchFamily="34" charset="0"/>
              </a:rPr>
              <a:t>Nutriscore</a:t>
            </a:r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, % de sel, % de graisses, etc.)</a:t>
            </a:r>
          </a:p>
        </p:txBody>
      </p:sp>
    </p:spTree>
    <p:extLst>
      <p:ext uri="{BB962C8B-B14F-4D97-AF65-F5344CB8AC3E}">
        <p14:creationId xmlns:p14="http://schemas.microsoft.com/office/powerpoint/2010/main" val="129965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30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778" y="212339"/>
            <a:ext cx="921684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0070C0"/>
                </a:solidFill>
                <a:latin typeface="Eras Bold ITC" panose="020B0907030504020204" pitchFamily="34" charset="0"/>
              </a:rPr>
              <a:t>TEST D’UN PROTOTYPE SIMPLE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BCAE86-5DDB-4B08-A113-B123D6259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469" y="1274964"/>
            <a:ext cx="8205487" cy="496448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955131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31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46878" y="238938"/>
            <a:ext cx="674478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0070C0"/>
                </a:solidFill>
                <a:latin typeface="Eras Bold ITC" panose="020B0907030504020204" pitchFamily="34" charset="0"/>
              </a:rPr>
              <a:t>AXES D’AMÉLIORATION</a:t>
            </a:r>
          </a:p>
        </p:txBody>
      </p:sp>
      <p:pic>
        <p:nvPicPr>
          <p:cNvPr id="3" name="Graphique 2" descr="Cœur avec pulsation">
            <a:extLst>
              <a:ext uri="{FF2B5EF4-FFF2-40B4-BE49-F238E27FC236}">
                <a16:creationId xmlns:a16="http://schemas.microsoft.com/office/drawing/2014/main" id="{5FB95578-5368-4CF9-9BB3-601587D8B5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8778" y="1295598"/>
            <a:ext cx="1080584" cy="1080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C599C7-E53B-4931-A70B-C95EC9CAE5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81930" y="1605057"/>
            <a:ext cx="815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Enrichir le jeu de données avec d’autres produits</a:t>
            </a:r>
          </a:p>
        </p:txBody>
      </p:sp>
      <p:pic>
        <p:nvPicPr>
          <p:cNvPr id="16" name="Graphique 15" descr="Cœur avec pulsation">
            <a:extLst>
              <a:ext uri="{FF2B5EF4-FFF2-40B4-BE49-F238E27FC236}">
                <a16:creationId xmlns:a16="http://schemas.microsoft.com/office/drawing/2014/main" id="{FC3BEB3E-98EA-48B2-A7F2-AEC8A9E0EAB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8778" y="2226985"/>
            <a:ext cx="1080584" cy="108058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EFBA75C-DED9-4855-B60A-F9F7022A27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589362" y="2530479"/>
            <a:ext cx="79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Corriger les données erronées </a:t>
            </a:r>
          </a:p>
        </p:txBody>
      </p:sp>
      <p:pic>
        <p:nvPicPr>
          <p:cNvPr id="18" name="Graphique 17" descr="Cœur avec pulsation">
            <a:extLst>
              <a:ext uri="{FF2B5EF4-FFF2-40B4-BE49-F238E27FC236}">
                <a16:creationId xmlns:a16="http://schemas.microsoft.com/office/drawing/2014/main" id="{52C25CD7-EC7E-4549-9DCC-D455788FB4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8778" y="3261533"/>
            <a:ext cx="1080584" cy="1080584"/>
          </a:xfrm>
          <a:prstGeom prst="rect">
            <a:avLst/>
          </a:prstGeom>
        </p:spPr>
      </p:pic>
      <p:pic>
        <p:nvPicPr>
          <p:cNvPr id="21" name="Graphique 20" descr="Cœur avec pulsation">
            <a:extLst>
              <a:ext uri="{FF2B5EF4-FFF2-40B4-BE49-F238E27FC236}">
                <a16:creationId xmlns:a16="http://schemas.microsoft.com/office/drawing/2014/main" id="{5C87658C-8015-4215-BFCE-3474DB91CA6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1347" y="5368172"/>
            <a:ext cx="1080584" cy="108058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785988F-D541-4F52-AF30-587F05A11D3C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581930" y="3365027"/>
            <a:ext cx="7405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Corriger les recommandations erronées et améliorer le modèle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7AEF80-AB91-447C-A2ED-2FBF712E42E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81931" y="5471026"/>
            <a:ext cx="6878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Mettre le client à contribution pour tous les points précédents</a:t>
            </a:r>
          </a:p>
        </p:txBody>
      </p:sp>
      <p:pic>
        <p:nvPicPr>
          <p:cNvPr id="14" name="Graphique 13" descr="Cœur avec pulsation">
            <a:extLst>
              <a:ext uri="{FF2B5EF4-FFF2-40B4-BE49-F238E27FC236}">
                <a16:creationId xmlns:a16="http://schemas.microsoft.com/office/drawing/2014/main" id="{66C18EC3-8923-4278-B137-570EAA97282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1347" y="4317344"/>
            <a:ext cx="1080584" cy="108058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F09AC0B-6297-4001-A948-938DF2A53FD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581931" y="4439646"/>
            <a:ext cx="7585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Améliorer l’interface (par exemple permettre le scan de l’image du produit)</a:t>
            </a:r>
          </a:p>
        </p:txBody>
      </p:sp>
    </p:spTree>
    <p:extLst>
      <p:ext uri="{BB962C8B-B14F-4D97-AF65-F5344CB8AC3E}">
        <p14:creationId xmlns:p14="http://schemas.microsoft.com/office/powerpoint/2010/main" val="213692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067" y="114976"/>
            <a:ext cx="995223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II – NETTOYAGE DE LA BASE DE DONNÉES </a:t>
            </a:r>
          </a:p>
        </p:txBody>
      </p:sp>
      <p:pic>
        <p:nvPicPr>
          <p:cNvPr id="3" name="Graphique 2" descr="Douche">
            <a:extLst>
              <a:ext uri="{FF2B5EF4-FFF2-40B4-BE49-F238E27FC236}">
                <a16:creationId xmlns:a16="http://schemas.microsoft.com/office/drawing/2014/main" id="{50ED4D78-7AAF-4CCF-A34C-CF35D1DF7B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3084" y="2543175"/>
            <a:ext cx="3800474" cy="38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3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778" y="307704"/>
            <a:ext cx="724946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0070C0"/>
                </a:solidFill>
                <a:latin typeface="Eras Bold ITC" panose="020B0907030504020204" pitchFamily="34" charset="0"/>
              </a:rPr>
              <a:t>LA SOURCE DE DONNÉES :</a:t>
            </a:r>
          </a:p>
        </p:txBody>
      </p:sp>
      <p:pic>
        <p:nvPicPr>
          <p:cNvPr id="3" name="Graphique 2" descr="Cœur avec pulsation">
            <a:extLst>
              <a:ext uri="{FF2B5EF4-FFF2-40B4-BE49-F238E27FC236}">
                <a16:creationId xmlns:a16="http://schemas.microsoft.com/office/drawing/2014/main" id="{5FB95578-5368-4CF9-9BB3-601587D8B5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8778" y="1799145"/>
            <a:ext cx="1080584" cy="1080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C599C7-E53B-4931-A70B-C95EC9CAE5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63059" y="2065943"/>
            <a:ext cx="79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Openfoodfacts.org : une source participative.</a:t>
            </a:r>
          </a:p>
        </p:txBody>
      </p:sp>
      <p:pic>
        <p:nvPicPr>
          <p:cNvPr id="16" name="Graphique 15" descr="Cœur avec pulsation">
            <a:extLst>
              <a:ext uri="{FF2B5EF4-FFF2-40B4-BE49-F238E27FC236}">
                <a16:creationId xmlns:a16="http://schemas.microsoft.com/office/drawing/2014/main" id="{FC3BEB3E-98EA-48B2-A7F2-AEC8A9E0EAB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8778" y="3308545"/>
            <a:ext cx="1080584" cy="108058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EFBA75C-DED9-4855-B60A-F9F7022A27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663059" y="3596266"/>
            <a:ext cx="79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320 772 produits répertoriés de par le monde.</a:t>
            </a:r>
          </a:p>
        </p:txBody>
      </p:sp>
      <p:pic>
        <p:nvPicPr>
          <p:cNvPr id="18" name="Graphique 17" descr="Cœur avec pulsation">
            <a:extLst>
              <a:ext uri="{FF2B5EF4-FFF2-40B4-BE49-F238E27FC236}">
                <a16:creationId xmlns:a16="http://schemas.microsoft.com/office/drawing/2014/main" id="{52C25CD7-EC7E-4549-9DCC-D455788FB4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8778" y="4960006"/>
            <a:ext cx="1080584" cy="108058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533531-7300-4BC4-960A-82C71531CC9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663059" y="5126589"/>
            <a:ext cx="7081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Eras Bold ITC" panose="020B0907030504020204" pitchFamily="34" charset="0"/>
              </a:rPr>
              <a:t>162 variables, dont beaucoup d’informations nutritionnelles</a:t>
            </a:r>
          </a:p>
        </p:txBody>
      </p:sp>
    </p:spTree>
    <p:extLst>
      <p:ext uri="{BB962C8B-B14F-4D97-AF65-F5344CB8AC3E}">
        <p14:creationId xmlns:p14="http://schemas.microsoft.com/office/powerpoint/2010/main" val="99475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898" y="235068"/>
            <a:ext cx="9092551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PREMIÈRE ÉTAPE :</a:t>
            </a:r>
            <a:b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</a:b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RESTRICTION SUR LES PRODUITS VENDUS EN FRANCE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028" name="Picture 4" descr="Drapeau sur hampe, drapeau français sur hampe, drapeau de France en 6  dimensions - DMC Direct">
            <a:extLst>
              <a:ext uri="{FF2B5EF4-FFF2-40B4-BE49-F238E27FC236}">
                <a16:creationId xmlns:a16="http://schemas.microsoft.com/office/drawing/2014/main" id="{5F424960-D8DA-435A-93E6-0350008FB238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73" y="2653283"/>
            <a:ext cx="3429000" cy="3429000"/>
          </a:xfrm>
          <a:prstGeom prst="rect">
            <a:avLst/>
          </a:prstGeom>
          <a:noFill/>
          <a:effectLst>
            <a:softEdge rad="584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08899" y="235068"/>
            <a:ext cx="724946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BEAUCOUP DE NaN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217320-E8BE-4D36-9B60-41AB03108E7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99" y="1297693"/>
            <a:ext cx="8490422" cy="555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82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96 variables à plus de 90 %</a:t>
            </a:r>
            <a:b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</a:b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de valeurs manquantes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0BD1926-0F93-4C52-98BB-355F05730A54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52" y="2112713"/>
            <a:ext cx="6910388" cy="46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2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70C0"/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55683" y="0"/>
            <a:ext cx="9121126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cap="all" dirty="0">
                <a:solidFill>
                  <a:srgbClr val="0070C0"/>
                </a:solidFill>
                <a:latin typeface="Eras Bold ITC" panose="020B0907030504020204" pitchFamily="34" charset="0"/>
              </a:rPr>
              <a:t>PARMI LES RESTANTES, BEAUCOUP DE DOUBLONS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C897D3-3AA8-43C5-AC69-3B0D3F1291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6466" y="69807"/>
            <a:ext cx="1839836" cy="172937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3" name="Graphique 2" descr="Deux hommes">
            <a:extLst>
              <a:ext uri="{FF2B5EF4-FFF2-40B4-BE49-F238E27FC236}">
                <a16:creationId xmlns:a16="http://schemas.microsoft.com/office/drawing/2014/main" id="{0473E8AA-1F48-470E-AD56-77FCD60F57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3023" y="2165307"/>
            <a:ext cx="3722977" cy="3722977"/>
          </a:xfrm>
          <a:prstGeom prst="rect">
            <a:avLst/>
          </a:prstGeom>
        </p:spPr>
      </p:pic>
      <p:pic>
        <p:nvPicPr>
          <p:cNvPr id="6" name="Graphique 5" descr="Fermer">
            <a:extLst>
              <a:ext uri="{FF2B5EF4-FFF2-40B4-BE49-F238E27FC236}">
                <a16:creationId xmlns:a16="http://schemas.microsoft.com/office/drawing/2014/main" id="{C20F93BE-52E3-44C1-954A-B3149DA8E3C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7376" y="2379660"/>
            <a:ext cx="3294269" cy="3294269"/>
          </a:xfrm>
          <a:prstGeom prst="rect">
            <a:avLst/>
          </a:prstGeom>
        </p:spPr>
      </p:pic>
      <p:pic>
        <p:nvPicPr>
          <p:cNvPr id="9" name="Graphique 8" descr="Flèche : courbe légère">
            <a:extLst>
              <a:ext uri="{FF2B5EF4-FFF2-40B4-BE49-F238E27FC236}">
                <a16:creationId xmlns:a16="http://schemas.microsoft.com/office/drawing/2014/main" id="{817855FC-5673-4EDA-A09C-A2E5347B156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1645" y="3300511"/>
            <a:ext cx="1452565" cy="1452565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E34DFEFD-1750-4829-8206-F41FE7B17830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016246" y="3300511"/>
            <a:ext cx="4048283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002060"/>
                </a:solidFill>
                <a:latin typeface="Eras Bold ITC" panose="020B0907030504020204" pitchFamily="34" charset="0"/>
              </a:rPr>
              <a:t>RESTENT 32 variables</a:t>
            </a:r>
          </a:p>
        </p:txBody>
      </p:sp>
    </p:spTree>
    <p:extLst>
      <p:ext uri="{BB962C8B-B14F-4D97-AF65-F5344CB8AC3E}">
        <p14:creationId xmlns:p14="http://schemas.microsoft.com/office/powerpoint/2010/main" val="1670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1571</TotalTime>
  <Words>433</Words>
  <Application>Microsoft Office PowerPoint</Application>
  <PresentationFormat>Grand écran</PresentationFormat>
  <Paragraphs>95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Eras Bold ITC</vt:lpstr>
      <vt:lpstr>Gill Sans MT</vt:lpstr>
      <vt:lpstr>Thème Office</vt:lpstr>
      <vt:lpstr>PROJET 3 : </vt:lpstr>
      <vt:lpstr>I – UNE idée d’application </vt:lpstr>
      <vt:lpstr>HEARTCARE, L’APPLI DU COEUR</vt:lpstr>
      <vt:lpstr>II – NETTOYAGE DE LA BASE DE DONNÉES </vt:lpstr>
      <vt:lpstr>LA SOURCE DE DONNÉES :</vt:lpstr>
      <vt:lpstr>PREMIÈRE ÉTAPE : RESTRICTION SUR LES PRODUITS VENDUS EN FRANCE</vt:lpstr>
      <vt:lpstr>BEAUCOUP DE NaN :</vt:lpstr>
      <vt:lpstr>96 variables à plus de 90 % de valeurs manquantes</vt:lpstr>
      <vt:lpstr>PARMI LES RESTANTES, BEAUCOUP DE DOUBLONS :</vt:lpstr>
      <vt:lpstr>ENCORE DES LIGNES VIDES :</vt:lpstr>
      <vt:lpstr>24 329 produits comptant plus de 43% de NAN</vt:lpstr>
      <vt:lpstr>LES VARIABLES CONCERNÉES :</vt:lpstr>
      <vt:lpstr>NETTOYAGE COMPLÉMENTAIRE</vt:lpstr>
      <vt:lpstr>PRÉPARATION POUR l’appli :</vt:lpstr>
      <vt:lpstr>CHOIX DES VARIABLES :</vt:lpstr>
      <vt:lpstr>III – EXPLORATION </vt:lpstr>
      <vt:lpstr>BEAUCOUP DE  PRODUITS TRANSFORMÉS</vt:lpstr>
      <vt:lpstr>QUELQUES INCOHÉRENCES DANS LE DÉTAIL DES PRODUITS</vt:lpstr>
      <vt:lpstr>QUELQUES INCOHÉRENCES dans le détail des Produits</vt:lpstr>
      <vt:lpstr>MAIS Cohérent AU Général</vt:lpstr>
      <vt:lpstr>UN AVANTAGE DE HEARTCARE PAR RAPPORT AU NUTRISCORE ?</vt:lpstr>
      <vt:lpstr>UN AVANTAGE DE HEARTCARE PAR RAPPORT AU NUTRISCORE ?</vt:lpstr>
      <vt:lpstr>IV – CLUSTERING ET ACP </vt:lpstr>
      <vt:lpstr>CLUSTERING PAR K-MEANS</vt:lpstr>
      <vt:lpstr>ÉBOULIS DES VALEURS PROPRES</vt:lpstr>
      <vt:lpstr>VISUALISATION DES CLUSTERS PAR L’ACP : </vt:lpstr>
      <vt:lpstr>V – L’APPLICATION </vt:lpstr>
      <vt:lpstr>HEARTCARE, L’APPLI DU COEUR</vt:lpstr>
      <vt:lpstr>TEST D’UN PROTOTYPE SIMPLE :</vt:lpstr>
      <vt:lpstr>TEST D’UN PROTOTYPE SIMPLE :</vt:lpstr>
      <vt:lpstr>AXES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139</cp:revision>
  <dcterms:created xsi:type="dcterms:W3CDTF">2020-12-08T10:39:49Z</dcterms:created>
  <dcterms:modified xsi:type="dcterms:W3CDTF">2022-04-23T12:55:28Z</dcterms:modified>
</cp:coreProperties>
</file>