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ld Standard TT" panose="020B0604020202020204" charset="0"/>
      <p:regular r:id="rId35"/>
      <p:bold r:id="rId36"/>
      <p: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78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b5e0a1520e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5e0a1520e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5e0a1520e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5e0a1520e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5e0a1520e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5e0a1520e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5e0a1520e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5e0a1520e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b5e0a1520e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b5e0a1520e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5fbc29ee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5fbc29ee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b5e0a1520e_1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5e0a1520e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b5e0a1520e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b5e0a1520e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5e0a1520e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5e0a1520e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5fbc29ee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5fbc29ee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5fbc29ee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5fbc29ee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b5fbc29ee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b5fbc29ee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b5fbc29ee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b5fbc29ee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b5fbc29ee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b5fbc29ee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b5fbc29ee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b5fbc29ee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b5e0a1520e_1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b5e0a1520e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b5e0a1520e_1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b5e0a1520e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b5e0a1520e_1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b5e0a1520e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b5fbc29ee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b5fbc29ee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5e0a1520e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5e0a152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b5fbc29ee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b5fbc29ee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b76494dda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b76494dda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b5fbc29ee8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b5fbc29ee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b5e0a1520e_1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b5e0a1520e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5fbc29e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5fbc29e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b5e0a1520e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b5e0a1520e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b5fbc29ee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b5fbc29e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5fbc29ee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5fbc29ee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b5fbc29ee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b5fbc29ee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preprocessing.LabelEncoder.html#sklearn.preprocessing.LabelEncoder"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s.google.com/machine-learning/glossary#class_imbalanced_data_s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hyperlink" Target="https://machinelearningmastery.com/k-fold-cross-validation/"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machinelearningmastery.com/roc-curves-and-precision-recall-curves-for-classification-in-pyth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1600"/>
              </a:spcAft>
              <a:buNone/>
            </a:pPr>
            <a:r>
              <a:rPr lang="en"/>
              <a:t>Bank Marketing Data Analysis </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Yujia Wang &amp; </a:t>
            </a:r>
            <a:r>
              <a:rPr lang="en" dirty="0"/>
              <a:t>Ji Li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Correlation Coefficient Matrix</a:t>
            </a:r>
            <a:endParaRPr/>
          </a:p>
        </p:txBody>
      </p:sp>
      <p:sp>
        <p:nvSpPr>
          <p:cNvPr id="125" name="Google Shape;125;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a:p>
        </p:txBody>
      </p:sp>
      <p:sp>
        <p:nvSpPr>
          <p:cNvPr id="126" name="Google Shape;12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7" name="Google Shape;127;p22"/>
          <p:cNvPicPr preferRelativeResize="0"/>
          <p:nvPr/>
        </p:nvPicPr>
        <p:blipFill>
          <a:blip r:embed="rId3">
            <a:alphaModFix/>
          </a:blip>
          <a:stretch>
            <a:fillRect/>
          </a:stretch>
        </p:blipFill>
        <p:spPr>
          <a:xfrm>
            <a:off x="1099500" y="1247800"/>
            <a:ext cx="6404524" cy="325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Explanatory Analysis of Categorical Variables</a:t>
            </a:r>
            <a:endParaRPr/>
          </a:p>
        </p:txBody>
      </p:sp>
      <p:sp>
        <p:nvSpPr>
          <p:cNvPr id="133" name="Google Shape;133;p23"/>
          <p:cNvSpPr txBox="1">
            <a:spLocks noGrp="1"/>
          </p:cNvSpPr>
          <p:nvPr>
            <p:ph type="body" idx="1"/>
          </p:nvPr>
        </p:nvSpPr>
        <p:spPr>
          <a:xfrm>
            <a:off x="311700" y="1171675"/>
            <a:ext cx="8016300" cy="38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1600"/>
              </a:spcBef>
              <a:spcAft>
                <a:spcPts val="1600"/>
              </a:spcAft>
              <a:buNone/>
            </a:pPr>
            <a:endParaRPr/>
          </a:p>
        </p:txBody>
      </p:sp>
      <p:pic>
        <p:nvPicPr>
          <p:cNvPr id="134" name="Google Shape;134;p23"/>
          <p:cNvPicPr preferRelativeResize="0"/>
          <p:nvPr/>
        </p:nvPicPr>
        <p:blipFill>
          <a:blip r:embed="rId3">
            <a:alphaModFix/>
          </a:blip>
          <a:stretch>
            <a:fillRect/>
          </a:stretch>
        </p:blipFill>
        <p:spPr>
          <a:xfrm>
            <a:off x="1608875" y="1043875"/>
            <a:ext cx="6108824" cy="3969500"/>
          </a:xfrm>
          <a:prstGeom prst="rect">
            <a:avLst/>
          </a:prstGeom>
          <a:noFill/>
          <a:ln>
            <a:noFill/>
          </a:ln>
        </p:spPr>
      </p:pic>
      <p:sp>
        <p:nvSpPr>
          <p:cNvPr id="135" name="Google Shape;13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“poutcome”  Variable vs Continuous Variables </a:t>
            </a:r>
            <a:endParaRPr sz="2300" b="1">
              <a:latin typeface="Arial"/>
              <a:ea typeface="Arial"/>
              <a:cs typeface="Arial"/>
              <a:sym typeface="Arial"/>
            </a:endParaRPr>
          </a:p>
        </p:txBody>
      </p:sp>
      <p:sp>
        <p:nvSpPr>
          <p:cNvPr id="141" name="Google Shape;141;p24"/>
          <p:cNvSpPr txBox="1">
            <a:spLocks noGrp="1"/>
          </p:cNvSpPr>
          <p:nvPr>
            <p:ph type="body" idx="1"/>
          </p:nvPr>
        </p:nvSpPr>
        <p:spPr>
          <a:xfrm>
            <a:off x="311700" y="1171675"/>
            <a:ext cx="8520600" cy="373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100" dirty="0">
              <a:highlight>
                <a:schemeClr val="accent1"/>
              </a:highlight>
              <a:latin typeface="Arial"/>
              <a:ea typeface="Arial"/>
              <a:cs typeface="Arial"/>
              <a:sym typeface="Arial"/>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EFDC3162-4E46-C3D2-5C3F-6A21B2CFDB25}"/>
              </a:ext>
            </a:extLst>
          </p:cNvPr>
          <p:cNvPicPr>
            <a:picLocks noChangeAspect="1"/>
          </p:cNvPicPr>
          <p:nvPr/>
        </p:nvPicPr>
        <p:blipFill>
          <a:blip r:embed="rId3"/>
          <a:stretch>
            <a:fillRect/>
          </a:stretch>
        </p:blipFill>
        <p:spPr>
          <a:xfrm>
            <a:off x="2249215" y="1171674"/>
            <a:ext cx="4824248" cy="37302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1945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Exploratory Analysis of Categorical Variables</a:t>
            </a:r>
            <a:endParaRPr sz="2300" b="1">
              <a:latin typeface="Arial"/>
              <a:ea typeface="Arial"/>
              <a:cs typeface="Arial"/>
              <a:sym typeface="Arial"/>
            </a:endParaRPr>
          </a:p>
        </p:txBody>
      </p:sp>
      <p:sp>
        <p:nvSpPr>
          <p:cNvPr id="149" name="Google Shape;149;p25"/>
          <p:cNvSpPr txBox="1">
            <a:spLocks noGrp="1"/>
          </p:cNvSpPr>
          <p:nvPr>
            <p:ph type="body" idx="1"/>
          </p:nvPr>
        </p:nvSpPr>
        <p:spPr>
          <a:xfrm>
            <a:off x="311700" y="948050"/>
            <a:ext cx="7908900" cy="370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Char char="●"/>
            </a:pPr>
            <a:r>
              <a:rPr lang="en" sz="1100" dirty="0">
                <a:highlight>
                  <a:schemeClr val="accent1"/>
                </a:highlight>
                <a:latin typeface="Arial"/>
                <a:ea typeface="Arial"/>
                <a:cs typeface="Arial"/>
                <a:sym typeface="Arial"/>
              </a:rPr>
              <a:t>Boxplot of clients’ age by jobs who subscribed to the term deposit</a:t>
            </a:r>
            <a:endParaRPr sz="1100" dirty="0">
              <a:highlight>
                <a:schemeClr val="accent1"/>
              </a:highlight>
              <a:latin typeface="Arial"/>
              <a:ea typeface="Arial"/>
              <a:cs typeface="Arial"/>
              <a:sym typeface="Arial"/>
            </a:endParaRPr>
          </a:p>
          <a:p>
            <a:pPr marL="0" lvl="0" indent="0" algn="l" rtl="0">
              <a:spcBef>
                <a:spcPts val="1600"/>
              </a:spcBef>
              <a:spcAft>
                <a:spcPts val="1600"/>
              </a:spcAft>
              <a:buNone/>
            </a:pPr>
            <a:endParaRPr sz="1100" dirty="0">
              <a:highlight>
                <a:schemeClr val="accent1"/>
              </a:highlight>
              <a:latin typeface="Arial"/>
              <a:ea typeface="Arial"/>
              <a:cs typeface="Arial"/>
              <a:sym typeface="Arial"/>
            </a:endParaRPr>
          </a:p>
        </p:txBody>
      </p:sp>
      <p:pic>
        <p:nvPicPr>
          <p:cNvPr id="150" name="Google Shape;150;p25"/>
          <p:cNvPicPr preferRelativeResize="0"/>
          <p:nvPr/>
        </p:nvPicPr>
        <p:blipFill>
          <a:blip r:embed="rId3">
            <a:alphaModFix/>
          </a:blip>
          <a:stretch>
            <a:fillRect/>
          </a:stretch>
        </p:blipFill>
        <p:spPr>
          <a:xfrm>
            <a:off x="1824825" y="1233025"/>
            <a:ext cx="5465526" cy="1853275"/>
          </a:xfrm>
          <a:prstGeom prst="rect">
            <a:avLst/>
          </a:prstGeom>
          <a:noFill/>
          <a:ln>
            <a:noFill/>
          </a:ln>
        </p:spPr>
      </p:pic>
      <p:sp>
        <p:nvSpPr>
          <p:cNvPr id="151" name="Google Shape;151;p25"/>
          <p:cNvSpPr txBox="1">
            <a:spLocks noGrp="1"/>
          </p:cNvSpPr>
          <p:nvPr>
            <p:ph type="body" idx="1"/>
          </p:nvPr>
        </p:nvSpPr>
        <p:spPr>
          <a:xfrm>
            <a:off x="311700" y="3086300"/>
            <a:ext cx="7908900" cy="370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Char char="●"/>
            </a:pPr>
            <a:r>
              <a:rPr lang="en" sz="1100">
                <a:highlight>
                  <a:schemeClr val="accent1"/>
                </a:highlight>
                <a:latin typeface="Arial"/>
                <a:ea typeface="Arial"/>
                <a:cs typeface="Arial"/>
                <a:sym typeface="Arial"/>
              </a:rPr>
              <a:t>Distributions of variables v.s the outcome</a:t>
            </a:r>
            <a:endParaRPr sz="1100">
              <a:highlight>
                <a:schemeClr val="accent1"/>
              </a:highlight>
              <a:latin typeface="Arial"/>
              <a:ea typeface="Arial"/>
              <a:cs typeface="Arial"/>
              <a:sym typeface="Arial"/>
            </a:endParaRPr>
          </a:p>
          <a:p>
            <a:pPr marL="0" lvl="0" indent="0" algn="l" rtl="0">
              <a:spcBef>
                <a:spcPts val="1600"/>
              </a:spcBef>
              <a:spcAft>
                <a:spcPts val="1600"/>
              </a:spcAft>
              <a:buNone/>
            </a:pPr>
            <a:endParaRPr sz="1100">
              <a:highlight>
                <a:schemeClr val="accent1"/>
              </a:highlight>
              <a:latin typeface="Arial"/>
              <a:ea typeface="Arial"/>
              <a:cs typeface="Arial"/>
              <a:sym typeface="Arial"/>
            </a:endParaRPr>
          </a:p>
        </p:txBody>
      </p:sp>
      <p:pic>
        <p:nvPicPr>
          <p:cNvPr id="152" name="Google Shape;152;p25"/>
          <p:cNvPicPr preferRelativeResize="0"/>
          <p:nvPr/>
        </p:nvPicPr>
        <p:blipFill>
          <a:blip r:embed="rId4">
            <a:alphaModFix/>
          </a:blip>
          <a:stretch>
            <a:fillRect/>
          </a:stretch>
        </p:blipFill>
        <p:spPr>
          <a:xfrm>
            <a:off x="1824825" y="3399375"/>
            <a:ext cx="5465525" cy="1627775"/>
          </a:xfrm>
          <a:prstGeom prst="rect">
            <a:avLst/>
          </a:prstGeom>
          <a:noFill/>
          <a:ln>
            <a:noFill/>
          </a:ln>
        </p:spPr>
      </p:pic>
      <p:sp>
        <p:nvSpPr>
          <p:cNvPr id="153" name="Google Shape;15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Pre-preparation</a:t>
            </a:r>
            <a:endParaRPr/>
          </a:p>
        </p:txBody>
      </p:sp>
      <p:sp>
        <p:nvSpPr>
          <p:cNvPr id="159" name="Google Shape;159;p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222222"/>
              </a:buClr>
              <a:buSzPts val="1200"/>
              <a:buFont typeface="Arial"/>
              <a:buChar char="●"/>
            </a:pPr>
            <a:r>
              <a:rPr lang="en" sz="1200" dirty="0">
                <a:solidFill>
                  <a:srgbClr val="222222"/>
                </a:solidFill>
                <a:highlight>
                  <a:schemeClr val="accent1"/>
                </a:highlight>
                <a:latin typeface="Arial"/>
                <a:ea typeface="Arial"/>
                <a:cs typeface="Arial"/>
                <a:sym typeface="Arial"/>
              </a:rPr>
              <a:t>Label encoding</a:t>
            </a:r>
            <a:endParaRPr sz="1200" dirty="0">
              <a:solidFill>
                <a:srgbClr val="222222"/>
              </a:solidFill>
              <a:highlight>
                <a:schemeClr val="accent1"/>
              </a:highlight>
              <a:latin typeface="Arial"/>
              <a:ea typeface="Arial"/>
              <a:cs typeface="Arial"/>
              <a:sym typeface="Arial"/>
            </a:endParaRPr>
          </a:p>
          <a:p>
            <a:pPr marL="457200" lvl="0" indent="0" algn="l" rtl="0">
              <a:spcBef>
                <a:spcPts val="1200"/>
              </a:spcBef>
              <a:spcAft>
                <a:spcPts val="0"/>
              </a:spcAft>
              <a:buNone/>
            </a:pPr>
            <a:r>
              <a:rPr lang="en" sz="1200" dirty="0">
                <a:solidFill>
                  <a:srgbClr val="222222"/>
                </a:solidFill>
                <a:highlight>
                  <a:schemeClr val="accent1"/>
                </a:highlight>
                <a:latin typeface="Arial"/>
                <a:ea typeface="Arial"/>
                <a:cs typeface="Arial"/>
                <a:sym typeface="Arial"/>
              </a:rPr>
              <a:t>Many machine learning algorithms cannot operate on categorical data directly. They require all input variables and output variables to be numeric. </a:t>
            </a:r>
            <a:endParaRPr sz="1200" dirty="0">
              <a:solidFill>
                <a:srgbClr val="222222"/>
              </a:solidFill>
              <a:highlight>
                <a:schemeClr val="accent1"/>
              </a:highlight>
              <a:latin typeface="Arial"/>
              <a:ea typeface="Arial"/>
              <a:cs typeface="Arial"/>
              <a:sym typeface="Arial"/>
            </a:endParaRPr>
          </a:p>
          <a:p>
            <a:pPr marL="457200" lvl="0" indent="0" algn="l" rtl="0">
              <a:spcBef>
                <a:spcPts val="1200"/>
              </a:spcBef>
              <a:spcAft>
                <a:spcPts val="1200"/>
              </a:spcAft>
              <a:buNone/>
            </a:pPr>
            <a:r>
              <a:rPr lang="en" sz="1200" dirty="0">
                <a:solidFill>
                  <a:srgbClr val="222222"/>
                </a:solidFill>
                <a:highlight>
                  <a:schemeClr val="accent1"/>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LabelEncoder</a:t>
            </a:r>
            <a:r>
              <a:rPr lang="en" sz="1200" dirty="0">
                <a:solidFill>
                  <a:srgbClr val="222222"/>
                </a:solidFill>
                <a:highlight>
                  <a:schemeClr val="accent1"/>
                </a:highlight>
                <a:latin typeface="Arial"/>
                <a:ea typeface="Arial"/>
                <a:cs typeface="Arial"/>
                <a:sym typeface="Arial"/>
              </a:rPr>
              <a:t> is a utility class to help normalize labels such that they contain only values between 0 and n_classes-1.</a:t>
            </a:r>
            <a:endParaRPr sz="1200" dirty="0">
              <a:solidFill>
                <a:srgbClr val="222222"/>
              </a:solidFill>
              <a:highlight>
                <a:schemeClr val="accent1"/>
              </a:highlight>
              <a:latin typeface="Arial"/>
              <a:ea typeface="Arial"/>
              <a:cs typeface="Arial"/>
              <a:sym typeface="Arial"/>
            </a:endParaRPr>
          </a:p>
        </p:txBody>
      </p:sp>
      <p:sp>
        <p:nvSpPr>
          <p:cNvPr id="160" name="Google Shape;160;p26"/>
          <p:cNvSpPr txBox="1">
            <a:spLocks noGrp="1"/>
          </p:cNvSpPr>
          <p:nvPr>
            <p:ph type="body" idx="2"/>
          </p:nvPr>
        </p:nvSpPr>
        <p:spPr>
          <a:xfrm>
            <a:off x="4651525" y="1171675"/>
            <a:ext cx="4180800" cy="33972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SzPts val="1200"/>
              <a:buFont typeface="Arial"/>
              <a:buChar char="●"/>
            </a:pPr>
            <a:r>
              <a:rPr lang="en" sz="1200">
                <a:latin typeface="Arial"/>
                <a:ea typeface="Arial"/>
                <a:cs typeface="Arial"/>
                <a:sym typeface="Arial"/>
              </a:rPr>
              <a:t>Standardization</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Some machine learning algorithms are sensitive to the scale of data.</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For example, k-nearest neighbor, this algorithm only depends on computing the distances of data points. </a:t>
            </a:r>
            <a:endParaRPr sz="1200">
              <a:latin typeface="Arial"/>
              <a:ea typeface="Arial"/>
              <a:cs typeface="Arial"/>
              <a:sym typeface="Arial"/>
            </a:endParaRPr>
          </a:p>
          <a:p>
            <a:pPr marL="457200" lvl="0" indent="0" algn="l" rtl="0">
              <a:spcBef>
                <a:spcPts val="1200"/>
              </a:spcBef>
              <a:spcAft>
                <a:spcPts val="1200"/>
              </a:spcAft>
              <a:buNone/>
            </a:pPr>
            <a:r>
              <a:rPr lang="en" sz="1200">
                <a:latin typeface="Arial"/>
                <a:ea typeface="Arial"/>
                <a:cs typeface="Arial"/>
                <a:sym typeface="Arial"/>
              </a:rPr>
              <a:t>To make the effects of features less sensitive to its scale and unit, one technique that we applied here is standardization. </a:t>
            </a:r>
            <a:endParaRPr sz="1200">
              <a:latin typeface="Arial"/>
              <a:ea typeface="Arial"/>
              <a:cs typeface="Arial"/>
              <a:sym typeface="Arial"/>
            </a:endParaRPr>
          </a:p>
        </p:txBody>
      </p:sp>
      <p:sp>
        <p:nvSpPr>
          <p:cNvPr id="161" name="Google Shape;16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490250" y="526350"/>
            <a:ext cx="8318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Attempted Machine Learning Method</a:t>
            </a:r>
            <a:endParaRPr/>
          </a:p>
        </p:txBody>
      </p:sp>
      <p:sp>
        <p:nvSpPr>
          <p:cNvPr id="167" name="Google Shape;16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1400"/>
              </a:spcBef>
              <a:spcAft>
                <a:spcPts val="0"/>
              </a:spcAft>
              <a:buSzPts val="1800"/>
              <a:buChar char="●"/>
            </a:pPr>
            <a:r>
              <a:rPr lang="en"/>
              <a:t>Logistic regression is a discriminative classifier. Unlike the linear regression that models the response Y directly, the logistic regression models the probability of response Y belonging to a particular category. </a:t>
            </a:r>
            <a:endParaRPr/>
          </a:p>
          <a:p>
            <a:pPr marL="457200" lvl="0" indent="0" algn="l" rtl="0">
              <a:spcBef>
                <a:spcPts val="1400"/>
              </a:spcBef>
              <a:spcAft>
                <a:spcPts val="0"/>
              </a:spcAft>
              <a:buNone/>
            </a:pPr>
            <a:endParaRPr/>
          </a:p>
          <a:p>
            <a:pPr marL="0" lvl="0" indent="0" algn="l" rtl="0">
              <a:spcBef>
                <a:spcPts val="1400"/>
              </a:spcBef>
              <a:spcAft>
                <a:spcPts val="0"/>
              </a:spcAft>
              <a:buNone/>
            </a:pPr>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logistic </a:t>
            </a:r>
            <a:r>
              <a:rPr lang="en" sz="1100">
                <a:highlight>
                  <a:schemeClr val="accent1"/>
                </a:highlight>
                <a:latin typeface="Arial"/>
                <a:ea typeface="Arial"/>
                <a:cs typeface="Arial"/>
                <a:sym typeface="Arial"/>
              </a:rPr>
              <a:t>regression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88.90%</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88.29%</a:t>
            </a:r>
            <a:endParaRPr sz="1100">
              <a:highlight>
                <a:schemeClr val="accent1"/>
              </a:highlight>
              <a:latin typeface="Arial"/>
              <a:ea typeface="Arial"/>
              <a:cs typeface="Arial"/>
              <a:sym typeface="Arial"/>
            </a:endParaRPr>
          </a:p>
          <a:p>
            <a:pPr marL="0" lvl="0" indent="0" algn="l" rtl="0">
              <a:spcBef>
                <a:spcPts val="1400"/>
              </a:spcBef>
              <a:spcAft>
                <a:spcPts val="400"/>
              </a:spcAft>
              <a:buNone/>
            </a:pPr>
            <a:endParaRPr/>
          </a:p>
        </p:txBody>
      </p:sp>
      <p:sp>
        <p:nvSpPr>
          <p:cNvPr id="173" name="Google Shape;17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74" name="Google Shape;174;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pic>
        <p:nvPicPr>
          <p:cNvPr id="175" name="Google Shape;175;p28"/>
          <p:cNvPicPr preferRelativeResize="0"/>
          <p:nvPr/>
        </p:nvPicPr>
        <p:blipFill>
          <a:blip r:embed="rId3">
            <a:alphaModFix/>
          </a:blip>
          <a:stretch>
            <a:fillRect/>
          </a:stretch>
        </p:blipFill>
        <p:spPr>
          <a:xfrm>
            <a:off x="2532925" y="2587400"/>
            <a:ext cx="3433499" cy="52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Perceptron</a:t>
            </a:r>
            <a:endParaRPr/>
          </a:p>
        </p:txBody>
      </p:sp>
      <p:sp>
        <p:nvSpPr>
          <p:cNvPr id="181" name="Google Shape;181;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1400"/>
              </a:spcBef>
              <a:spcAft>
                <a:spcPts val="0"/>
              </a:spcAft>
              <a:buSzPts val="1600"/>
              <a:buChar char="●"/>
            </a:pPr>
            <a:r>
              <a:rPr lang="en" sz="1600"/>
              <a:t>Perceptron is an on-line algorithm. It is similar to the logistic regression method. We assume y ∈ {−1, +1}. In this case, our prediction becomes a sign function: </a:t>
            </a:r>
            <a:endParaRPr sz="1600"/>
          </a:p>
          <a:p>
            <a:pPr marL="457200" lvl="0" indent="0" algn="l" rtl="0">
              <a:spcBef>
                <a:spcPts val="1400"/>
              </a:spcBef>
              <a:spcAft>
                <a:spcPts val="0"/>
              </a:spcAft>
              <a:buNone/>
            </a:pPr>
            <a:endParaRPr sz="1600"/>
          </a:p>
          <a:p>
            <a:pPr marL="457200" lvl="0" indent="0" algn="l" rtl="0">
              <a:spcBef>
                <a:spcPts val="1400"/>
              </a:spcBef>
              <a:spcAft>
                <a:spcPts val="0"/>
              </a:spcAft>
              <a:buNone/>
            </a:pPr>
            <a:r>
              <a:rPr lang="en" sz="1600"/>
              <a:t>At each step, with a negative sign indicating an error, then we update the weight vector by adding on the gradient. </a:t>
            </a:r>
            <a:endParaRPr sz="1600"/>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perceptron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82.23 %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82.98%</a:t>
            </a:r>
            <a:r>
              <a:rPr lang="en" sz="1100">
                <a:highlight>
                  <a:schemeClr val="accent1"/>
                </a:highlight>
                <a:latin typeface="Arial"/>
                <a:ea typeface="Arial"/>
                <a:cs typeface="Arial"/>
                <a:sym typeface="Arial"/>
              </a:rPr>
              <a:t>.</a:t>
            </a:r>
            <a:endParaRPr/>
          </a:p>
        </p:txBody>
      </p:sp>
      <p:sp>
        <p:nvSpPr>
          <p:cNvPr id="182" name="Google Shape;18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83" name="Google Shape;183;p29"/>
          <p:cNvPicPr preferRelativeResize="0"/>
          <p:nvPr/>
        </p:nvPicPr>
        <p:blipFill>
          <a:blip r:embed="rId3">
            <a:alphaModFix/>
          </a:blip>
          <a:stretch>
            <a:fillRect/>
          </a:stretch>
        </p:blipFill>
        <p:spPr>
          <a:xfrm>
            <a:off x="3200400" y="2100275"/>
            <a:ext cx="1849750" cy="35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Shrinkage Methods</a:t>
            </a:r>
            <a:endParaRPr/>
          </a:p>
        </p:txBody>
      </p:sp>
      <p:sp>
        <p:nvSpPr>
          <p:cNvPr id="189" name="Google Shape;189;p30"/>
          <p:cNvSpPr txBox="1">
            <a:spLocks noGrp="1"/>
          </p:cNvSpPr>
          <p:nvPr>
            <p:ph type="body" idx="1"/>
          </p:nvPr>
        </p:nvSpPr>
        <p:spPr>
          <a:xfrm>
            <a:off x="311700" y="1171675"/>
            <a:ext cx="7926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600"/>
              <a:t>Using the least squares method to fit a model that contains all ‘p’ predictors, we can apply a technique that regularizes/shrinks the coefficient estimates.</a:t>
            </a:r>
            <a:endParaRPr sz="1600"/>
          </a:p>
          <a:p>
            <a:pPr marL="0" lvl="0" indent="0" algn="l" rtl="0">
              <a:spcBef>
                <a:spcPts val="1200"/>
              </a:spcBef>
              <a:spcAft>
                <a:spcPts val="0"/>
              </a:spcAft>
              <a:buClr>
                <a:schemeClr val="dk1"/>
              </a:buClr>
              <a:buSzPts val="1100"/>
              <a:buFont typeface="Arial"/>
              <a:buNone/>
            </a:pPr>
            <a:r>
              <a:rPr lang="en" sz="1600"/>
              <a:t>By doing so, the variance of coefficient estimates are significantly reduced. The two most popular shrinkage methods are ridge regression and lasso regression. </a:t>
            </a:r>
            <a:endParaRPr sz="1100">
              <a:highlight>
                <a:schemeClr val="accent1"/>
              </a:highlight>
              <a:latin typeface="Arial"/>
              <a:ea typeface="Arial"/>
              <a:cs typeface="Arial"/>
              <a:sym typeface="Arial"/>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lasso </a:t>
            </a:r>
            <a:r>
              <a:rPr lang="en" sz="1100">
                <a:highlight>
                  <a:schemeClr val="accent1"/>
                </a:highlight>
                <a:latin typeface="Arial"/>
                <a:ea typeface="Arial"/>
                <a:cs typeface="Arial"/>
                <a:sym typeface="Arial"/>
              </a:rPr>
              <a:t>regression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90.55 %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89.46%</a:t>
            </a:r>
            <a:r>
              <a:rPr lang="en" sz="1100">
                <a:highlight>
                  <a:schemeClr val="accent1"/>
                </a:highlight>
                <a:latin typeface="Arial"/>
                <a:ea typeface="Arial"/>
                <a:cs typeface="Arial"/>
                <a:sym typeface="Arial"/>
              </a:rPr>
              <a:t>.</a:t>
            </a:r>
            <a:endParaRPr sz="1100">
              <a:highlight>
                <a:schemeClr val="accent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ridge </a:t>
            </a:r>
            <a:r>
              <a:rPr lang="en" sz="1100">
                <a:highlight>
                  <a:schemeClr val="accent1"/>
                </a:highlight>
                <a:latin typeface="Arial"/>
                <a:ea typeface="Arial"/>
                <a:cs typeface="Arial"/>
                <a:sym typeface="Arial"/>
              </a:rPr>
              <a:t>regression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90.49 %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89.68%</a:t>
            </a:r>
            <a:r>
              <a:rPr lang="en" sz="1100">
                <a:highlight>
                  <a:schemeClr val="accent1"/>
                </a:highlight>
                <a:latin typeface="Arial"/>
                <a:ea typeface="Arial"/>
                <a:cs typeface="Arial"/>
                <a:sym typeface="Arial"/>
              </a:rPr>
              <a:t>.</a:t>
            </a:r>
            <a:endParaRPr sz="11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190" name="Google Shape;19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Naive Bayes</a:t>
            </a:r>
            <a:endParaRPr/>
          </a:p>
        </p:txBody>
      </p:sp>
      <p:sp>
        <p:nvSpPr>
          <p:cNvPr id="196" name="Google Shape;196;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Naive Bayes algorithm is a generative classifier. Unlike the discriminative classifier using a conditional distribution, we use the joint distribution to generate the data. In a nutshell, Naive Bayes algorithm is based on Bayes rule and a set of conditional independence assumptions.</a:t>
            </a:r>
            <a:endParaRPr sz="1600"/>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100" b="1">
              <a:latin typeface="Arial"/>
              <a:ea typeface="Arial"/>
              <a:cs typeface="Arial"/>
              <a:sym typeface="Arial"/>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Naive Bayes</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85.48 %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84.97 %</a:t>
            </a:r>
            <a:r>
              <a:rPr lang="en" sz="1100">
                <a:highlight>
                  <a:schemeClr val="accent1"/>
                </a:highlight>
                <a:latin typeface="Arial"/>
                <a:ea typeface="Arial"/>
                <a:cs typeface="Arial"/>
                <a:sym typeface="Arial"/>
              </a:rPr>
              <a:t>.</a:t>
            </a:r>
            <a:endParaRPr b="1"/>
          </a:p>
        </p:txBody>
      </p:sp>
      <p:sp>
        <p:nvSpPr>
          <p:cNvPr id="197" name="Google Shape;19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Outline</a:t>
            </a:r>
            <a:endParaRPr/>
          </a:p>
        </p:txBody>
      </p:sp>
      <p:sp>
        <p:nvSpPr>
          <p:cNvPr id="66" name="Google Shape;66;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7" name="Google Shape;67;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Introduction</a:t>
            </a:r>
            <a:endParaRPr/>
          </a:p>
          <a:p>
            <a:pPr marL="457200" lvl="0" indent="-342900" algn="l" rtl="0">
              <a:spcBef>
                <a:spcPts val="1600"/>
              </a:spcBef>
              <a:spcAft>
                <a:spcPts val="0"/>
              </a:spcAft>
              <a:buSzPts val="1800"/>
              <a:buChar char="●"/>
            </a:pPr>
            <a:r>
              <a:rPr lang="en"/>
              <a:t>Exploratory Data Analysis</a:t>
            </a:r>
            <a:endParaRPr/>
          </a:p>
          <a:p>
            <a:pPr marL="457200" lvl="0" indent="-342900" algn="l" rtl="0">
              <a:spcBef>
                <a:spcPts val="1600"/>
              </a:spcBef>
              <a:spcAft>
                <a:spcPts val="0"/>
              </a:spcAft>
              <a:buSzPts val="1800"/>
              <a:buChar char="●"/>
            </a:pPr>
            <a:r>
              <a:rPr lang="en"/>
              <a:t>Attempted ML Methods</a:t>
            </a:r>
            <a:endParaRPr/>
          </a:p>
          <a:p>
            <a:pPr marL="457200" lvl="0" indent="-342900" algn="l" rtl="0">
              <a:spcBef>
                <a:spcPts val="1600"/>
              </a:spcBef>
              <a:spcAft>
                <a:spcPts val="1600"/>
              </a:spcAft>
              <a:buSzPts val="1800"/>
              <a:buChar char="●"/>
            </a:pPr>
            <a:r>
              <a:rPr lang="en"/>
              <a:t>Results and Conclusions</a:t>
            </a: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Support Vector Machine</a:t>
            </a:r>
            <a:endParaRPr/>
          </a:p>
        </p:txBody>
      </p:sp>
      <p:sp>
        <p:nvSpPr>
          <p:cNvPr id="203" name="Google Shape;20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SzPts val="1600"/>
              <a:buChar char="●"/>
            </a:pPr>
            <a:r>
              <a:rPr lang="en" sz="1600"/>
              <a:t>In the case of support vector machines, a data point is viewed as a p - dimensional vector, and the classifier separates such points with a (p − 1) - dimensional hyperplane. This is called a “linear classifier”. The support vectors are p - dimensional vector vectors that support the maximal margin hyperplane that can correctly classify the data. </a:t>
            </a:r>
            <a:endParaRPr sz="1600"/>
          </a:p>
          <a:p>
            <a:pPr marL="45720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SVM</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88.83 %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87.18 %</a:t>
            </a:r>
            <a:r>
              <a:rPr lang="en" sz="1100">
                <a:highlight>
                  <a:schemeClr val="accent1"/>
                </a:highlight>
                <a:latin typeface="Arial"/>
                <a:ea typeface="Arial"/>
                <a:cs typeface="Arial"/>
                <a:sym typeface="Arial"/>
              </a:rPr>
              <a:t>.</a:t>
            </a:r>
            <a:endParaRPr sz="1050">
              <a:solidFill>
                <a:srgbClr val="D4D4D4"/>
              </a:solidFill>
              <a:latin typeface="Courier New"/>
              <a:ea typeface="Courier New"/>
              <a:cs typeface="Courier New"/>
              <a:sym typeface="Courier New"/>
            </a:endParaRPr>
          </a:p>
          <a:p>
            <a:pPr marL="0" lvl="0" indent="0" algn="l" rtl="0">
              <a:spcBef>
                <a:spcPts val="1200"/>
              </a:spcBef>
              <a:spcAft>
                <a:spcPts val="1600"/>
              </a:spcAft>
              <a:buNone/>
            </a:pPr>
            <a:endParaRPr/>
          </a:p>
        </p:txBody>
      </p:sp>
      <p:sp>
        <p:nvSpPr>
          <p:cNvPr id="204" name="Google Shape;20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K-Nearest Neighbor</a:t>
            </a:r>
            <a:endParaRPr/>
          </a:p>
        </p:txBody>
      </p:sp>
      <p:sp>
        <p:nvSpPr>
          <p:cNvPr id="210" name="Google Shape;210;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k-nearest neighbors algorithm is based on the assumption that similar inputs have similar outputs. The key idea of the classification rule is to assign the most common labels among its most similar neighbors. </a:t>
            </a:r>
            <a:endParaRPr sz="1050">
              <a:solidFill>
                <a:srgbClr val="D4D4D4"/>
              </a:solidFill>
              <a:latin typeface="Courier New"/>
              <a:ea typeface="Courier New"/>
              <a:cs typeface="Courier New"/>
              <a:sym typeface="Courier New"/>
            </a:endParaRPr>
          </a:p>
          <a:p>
            <a:pPr marL="45720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KNN</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92.39 %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86.19 %</a:t>
            </a:r>
            <a:r>
              <a:rPr lang="en" sz="1100">
                <a:highlight>
                  <a:schemeClr val="accent1"/>
                </a:highlight>
                <a:latin typeface="Arial"/>
                <a:ea typeface="Arial"/>
                <a:cs typeface="Arial"/>
                <a:sym typeface="Arial"/>
              </a:rPr>
              <a:t>.</a:t>
            </a:r>
            <a:endParaRPr sz="1050">
              <a:solidFill>
                <a:srgbClr val="D4D4D4"/>
              </a:solidFill>
              <a:latin typeface="Courier New"/>
              <a:ea typeface="Courier New"/>
              <a:cs typeface="Courier New"/>
              <a:sym typeface="Courier New"/>
            </a:endParaRPr>
          </a:p>
          <a:p>
            <a:pPr marL="0" lvl="0" indent="0" algn="l" rtl="0">
              <a:spcBef>
                <a:spcPts val="1200"/>
              </a:spcBef>
              <a:spcAft>
                <a:spcPts val="1600"/>
              </a:spcAft>
              <a:buNone/>
            </a:pP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Random Forests</a:t>
            </a:r>
            <a:endParaRPr/>
          </a:p>
        </p:txBody>
      </p:sp>
      <p:sp>
        <p:nvSpPr>
          <p:cNvPr id="217" name="Google Shape;217;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1: In Random forest n number of random records are taken from the data set having k number of records.</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2: Individual decision trees are constructed for each sample.</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3: Each decision tree will generate an output.</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4: Final output is considered based on </a:t>
            </a:r>
            <a:r>
              <a:rPr lang="en" sz="1100" i="1">
                <a:highlight>
                  <a:schemeClr val="accent1"/>
                </a:highlight>
                <a:latin typeface="Arial"/>
                <a:ea typeface="Arial"/>
                <a:cs typeface="Arial"/>
                <a:sym typeface="Arial"/>
              </a:rPr>
              <a:t>Majority Voting or Averaging </a:t>
            </a:r>
            <a:r>
              <a:rPr lang="en" sz="1100">
                <a:highlight>
                  <a:schemeClr val="accent1"/>
                </a:highlight>
                <a:latin typeface="Arial"/>
                <a:ea typeface="Arial"/>
                <a:cs typeface="Arial"/>
                <a:sym typeface="Arial"/>
              </a:rPr>
              <a:t>for Classification and regression respectively.</a:t>
            </a:r>
            <a:endParaRPr sz="1050">
              <a:solidFill>
                <a:srgbClr val="D4D4D4"/>
              </a:solidFill>
              <a:latin typeface="Courier New"/>
              <a:ea typeface="Courier New"/>
              <a:cs typeface="Courier New"/>
              <a:sym typeface="Courier New"/>
            </a:endParaRPr>
          </a:p>
          <a:p>
            <a:pPr marL="457200" lvl="0" indent="-342900" algn="l" rtl="0">
              <a:lnSpc>
                <a:spcPct val="100000"/>
              </a:lnSpc>
              <a:spcBef>
                <a:spcPts val="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Random Forests</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96.99 %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87.62 %</a:t>
            </a:r>
            <a:r>
              <a:rPr lang="en" sz="1100">
                <a:highlight>
                  <a:schemeClr val="accent1"/>
                </a:highlight>
                <a:latin typeface="Arial"/>
                <a:ea typeface="Arial"/>
                <a:cs typeface="Arial"/>
                <a:sym typeface="Arial"/>
              </a:rPr>
              <a:t>.</a:t>
            </a:r>
            <a:endParaRPr sz="1050">
              <a:solidFill>
                <a:srgbClr val="D4D4D4"/>
              </a:solidFill>
              <a:latin typeface="Courier New"/>
              <a:ea typeface="Courier New"/>
              <a:cs typeface="Courier New"/>
              <a:sym typeface="Courier New"/>
            </a:endParaRPr>
          </a:p>
          <a:p>
            <a:pPr marL="0" lvl="0" indent="0" algn="l" rtl="0">
              <a:spcBef>
                <a:spcPts val="1200"/>
              </a:spcBef>
              <a:spcAft>
                <a:spcPts val="1600"/>
              </a:spcAft>
              <a:buNone/>
            </a:pPr>
            <a:endParaRPr/>
          </a:p>
        </p:txBody>
      </p:sp>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Gradient Boosting</a:t>
            </a:r>
            <a:endParaRPr/>
          </a:p>
        </p:txBody>
      </p:sp>
      <p:sp>
        <p:nvSpPr>
          <p:cNvPr id="224" name="Google Shape;224;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1200"/>
              </a:spcBef>
              <a:spcAft>
                <a:spcPts val="0"/>
              </a:spcAft>
              <a:buSzPts val="1600"/>
              <a:buChar char="●"/>
            </a:pPr>
            <a:r>
              <a:rPr lang="en" sz="1100">
                <a:solidFill>
                  <a:srgbClr val="222222"/>
                </a:solidFill>
                <a:highlight>
                  <a:schemeClr val="accent1"/>
                </a:highlight>
                <a:latin typeface="Arial"/>
                <a:ea typeface="Arial"/>
                <a:cs typeface="Arial"/>
                <a:sym typeface="Arial"/>
              </a:rPr>
              <a:t>The main idea behind this algorithm is to build models sequentially and these subsequent models try to reduce the errors of the previous model. </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solidFill>
                  <a:srgbClr val="222222"/>
                </a:solidFill>
                <a:highlight>
                  <a:schemeClr val="accent1"/>
                </a:highlight>
                <a:latin typeface="Arial"/>
                <a:ea typeface="Arial"/>
                <a:cs typeface="Arial"/>
                <a:sym typeface="Arial"/>
              </a:rPr>
              <a:t>The objective of Gradient Boosting Classifier is to minimize a loss function by adding weak learners using gradient descent.</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solidFill>
                  <a:srgbClr val="222222"/>
                </a:solidFill>
                <a:highlight>
                  <a:schemeClr val="accent1"/>
                </a:highlight>
                <a:latin typeface="Arial"/>
                <a:ea typeface="Arial"/>
                <a:cs typeface="Arial"/>
                <a:sym typeface="Arial"/>
              </a:rPr>
              <a:t>For classification, we will have loss functions such as log-likelihood.</a:t>
            </a:r>
            <a:endParaRPr sz="1100">
              <a:highlight>
                <a:schemeClr val="accent1"/>
              </a:highlight>
              <a:latin typeface="Arial"/>
              <a:ea typeface="Arial"/>
              <a:cs typeface="Arial"/>
              <a:sym typeface="Arial"/>
            </a:endParaRPr>
          </a:p>
          <a:p>
            <a:pPr marL="457200" lvl="0" indent="-342900" algn="l" rtl="0">
              <a:lnSpc>
                <a:spcPct val="200000"/>
              </a:lnSpc>
              <a:spcBef>
                <a:spcPts val="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Gradient Boosting</a:t>
            </a:r>
            <a:r>
              <a:rPr lang="en" sz="1100">
                <a:highlight>
                  <a:schemeClr val="accent1"/>
                </a:highlight>
                <a:latin typeface="Arial"/>
                <a:ea typeface="Arial"/>
                <a:cs typeface="Arial"/>
                <a:sym typeface="Arial"/>
              </a:rPr>
              <a:t>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90.63 %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89.06 %</a:t>
            </a:r>
            <a:r>
              <a:rPr lang="en" sz="1100">
                <a:highlight>
                  <a:schemeClr val="accent1"/>
                </a:highlight>
                <a:latin typeface="Arial"/>
                <a:ea typeface="Arial"/>
                <a:cs typeface="Arial"/>
                <a:sym typeface="Arial"/>
              </a:rPr>
              <a:t>.</a:t>
            </a:r>
            <a:endParaRPr sz="1100">
              <a:highlight>
                <a:schemeClr val="accent1"/>
              </a:highlight>
              <a:latin typeface="Arial"/>
              <a:ea typeface="Arial"/>
              <a:cs typeface="Arial"/>
              <a:sym typeface="Arial"/>
            </a:endParaRPr>
          </a:p>
          <a:p>
            <a:pPr marL="457200" lvl="0" indent="0" algn="l" rtl="0">
              <a:spcBef>
                <a:spcPts val="1200"/>
              </a:spcBef>
              <a:spcAft>
                <a:spcPts val="0"/>
              </a:spcAft>
              <a:buNone/>
            </a:pPr>
            <a:endParaRPr sz="1100">
              <a:highlight>
                <a:schemeClr val="accent1"/>
              </a:highlight>
              <a:latin typeface="Arial"/>
              <a:ea typeface="Arial"/>
              <a:cs typeface="Arial"/>
              <a:sym typeface="Arial"/>
            </a:endParaRPr>
          </a:p>
          <a:p>
            <a:pPr marL="457200" lvl="0" indent="0" algn="l" rtl="0">
              <a:spcBef>
                <a:spcPts val="1200"/>
              </a:spcBef>
              <a:spcAft>
                <a:spcPts val="0"/>
              </a:spcAft>
              <a:buNone/>
            </a:pPr>
            <a:endParaRPr sz="1100">
              <a:highlight>
                <a:schemeClr val="accent1"/>
              </a:highlight>
              <a:latin typeface="Arial"/>
              <a:ea typeface="Arial"/>
              <a:cs typeface="Arial"/>
              <a:sym typeface="Arial"/>
            </a:endParaRPr>
          </a:p>
          <a:p>
            <a:pPr marL="0" lvl="0" indent="0" algn="l" rtl="0">
              <a:spcBef>
                <a:spcPts val="1200"/>
              </a:spcBef>
              <a:spcAft>
                <a:spcPts val="0"/>
              </a:spcAft>
              <a:buNone/>
            </a:pPr>
            <a:endParaRPr sz="1100">
              <a:highlight>
                <a:schemeClr val="accent1"/>
              </a:highlight>
              <a:latin typeface="Arial"/>
              <a:ea typeface="Arial"/>
              <a:cs typeface="Arial"/>
              <a:sym typeface="Arial"/>
            </a:endParaRPr>
          </a:p>
          <a:p>
            <a:pPr marL="1371600" lvl="0" indent="0" algn="l" rtl="0">
              <a:spcBef>
                <a:spcPts val="1200"/>
              </a:spcBef>
              <a:spcAft>
                <a:spcPts val="0"/>
              </a:spcAft>
              <a:buNone/>
            </a:pPr>
            <a:endParaRPr sz="1300" b="1">
              <a:latin typeface="Arial"/>
              <a:ea typeface="Arial"/>
              <a:cs typeface="Arial"/>
              <a:sym typeface="Arial"/>
            </a:endParaRPr>
          </a:p>
          <a:p>
            <a:pPr marL="0" lvl="0" indent="0" algn="l" rtl="0">
              <a:spcBef>
                <a:spcPts val="1200"/>
              </a:spcBef>
              <a:spcAft>
                <a:spcPts val="1600"/>
              </a:spcAft>
              <a:buNone/>
            </a:pPr>
            <a:endParaRPr/>
          </a:p>
        </p:txBody>
      </p:sp>
      <p:sp>
        <p:nvSpPr>
          <p:cNvPr id="225" name="Google Shape;22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490250" y="526350"/>
            <a:ext cx="8318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and Conclusion</a:t>
            </a:r>
            <a:endParaRPr/>
          </a:p>
        </p:txBody>
      </p:sp>
      <p:sp>
        <p:nvSpPr>
          <p:cNvPr id="231" name="Google Shape;23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300" b="1">
                <a:latin typeface="Arial"/>
                <a:ea typeface="Arial"/>
                <a:cs typeface="Arial"/>
                <a:sym typeface="Arial"/>
              </a:rPr>
              <a:t>Results and Conclusion </a:t>
            </a:r>
            <a:endParaRPr sz="2300" b="1">
              <a:latin typeface="Arial"/>
              <a:ea typeface="Arial"/>
              <a:cs typeface="Arial"/>
              <a:sym typeface="Arial"/>
            </a:endParaRPr>
          </a:p>
          <a:p>
            <a:pPr marL="0" lvl="0" indent="0" algn="l" rtl="0">
              <a:spcBef>
                <a:spcPts val="1200"/>
              </a:spcBef>
              <a:spcAft>
                <a:spcPts val="0"/>
              </a:spcAft>
              <a:buNone/>
            </a:pPr>
            <a:endParaRPr/>
          </a:p>
        </p:txBody>
      </p:sp>
      <p:sp>
        <p:nvSpPr>
          <p:cNvPr id="237" name="Google Shape;237;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Accuracy of 9 models of the training and testing data</a:t>
            </a:r>
            <a:endParaRPr/>
          </a:p>
          <a:p>
            <a:pPr marL="0" lvl="0" indent="0" algn="l" rtl="0">
              <a:spcBef>
                <a:spcPts val="1600"/>
              </a:spcBef>
              <a:spcAft>
                <a:spcPts val="1600"/>
              </a:spcAft>
              <a:buNone/>
            </a:pPr>
            <a:endParaRPr/>
          </a:p>
        </p:txBody>
      </p:sp>
      <p:pic>
        <p:nvPicPr>
          <p:cNvPr id="238" name="Google Shape;238;p37"/>
          <p:cNvPicPr preferRelativeResize="0"/>
          <p:nvPr/>
        </p:nvPicPr>
        <p:blipFill>
          <a:blip r:embed="rId3">
            <a:alphaModFix/>
          </a:blip>
          <a:stretch>
            <a:fillRect/>
          </a:stretch>
        </p:blipFill>
        <p:spPr>
          <a:xfrm>
            <a:off x="523200" y="1610150"/>
            <a:ext cx="3400624" cy="3005575"/>
          </a:xfrm>
          <a:prstGeom prst="rect">
            <a:avLst/>
          </a:prstGeom>
          <a:noFill/>
          <a:ln>
            <a:noFill/>
          </a:ln>
        </p:spPr>
      </p:pic>
      <p:pic>
        <p:nvPicPr>
          <p:cNvPr id="239" name="Google Shape;239;p37"/>
          <p:cNvPicPr preferRelativeResize="0"/>
          <p:nvPr/>
        </p:nvPicPr>
        <p:blipFill>
          <a:blip r:embed="rId4">
            <a:alphaModFix/>
          </a:blip>
          <a:stretch>
            <a:fillRect/>
          </a:stretch>
        </p:blipFill>
        <p:spPr>
          <a:xfrm>
            <a:off x="4964600" y="1605476"/>
            <a:ext cx="3156300" cy="3005575"/>
          </a:xfrm>
          <a:prstGeom prst="rect">
            <a:avLst/>
          </a:prstGeom>
          <a:noFill/>
          <a:ln>
            <a:noFill/>
          </a:ln>
        </p:spPr>
      </p:pic>
      <p:sp>
        <p:nvSpPr>
          <p:cNvPr id="240" name="Google Shape;24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2000" b="1">
                <a:latin typeface="Arial"/>
                <a:ea typeface="Arial"/>
                <a:cs typeface="Arial"/>
                <a:sym typeface="Arial"/>
              </a:rPr>
              <a:t>Feature Selection</a:t>
            </a:r>
            <a:endParaRPr sz="2000" b="1">
              <a:latin typeface="Arial"/>
              <a:ea typeface="Arial"/>
              <a:cs typeface="Arial"/>
              <a:sym typeface="Arial"/>
            </a:endParaRPr>
          </a:p>
          <a:p>
            <a:pPr marL="0" lvl="0" indent="0" algn="l" rtl="0">
              <a:lnSpc>
                <a:spcPct val="115000"/>
              </a:lnSpc>
              <a:spcBef>
                <a:spcPts val="1200"/>
              </a:spcBef>
              <a:spcAft>
                <a:spcPts val="1200"/>
              </a:spcAft>
              <a:buNone/>
            </a:pPr>
            <a:endParaRPr sz="2300" b="1">
              <a:latin typeface="Arial"/>
              <a:ea typeface="Arial"/>
              <a:cs typeface="Arial"/>
              <a:sym typeface="Arial"/>
            </a:endParaRPr>
          </a:p>
        </p:txBody>
      </p:sp>
      <p:sp>
        <p:nvSpPr>
          <p:cNvPr id="246" name="Google Shape;246;p3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Mutual Information Gain</a:t>
            </a:r>
            <a:endParaRPr sz="1100" b="1">
              <a:latin typeface="Arial"/>
              <a:ea typeface="Arial"/>
              <a:cs typeface="Arial"/>
              <a:sym typeface="Arial"/>
            </a:endParaRPr>
          </a:p>
          <a:p>
            <a:pPr marL="0" lvl="0" indent="0" algn="l" rtl="0">
              <a:spcBef>
                <a:spcPts val="1200"/>
              </a:spcBef>
              <a:spcAft>
                <a:spcPts val="0"/>
              </a:spcAft>
              <a:buNone/>
            </a:pPr>
            <a:r>
              <a:rPr lang="en" sz="1100">
                <a:highlight>
                  <a:schemeClr val="accent1"/>
                </a:highlight>
                <a:latin typeface="Arial"/>
                <a:ea typeface="Arial"/>
                <a:cs typeface="Arial"/>
                <a:sym typeface="Arial"/>
              </a:rPr>
              <a:t>Mutual Information gain calculates the reduction in entropy from the transformation of a dataset. </a:t>
            </a:r>
            <a:endParaRPr sz="1100">
              <a:highlight>
                <a:schemeClr val="accent1"/>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highlight>
                  <a:schemeClr val="accent1"/>
                </a:highlight>
                <a:latin typeface="Arial"/>
                <a:ea typeface="Arial"/>
                <a:cs typeface="Arial"/>
                <a:sym typeface="Arial"/>
              </a:rPr>
              <a:t>It can be used for feature selection by evaluating the Information gain of each variable in the context of the target variable. </a:t>
            </a:r>
            <a:endParaRPr sz="11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47" name="Google Shape;247;p38"/>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Features Importance with Random Forest</a:t>
            </a:r>
            <a:endParaRPr sz="1100" b="1">
              <a:latin typeface="Arial"/>
              <a:ea typeface="Arial"/>
              <a:cs typeface="Arial"/>
              <a:sym typeface="Arial"/>
            </a:endParaRPr>
          </a:p>
          <a:p>
            <a:pPr marL="0" lvl="0" indent="0" algn="l" rtl="0">
              <a:spcBef>
                <a:spcPts val="1200"/>
              </a:spcBef>
              <a:spcAft>
                <a:spcPts val="0"/>
              </a:spcAft>
              <a:buNone/>
            </a:pPr>
            <a:r>
              <a:rPr lang="en" sz="1100">
                <a:solidFill>
                  <a:srgbClr val="222222"/>
                </a:solidFill>
                <a:highlight>
                  <a:schemeClr val="accent1"/>
                </a:highlight>
                <a:latin typeface="Arial"/>
                <a:ea typeface="Arial"/>
                <a:cs typeface="Arial"/>
                <a:sym typeface="Arial"/>
              </a:rPr>
              <a:t>The tree-based strategies used by random forests naturally rank by how well they improve the purity of the node. </a:t>
            </a:r>
            <a:endParaRPr sz="1100">
              <a:solidFill>
                <a:srgbClr val="222222"/>
              </a:solidFill>
              <a:highlight>
                <a:schemeClr val="accent1"/>
              </a:highlight>
              <a:latin typeface="Arial"/>
              <a:ea typeface="Arial"/>
              <a:cs typeface="Arial"/>
              <a:sym typeface="Arial"/>
            </a:endParaRPr>
          </a:p>
          <a:p>
            <a:pPr marL="0" lvl="0" indent="0" algn="l" rtl="0">
              <a:spcBef>
                <a:spcPts val="1200"/>
              </a:spcBef>
              <a:spcAft>
                <a:spcPts val="0"/>
              </a:spcAft>
              <a:buNone/>
            </a:pPr>
            <a:r>
              <a:rPr lang="en" sz="1100">
                <a:solidFill>
                  <a:srgbClr val="222222"/>
                </a:solidFill>
                <a:highlight>
                  <a:schemeClr val="accent1"/>
                </a:highlight>
                <a:latin typeface="Arial"/>
                <a:ea typeface="Arial"/>
                <a:cs typeface="Arial"/>
                <a:sym typeface="Arial"/>
              </a:rPr>
              <a:t>Nodes with the greatest decrease in impurity (Gini impurity) happen at the start of the trees, while notes with the least decrease in impurity occur at the end of trees. </a:t>
            </a:r>
            <a:endParaRPr sz="1100">
              <a:solidFill>
                <a:srgbClr val="222222"/>
              </a:solidFill>
              <a:highlight>
                <a:schemeClr val="accent1"/>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222222"/>
                </a:solidFill>
                <a:highlight>
                  <a:schemeClr val="accent1"/>
                </a:highlight>
                <a:latin typeface="Arial"/>
                <a:ea typeface="Arial"/>
                <a:cs typeface="Arial"/>
                <a:sym typeface="Arial"/>
              </a:rPr>
              <a:t>By pruning trees below a particular node, we can create a subset of the most important features.</a:t>
            </a:r>
            <a:endParaRPr sz="1100">
              <a:solidFill>
                <a:srgbClr val="222222"/>
              </a:solidFill>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48" name="Google Shape;24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000" b="1">
                <a:latin typeface="Arial"/>
                <a:ea typeface="Arial"/>
                <a:cs typeface="Arial"/>
                <a:sym typeface="Arial"/>
              </a:rPr>
              <a:t>Feature Selection</a:t>
            </a:r>
            <a:endParaRPr/>
          </a:p>
        </p:txBody>
      </p:sp>
      <p:sp>
        <p:nvSpPr>
          <p:cNvPr id="254" name="Google Shape;254;p3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55" name="Google Shape;255;p39"/>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6" name="Google Shape;256;p39"/>
          <p:cNvPicPr preferRelativeResize="0"/>
          <p:nvPr/>
        </p:nvPicPr>
        <p:blipFill>
          <a:blip r:embed="rId3">
            <a:alphaModFix/>
          </a:blip>
          <a:stretch>
            <a:fillRect/>
          </a:stretch>
        </p:blipFill>
        <p:spPr>
          <a:xfrm>
            <a:off x="311700" y="1171675"/>
            <a:ext cx="3999901" cy="3397201"/>
          </a:xfrm>
          <a:prstGeom prst="rect">
            <a:avLst/>
          </a:prstGeom>
          <a:noFill/>
          <a:ln>
            <a:noFill/>
          </a:ln>
        </p:spPr>
      </p:pic>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258" name="Google Shape;258;p39"/>
          <p:cNvPicPr preferRelativeResize="0"/>
          <p:nvPr/>
        </p:nvPicPr>
        <p:blipFill>
          <a:blip r:embed="rId4">
            <a:alphaModFix/>
          </a:blip>
          <a:stretch>
            <a:fillRect/>
          </a:stretch>
        </p:blipFill>
        <p:spPr>
          <a:xfrm>
            <a:off x="4832400" y="1162350"/>
            <a:ext cx="3999900" cy="33999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000" b="1">
                <a:latin typeface="Arial"/>
                <a:ea typeface="Arial"/>
                <a:cs typeface="Arial"/>
                <a:sym typeface="Arial"/>
              </a:rPr>
              <a:t>Feature Selection</a:t>
            </a:r>
            <a:endParaRPr/>
          </a:p>
        </p:txBody>
      </p:sp>
      <p:sp>
        <p:nvSpPr>
          <p:cNvPr id="264" name="Google Shape;264;p40"/>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Font typeface="Arial"/>
              <a:buChar char="●"/>
            </a:pPr>
            <a:r>
              <a:rPr lang="en" sz="1300">
                <a:highlight>
                  <a:schemeClr val="accent1"/>
                </a:highlight>
                <a:latin typeface="Arial"/>
                <a:ea typeface="Arial"/>
                <a:cs typeface="Arial"/>
                <a:sym typeface="Arial"/>
              </a:rPr>
              <a:t>From the mutual information gain selection algorithm, we have the ‘duration’, ‘pdays’, ‘month’, ‘poutcome’, ‘age’, etc. as top ranking variables.</a:t>
            </a:r>
            <a:endParaRPr sz="1300">
              <a:highlight>
                <a:schemeClr val="accent1"/>
              </a:highlight>
              <a:latin typeface="Arial"/>
              <a:ea typeface="Arial"/>
              <a:cs typeface="Arial"/>
              <a:sym typeface="Arial"/>
            </a:endParaRPr>
          </a:p>
          <a:p>
            <a:pPr marL="457200" lvl="0" indent="0" algn="l" rtl="0">
              <a:spcBef>
                <a:spcPts val="1200"/>
              </a:spcBef>
              <a:spcAft>
                <a:spcPts val="0"/>
              </a:spcAft>
              <a:buNone/>
            </a:pPr>
            <a:endParaRPr sz="1300">
              <a:highlight>
                <a:schemeClr val="accent1"/>
              </a:highlight>
              <a:latin typeface="Arial"/>
              <a:ea typeface="Arial"/>
              <a:cs typeface="Arial"/>
              <a:sym typeface="Arial"/>
            </a:endParaRPr>
          </a:p>
          <a:p>
            <a:pPr marL="457200" lvl="0" indent="-311150" algn="l" rtl="0">
              <a:spcBef>
                <a:spcPts val="1200"/>
              </a:spcBef>
              <a:spcAft>
                <a:spcPts val="0"/>
              </a:spcAft>
              <a:buSzPts val="1300"/>
              <a:buFont typeface="Arial"/>
              <a:buChar char="●"/>
            </a:pPr>
            <a:r>
              <a:rPr lang="en" sz="1300">
                <a:highlight>
                  <a:schemeClr val="accent1"/>
                </a:highlight>
                <a:latin typeface="Arial"/>
                <a:ea typeface="Arial"/>
                <a:cs typeface="Arial"/>
                <a:sym typeface="Arial"/>
              </a:rPr>
              <a:t>From the feature importance with random forest algorithm, we have the</a:t>
            </a:r>
            <a:r>
              <a:rPr lang="en" sz="1300">
                <a:solidFill>
                  <a:srgbClr val="222222"/>
                </a:solidFill>
                <a:highlight>
                  <a:schemeClr val="accent1"/>
                </a:highlight>
                <a:latin typeface="Arial"/>
                <a:ea typeface="Arial"/>
                <a:cs typeface="Arial"/>
                <a:sym typeface="Arial"/>
              </a:rPr>
              <a:t> </a:t>
            </a:r>
            <a:r>
              <a:rPr lang="en" sz="1300">
                <a:highlight>
                  <a:schemeClr val="accent1"/>
                </a:highlight>
                <a:latin typeface="Arial"/>
                <a:ea typeface="Arial"/>
                <a:cs typeface="Arial"/>
                <a:sym typeface="Arial"/>
              </a:rPr>
              <a:t>‘duration’, ‘age’, ‘balance’, ‘day’, ‘month’, etc. </a:t>
            </a:r>
            <a:r>
              <a:rPr lang="en" sz="1300">
                <a:solidFill>
                  <a:srgbClr val="222222"/>
                </a:solidFill>
                <a:highlight>
                  <a:schemeClr val="accent1"/>
                </a:highlight>
                <a:latin typeface="Arial"/>
                <a:ea typeface="Arial"/>
                <a:cs typeface="Arial"/>
                <a:sym typeface="Arial"/>
              </a:rPr>
              <a:t>as top ranking variables.</a:t>
            </a:r>
            <a:endParaRPr sz="1300">
              <a:solidFill>
                <a:srgbClr val="222222"/>
              </a:solidFill>
              <a:highlight>
                <a:schemeClr val="accent1"/>
              </a:highlight>
              <a:latin typeface="Arial"/>
              <a:ea typeface="Arial"/>
              <a:cs typeface="Arial"/>
              <a:sym typeface="Arial"/>
            </a:endParaRPr>
          </a:p>
          <a:p>
            <a:pPr marL="457200" lvl="0" indent="0" algn="l" rtl="0">
              <a:spcBef>
                <a:spcPts val="1200"/>
              </a:spcBef>
              <a:spcAft>
                <a:spcPts val="0"/>
              </a:spcAft>
              <a:buNone/>
            </a:pPr>
            <a:endParaRPr sz="1300">
              <a:solidFill>
                <a:srgbClr val="222222"/>
              </a:solidFill>
              <a:highlight>
                <a:schemeClr val="accent1"/>
              </a:highlight>
              <a:latin typeface="Arial"/>
              <a:ea typeface="Arial"/>
              <a:cs typeface="Arial"/>
              <a:sym typeface="Arial"/>
            </a:endParaRPr>
          </a:p>
          <a:p>
            <a:pPr marL="457200" lvl="0" indent="-311150" algn="l" rtl="0">
              <a:spcBef>
                <a:spcPts val="1200"/>
              </a:spcBef>
              <a:spcAft>
                <a:spcPts val="0"/>
              </a:spcAft>
              <a:buSzPts val="1300"/>
              <a:buFont typeface="Arial"/>
              <a:buChar char="●"/>
            </a:pPr>
            <a:r>
              <a:rPr lang="en" sz="1300">
                <a:highlight>
                  <a:schemeClr val="accent1"/>
                </a:highlight>
                <a:latin typeface="Arial"/>
                <a:ea typeface="Arial"/>
                <a:cs typeface="Arial"/>
                <a:sym typeface="Arial"/>
              </a:rPr>
              <a:t>Both algorithms suggest to us that the “duration” feature is very important for modeling a customer’s decision of subscribing to a term account. </a:t>
            </a:r>
            <a:endParaRPr sz="13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65" name="Google Shape;26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000" b="1">
                <a:latin typeface="Arial"/>
                <a:ea typeface="Arial"/>
                <a:cs typeface="Arial"/>
                <a:sym typeface="Arial"/>
              </a:rPr>
              <a:t>Feature Selection</a:t>
            </a:r>
            <a:endParaRPr/>
          </a:p>
        </p:txBody>
      </p:sp>
      <p:sp>
        <p:nvSpPr>
          <p:cNvPr id="271" name="Google Shape;271;p41"/>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a:highlight>
                  <a:schemeClr val="accent1"/>
                </a:highlight>
                <a:latin typeface="Arial"/>
                <a:ea typeface="Arial"/>
                <a:cs typeface="Arial"/>
                <a:sym typeface="Arial"/>
              </a:rPr>
              <a:t>Logistic regression with feature </a:t>
            </a:r>
            <a:endParaRPr sz="1300">
              <a:highlight>
                <a:schemeClr val="accent1"/>
              </a:highlight>
              <a:latin typeface="Arial"/>
              <a:ea typeface="Arial"/>
              <a:cs typeface="Arial"/>
              <a:sym typeface="Arial"/>
            </a:endParaRPr>
          </a:p>
          <a:p>
            <a:pPr marL="0" lvl="0" indent="0" algn="l" rtl="0">
              <a:spcBef>
                <a:spcPts val="1200"/>
              </a:spcBef>
              <a:spcAft>
                <a:spcPts val="0"/>
              </a:spcAft>
              <a:buNone/>
            </a:pPr>
            <a:r>
              <a:rPr lang="en" sz="1300">
                <a:highlight>
                  <a:schemeClr val="accent1"/>
                </a:highlight>
                <a:latin typeface="Arial"/>
                <a:ea typeface="Arial"/>
                <a:cs typeface="Arial"/>
                <a:sym typeface="Arial"/>
              </a:rPr>
              <a:t>selection 2 has the best prediction.</a:t>
            </a:r>
            <a:endParaRPr sz="13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72" name="Google Shape;27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273" name="Google Shape;273;p41"/>
          <p:cNvPicPr preferRelativeResize="0"/>
          <p:nvPr/>
        </p:nvPicPr>
        <p:blipFill>
          <a:blip r:embed="rId3">
            <a:alphaModFix/>
          </a:blip>
          <a:stretch>
            <a:fillRect/>
          </a:stretch>
        </p:blipFill>
        <p:spPr>
          <a:xfrm>
            <a:off x="3492000" y="1058225"/>
            <a:ext cx="5340299" cy="374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71600"/>
            <a:ext cx="8520600" cy="3397200"/>
          </a:xfrm>
          <a:prstGeom prst="rect">
            <a:avLst/>
          </a:prstGeom>
          <a:solidFill>
            <a:schemeClr val="accent1"/>
          </a:solidFill>
          <a:effectLst>
            <a:outerShdw dist="9525" algn="bl" rotWithShape="0">
              <a:schemeClr val="dk1"/>
            </a:outerShdw>
          </a:effectLst>
        </p:spPr>
        <p:txBody>
          <a:bodyPr spcFirstLastPara="1" wrap="square" lIns="91425" tIns="91425" rIns="91425" bIns="274300" anchor="t" anchorCtr="0">
            <a:noAutofit/>
          </a:bodyPr>
          <a:lstStyle/>
          <a:p>
            <a:pPr marL="0" lvl="0" indent="0" algn="l" rtl="0">
              <a:spcBef>
                <a:spcPts val="1200"/>
              </a:spcBef>
              <a:spcAft>
                <a:spcPts val="0"/>
              </a:spcAft>
              <a:buNone/>
            </a:pPr>
            <a:endParaRPr sz="1900" b="1">
              <a:latin typeface="Arial"/>
              <a:ea typeface="Arial"/>
              <a:cs typeface="Arial"/>
              <a:sym typeface="Arial"/>
            </a:endParaRPr>
          </a:p>
          <a:p>
            <a:pPr marL="274320" lvl="0" indent="-128270" algn="l" rtl="0">
              <a:lnSpc>
                <a:spcPct val="200000"/>
              </a:lnSpc>
              <a:spcBef>
                <a:spcPts val="1200"/>
              </a:spcBef>
              <a:spcAft>
                <a:spcPts val="0"/>
              </a:spcAft>
              <a:buSzPts val="1300"/>
              <a:buFont typeface="Arial"/>
              <a:buChar char="●"/>
            </a:pPr>
            <a:r>
              <a:rPr lang="en" sz="1300">
                <a:highlight>
                  <a:schemeClr val="accent1"/>
                </a:highlight>
                <a:latin typeface="Arial"/>
                <a:ea typeface="Arial"/>
                <a:cs typeface="Arial"/>
                <a:sym typeface="Arial"/>
              </a:rPr>
              <a:t>Marketing selling campaigns is an important strategy to enhance business. There are different ways that can help to determine whether a marketing campaign will be successful or not. </a:t>
            </a:r>
            <a:endParaRPr sz="12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300">
                <a:highlight>
                  <a:schemeClr val="accent1"/>
                </a:highlight>
                <a:latin typeface="Arial"/>
                <a:ea typeface="Arial"/>
                <a:cs typeface="Arial"/>
                <a:sym typeface="Arial"/>
              </a:rPr>
              <a:t>A term deposit is a major source of income for a bank. </a:t>
            </a:r>
            <a:endParaRPr sz="13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200">
                <a:highlight>
                  <a:schemeClr val="accent1"/>
                </a:highlight>
                <a:latin typeface="Arial"/>
                <a:ea typeface="Arial"/>
                <a:cs typeface="Arial"/>
                <a:sym typeface="Arial"/>
              </a:rPr>
              <a:t>Definition: “A term deposit is a fixed-term investment that includes the deposit of money into an account at a financial institution. Term deposit investments usually carry short-term maturities ranging from one month to a few years and will have varying levels of required minimum deposits.” </a:t>
            </a:r>
            <a:endParaRPr sz="1300">
              <a:highlight>
                <a:schemeClr val="accent1"/>
              </a:highlight>
              <a:latin typeface="Arial"/>
              <a:ea typeface="Arial"/>
              <a:cs typeface="Arial"/>
              <a:sym typeface="Arial"/>
            </a:endParaRPr>
          </a:p>
        </p:txBody>
      </p:sp>
      <p:sp>
        <p:nvSpPr>
          <p:cNvPr id="74" name="Google Shape;74;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75" name="Google Shape;7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Imbalanced Classification</a:t>
            </a:r>
            <a:endParaRPr/>
          </a:p>
        </p:txBody>
      </p:sp>
      <p:sp>
        <p:nvSpPr>
          <p:cNvPr id="279" name="Google Shape;279;p4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rgbClr val="202124"/>
                </a:solidFill>
                <a:highlight>
                  <a:schemeClr val="accent1"/>
                </a:highlight>
                <a:latin typeface="Roboto"/>
                <a:ea typeface="Roboto"/>
                <a:cs typeface="Roboto"/>
                <a:sym typeface="Roboto"/>
              </a:rPr>
              <a:t>A classification data set with skewed class proportions is called</a:t>
            </a:r>
            <a:r>
              <a:rPr lang="en" sz="1200">
                <a:solidFill>
                  <a:srgbClr val="222222"/>
                </a:solidFill>
                <a:highlight>
                  <a:schemeClr val="accent1"/>
                </a:highlight>
                <a:latin typeface="Roboto"/>
                <a:ea typeface="Roboto"/>
                <a:cs typeface="Roboto"/>
                <a:sym typeface="Roboto"/>
              </a:rPr>
              <a:t> </a:t>
            </a:r>
            <a:r>
              <a:rPr lang="en" sz="1200" b="1" u="sng">
                <a:solidFill>
                  <a:srgbClr val="222222"/>
                </a:solidFill>
                <a:highlight>
                  <a:schemeClr val="accent1"/>
                </a:highlight>
                <a:latin typeface="Roboto"/>
                <a:ea typeface="Roboto"/>
                <a:cs typeface="Roboto"/>
                <a:sym typeface="Roboto"/>
                <a:hlinkClick r:id="rId3">
                  <a:extLst>
                    <a:ext uri="{A12FA001-AC4F-418D-AE19-62706E023703}">
                      <ahyp:hlinkClr xmlns:ahyp="http://schemas.microsoft.com/office/drawing/2018/hyperlinkcolor" val="tx"/>
                    </a:ext>
                  </a:extLst>
                </a:hlinkClick>
              </a:rPr>
              <a:t>imbalanced</a:t>
            </a:r>
            <a:r>
              <a:rPr lang="en" sz="1200">
                <a:solidFill>
                  <a:srgbClr val="222222"/>
                </a:solidFill>
                <a:highlight>
                  <a:schemeClr val="accent1"/>
                </a:highlight>
                <a:latin typeface="Roboto"/>
                <a:ea typeface="Roboto"/>
                <a:cs typeface="Roboto"/>
                <a:sym typeface="Roboto"/>
              </a:rPr>
              <a:t>.</a:t>
            </a:r>
            <a:endParaRPr sz="1200">
              <a:solidFill>
                <a:srgbClr val="222222"/>
              </a:solidFill>
              <a:highlight>
                <a:schemeClr val="accent1"/>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latin typeface="Arial"/>
                <a:ea typeface="Arial"/>
                <a:cs typeface="Arial"/>
                <a:sym typeface="Arial"/>
              </a:rPr>
              <a:t>                                                           </a:t>
            </a:r>
            <a:endParaRPr sz="1200">
              <a:solidFill>
                <a:srgbClr val="222222"/>
              </a:solidFill>
              <a:highlight>
                <a:schemeClr val="accent1"/>
              </a:highlight>
              <a:latin typeface="Arial"/>
              <a:ea typeface="Arial"/>
              <a:cs typeface="Arial"/>
              <a:sym typeface="Arial"/>
            </a:endParaRPr>
          </a:p>
          <a:p>
            <a:pPr marL="457200" lvl="0" indent="0" algn="l" rtl="0">
              <a:spcBef>
                <a:spcPts val="1600"/>
              </a:spcBef>
              <a:spcAft>
                <a:spcPts val="0"/>
              </a:spcAft>
              <a:buNone/>
            </a:pPr>
            <a:endParaRPr sz="1150">
              <a:solidFill>
                <a:srgbClr val="232629"/>
              </a:solidFill>
              <a:highlight>
                <a:srgbClr val="FFFFFF"/>
              </a:highlight>
              <a:latin typeface="Arial"/>
              <a:ea typeface="Arial"/>
              <a:cs typeface="Arial"/>
              <a:sym typeface="Arial"/>
            </a:endParaRPr>
          </a:p>
          <a:p>
            <a:pPr marL="457200" lvl="0" indent="0" algn="l" rtl="0">
              <a:spcBef>
                <a:spcPts val="1600"/>
              </a:spcBef>
              <a:spcAft>
                <a:spcPts val="0"/>
              </a:spcAft>
              <a:buNone/>
            </a:pPr>
            <a:endParaRPr sz="1150">
              <a:solidFill>
                <a:srgbClr val="232629"/>
              </a:solidFill>
              <a:highlight>
                <a:srgbClr val="FFFFFF"/>
              </a:highlight>
              <a:latin typeface="Arial"/>
              <a:ea typeface="Arial"/>
              <a:cs typeface="Arial"/>
              <a:sym typeface="Arial"/>
            </a:endParaRPr>
          </a:p>
          <a:p>
            <a:pPr marL="457200" lvl="0" indent="0" algn="l" rtl="0">
              <a:spcBef>
                <a:spcPts val="1600"/>
              </a:spcBef>
              <a:spcAft>
                <a:spcPts val="0"/>
              </a:spcAft>
              <a:buNone/>
            </a:pPr>
            <a:endParaRPr sz="1150">
              <a:solidFill>
                <a:srgbClr val="232629"/>
              </a:solidFill>
              <a:highlight>
                <a:srgbClr val="FFFFFF"/>
              </a:highlight>
              <a:latin typeface="Arial"/>
              <a:ea typeface="Arial"/>
              <a:cs typeface="Arial"/>
              <a:sym typeface="Arial"/>
            </a:endParaRPr>
          </a:p>
          <a:p>
            <a:pPr marL="0" lvl="0" indent="0" algn="l" rtl="0">
              <a:spcBef>
                <a:spcPts val="1600"/>
              </a:spcBef>
              <a:spcAft>
                <a:spcPts val="0"/>
              </a:spcAft>
              <a:buNone/>
            </a:pPr>
            <a:endParaRPr sz="1200">
              <a:solidFill>
                <a:srgbClr val="222222"/>
              </a:solidFill>
              <a:highlight>
                <a:schemeClr val="accent1"/>
              </a:highlight>
              <a:latin typeface="Arial"/>
              <a:ea typeface="Arial"/>
              <a:cs typeface="Arial"/>
              <a:sym typeface="Arial"/>
            </a:endParaRPr>
          </a:p>
          <a:p>
            <a:pPr marL="457200" lvl="0" indent="-304800" algn="l" rtl="0">
              <a:spcBef>
                <a:spcPts val="1600"/>
              </a:spcBef>
              <a:spcAft>
                <a:spcPts val="0"/>
              </a:spcAft>
              <a:buClr>
                <a:srgbClr val="222222"/>
              </a:buClr>
              <a:buSzPts val="1200"/>
              <a:buFont typeface="Arial"/>
              <a:buChar char="●"/>
            </a:pPr>
            <a:r>
              <a:rPr lang="en" sz="1100">
                <a:latin typeface="Arial"/>
                <a:ea typeface="Arial"/>
                <a:cs typeface="Arial"/>
                <a:sym typeface="Arial"/>
              </a:rPr>
              <a:t>For the whole dataset, there were </a:t>
            </a:r>
            <a:r>
              <a:rPr lang="en" sz="1100" b="1">
                <a:latin typeface="Arial"/>
                <a:ea typeface="Arial"/>
                <a:cs typeface="Arial"/>
                <a:sym typeface="Arial"/>
              </a:rPr>
              <a:t>521 </a:t>
            </a:r>
            <a:r>
              <a:rPr lang="en" sz="1100">
                <a:latin typeface="Arial"/>
                <a:ea typeface="Arial"/>
                <a:cs typeface="Arial"/>
                <a:sym typeface="Arial"/>
              </a:rPr>
              <a:t>successes and 4000 failures, about </a:t>
            </a:r>
            <a:r>
              <a:rPr lang="en" sz="1100" b="1">
                <a:latin typeface="Arial"/>
                <a:ea typeface="Arial"/>
                <a:cs typeface="Arial"/>
                <a:sym typeface="Arial"/>
              </a:rPr>
              <a:t>11.52</a:t>
            </a:r>
            <a:r>
              <a:rPr lang="en" sz="1100">
                <a:latin typeface="Arial"/>
                <a:ea typeface="Arial"/>
                <a:cs typeface="Arial"/>
                <a:sym typeface="Arial"/>
              </a:rPr>
              <a:t>% success rate.</a:t>
            </a:r>
            <a:endParaRPr sz="1100">
              <a:latin typeface="Arial"/>
              <a:ea typeface="Arial"/>
              <a:cs typeface="Arial"/>
              <a:sym typeface="Arial"/>
            </a:endParaRPr>
          </a:p>
          <a:p>
            <a:pPr marL="0" lvl="0" indent="0" algn="l" rtl="0">
              <a:spcBef>
                <a:spcPts val="0"/>
              </a:spcBef>
              <a:spcAft>
                <a:spcPts val="1600"/>
              </a:spcAft>
              <a:buNone/>
            </a:pPr>
            <a:endParaRPr sz="1200">
              <a:solidFill>
                <a:srgbClr val="222222"/>
              </a:solidFill>
              <a:highlight>
                <a:schemeClr val="accent1"/>
              </a:highlight>
              <a:latin typeface="Arial"/>
              <a:ea typeface="Arial"/>
              <a:cs typeface="Arial"/>
              <a:sym typeface="Arial"/>
            </a:endParaRPr>
          </a:p>
        </p:txBody>
      </p:sp>
      <p:sp>
        <p:nvSpPr>
          <p:cNvPr id="280" name="Google Shape;28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281" name="Google Shape;281;p42"/>
          <p:cNvPicPr preferRelativeResize="0"/>
          <p:nvPr/>
        </p:nvPicPr>
        <p:blipFill>
          <a:blip r:embed="rId4">
            <a:alphaModFix/>
          </a:blip>
          <a:stretch>
            <a:fillRect/>
          </a:stretch>
        </p:blipFill>
        <p:spPr>
          <a:xfrm>
            <a:off x="2407125" y="1620850"/>
            <a:ext cx="3917850" cy="1939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Imbalanced Classification</a:t>
            </a:r>
            <a:endParaRPr/>
          </a:p>
        </p:txBody>
      </p:sp>
      <p:sp>
        <p:nvSpPr>
          <p:cNvPr id="287" name="Google Shape;287;p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222222"/>
              </a:solidFill>
              <a:highlight>
                <a:schemeClr val="accent1"/>
              </a:highlight>
              <a:latin typeface="Arial"/>
              <a:ea typeface="Arial"/>
              <a:cs typeface="Arial"/>
              <a:sym typeface="Arial"/>
            </a:endParaRPr>
          </a:p>
          <a:p>
            <a:pPr marL="457200" lvl="0" indent="-304800" algn="l" rtl="0">
              <a:lnSpc>
                <a:spcPct val="115000"/>
              </a:lnSpc>
              <a:spcBef>
                <a:spcPts val="1600"/>
              </a:spcBef>
              <a:spcAft>
                <a:spcPts val="0"/>
              </a:spcAft>
              <a:buClr>
                <a:srgbClr val="232629"/>
              </a:buClr>
              <a:buSzPts val="1200"/>
              <a:buFont typeface="Arial"/>
              <a:buChar char="●"/>
            </a:pPr>
            <a:r>
              <a:rPr lang="en" sz="1200" dirty="0">
                <a:solidFill>
                  <a:srgbClr val="232629"/>
                </a:solidFill>
                <a:latin typeface="Arial"/>
                <a:ea typeface="Arial"/>
                <a:cs typeface="Arial"/>
                <a:sym typeface="Arial"/>
              </a:rPr>
              <a:t>The usual multiple regression estimator is </a:t>
            </a:r>
            <a:endParaRPr sz="1200" dirty="0">
              <a:solidFill>
                <a:srgbClr val="232629"/>
              </a:solidFill>
              <a:latin typeface="Arial"/>
              <a:ea typeface="Arial"/>
              <a:cs typeface="Arial"/>
              <a:sym typeface="Arial"/>
            </a:endParaRPr>
          </a:p>
          <a:p>
            <a:pPr marL="0" lvl="0" indent="0" algn="l" rtl="0">
              <a:lnSpc>
                <a:spcPct val="115000"/>
              </a:lnSpc>
              <a:spcBef>
                <a:spcPts val="1600"/>
              </a:spcBef>
              <a:spcAft>
                <a:spcPts val="0"/>
              </a:spcAft>
              <a:buNone/>
            </a:pPr>
            <a:endParaRPr sz="1200" dirty="0">
              <a:solidFill>
                <a:srgbClr val="232629"/>
              </a:solidFill>
              <a:latin typeface="Arial"/>
              <a:ea typeface="Arial"/>
              <a:cs typeface="Arial"/>
              <a:sym typeface="Arial"/>
            </a:endParaRPr>
          </a:p>
          <a:p>
            <a:pPr marL="457200" lvl="0" indent="-304800" algn="l" rtl="0">
              <a:lnSpc>
                <a:spcPct val="115000"/>
              </a:lnSpc>
              <a:spcBef>
                <a:spcPts val="1600"/>
              </a:spcBef>
              <a:spcAft>
                <a:spcPts val="0"/>
              </a:spcAft>
              <a:buSzPts val="1200"/>
              <a:buFont typeface="Arial"/>
              <a:buChar char="●"/>
            </a:pPr>
            <a:r>
              <a:rPr lang="en" sz="1200" dirty="0">
                <a:latin typeface="Arial"/>
                <a:ea typeface="Arial"/>
                <a:cs typeface="Arial"/>
                <a:sym typeface="Arial"/>
              </a:rPr>
              <a:t> The weighted regression estimator is </a:t>
            </a:r>
            <a:endParaRPr sz="1200" dirty="0">
              <a:solidFill>
                <a:srgbClr val="232629"/>
              </a:solidFill>
              <a:latin typeface="Arial"/>
              <a:ea typeface="Arial"/>
              <a:cs typeface="Arial"/>
              <a:sym typeface="Arial"/>
            </a:endParaRPr>
          </a:p>
          <a:p>
            <a:pPr marL="0" lvl="0" indent="0" algn="l" rtl="0">
              <a:lnSpc>
                <a:spcPct val="115000"/>
              </a:lnSpc>
              <a:spcBef>
                <a:spcPts val="1600"/>
              </a:spcBef>
              <a:spcAft>
                <a:spcPts val="0"/>
              </a:spcAft>
              <a:buNone/>
            </a:pPr>
            <a:r>
              <a:rPr lang="en" sz="1200" dirty="0">
                <a:solidFill>
                  <a:srgbClr val="232629"/>
                </a:solidFill>
                <a:latin typeface="Arial"/>
                <a:ea typeface="Arial"/>
                <a:cs typeface="Arial"/>
                <a:sym typeface="Arial"/>
              </a:rPr>
              <a:t>            where W </a:t>
            </a:r>
            <a:r>
              <a:rPr lang="en" sz="1200" dirty="0">
                <a:latin typeface="Arial"/>
                <a:ea typeface="Arial"/>
                <a:cs typeface="Arial"/>
                <a:sym typeface="Arial"/>
              </a:rPr>
              <a:t>is a diagonal matrix, with weights on the diagonal.</a:t>
            </a:r>
            <a:endParaRPr sz="1200" dirty="0">
              <a:latin typeface="Arial"/>
              <a:ea typeface="Arial"/>
              <a:cs typeface="Arial"/>
              <a:sym typeface="Arial"/>
            </a:endParaRPr>
          </a:p>
          <a:p>
            <a:pPr marL="2743200" lvl="0" indent="0" algn="l" rtl="0">
              <a:lnSpc>
                <a:spcPct val="115000"/>
              </a:lnSpc>
              <a:spcBef>
                <a:spcPts val="1600"/>
              </a:spcBef>
              <a:spcAft>
                <a:spcPts val="0"/>
              </a:spcAft>
              <a:buNone/>
            </a:pPr>
            <a:endParaRPr sz="1200" dirty="0">
              <a:latin typeface="Arial"/>
              <a:ea typeface="Arial"/>
              <a:cs typeface="Arial"/>
              <a:sym typeface="Arial"/>
            </a:endParaRPr>
          </a:p>
          <a:p>
            <a:pPr marL="457200" lvl="0" indent="-304800" algn="l" rtl="0">
              <a:spcBef>
                <a:spcPts val="0"/>
              </a:spcBef>
              <a:spcAft>
                <a:spcPts val="0"/>
              </a:spcAft>
              <a:buClr>
                <a:srgbClr val="222222"/>
              </a:buClr>
              <a:buSzPts val="1200"/>
              <a:buFont typeface="Arial"/>
              <a:buChar char="●"/>
            </a:pPr>
            <a:r>
              <a:rPr lang="en" sz="1200" dirty="0">
                <a:solidFill>
                  <a:srgbClr val="222222"/>
                </a:solidFill>
                <a:highlight>
                  <a:schemeClr val="accent1"/>
                </a:highlight>
                <a:latin typeface="Arial"/>
                <a:ea typeface="Arial"/>
                <a:cs typeface="Arial"/>
                <a:sym typeface="Arial"/>
              </a:rPr>
              <a:t>We used repeated cross-validation to evaluate the model, with 2 repeats of </a:t>
            </a:r>
            <a:r>
              <a:rPr lang="en" sz="1200" dirty="0">
                <a:solidFill>
                  <a:srgbClr val="222222"/>
                </a:solidFill>
                <a:highlight>
                  <a:schemeClr val="accent1"/>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10-fold cross-validation</a:t>
            </a:r>
            <a:r>
              <a:rPr lang="en" sz="1200" dirty="0">
                <a:solidFill>
                  <a:srgbClr val="222222"/>
                </a:solidFill>
                <a:highlight>
                  <a:schemeClr val="accent1"/>
                </a:highlight>
                <a:latin typeface="Arial"/>
                <a:ea typeface="Arial"/>
                <a:cs typeface="Arial"/>
                <a:sym typeface="Arial"/>
              </a:rPr>
              <a:t>. The model performance will be reported using the mean </a:t>
            </a:r>
            <a:r>
              <a:rPr lang="en" sz="1200" dirty="0">
                <a:solidFill>
                  <a:srgbClr val="222222"/>
                </a:solidFill>
                <a:highlight>
                  <a:schemeClr val="accent1"/>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ROC area under curve (ROC AUC)</a:t>
            </a:r>
            <a:r>
              <a:rPr lang="en" sz="1200" dirty="0">
                <a:solidFill>
                  <a:srgbClr val="222222"/>
                </a:solidFill>
                <a:highlight>
                  <a:schemeClr val="accent1"/>
                </a:highlight>
                <a:latin typeface="Arial"/>
                <a:ea typeface="Arial"/>
                <a:cs typeface="Arial"/>
                <a:sym typeface="Arial"/>
              </a:rPr>
              <a:t> averaged over repeats and all folds.</a:t>
            </a:r>
            <a:endParaRPr sz="1200" dirty="0">
              <a:latin typeface="Arial"/>
              <a:ea typeface="Arial"/>
              <a:cs typeface="Arial"/>
              <a:sym typeface="Arial"/>
            </a:endParaRPr>
          </a:p>
          <a:p>
            <a:pPr marL="0" lvl="0" indent="0" algn="l" rtl="0">
              <a:spcBef>
                <a:spcPts val="1600"/>
              </a:spcBef>
              <a:spcAft>
                <a:spcPts val="0"/>
              </a:spcAft>
              <a:buNone/>
            </a:pPr>
            <a:endParaRPr sz="1200" dirty="0">
              <a:solidFill>
                <a:srgbClr val="222222"/>
              </a:solidFill>
              <a:highlight>
                <a:schemeClr val="accent1"/>
              </a:highlight>
              <a:latin typeface="Arial"/>
              <a:ea typeface="Arial"/>
              <a:cs typeface="Arial"/>
              <a:sym typeface="Arial"/>
            </a:endParaRPr>
          </a:p>
          <a:p>
            <a:pPr marL="0" lvl="0" indent="0" algn="l" rtl="0">
              <a:spcBef>
                <a:spcPts val="1600"/>
              </a:spcBef>
              <a:spcAft>
                <a:spcPts val="1600"/>
              </a:spcAft>
              <a:buNone/>
            </a:pPr>
            <a:endParaRPr sz="1200" dirty="0">
              <a:solidFill>
                <a:srgbClr val="222222"/>
              </a:solidFill>
              <a:highlight>
                <a:schemeClr val="accent1"/>
              </a:highlight>
              <a:latin typeface="Arial"/>
              <a:ea typeface="Arial"/>
              <a:cs typeface="Arial"/>
              <a:sym typeface="Arial"/>
            </a:endParaRPr>
          </a:p>
        </p:txBody>
      </p:sp>
      <p:sp>
        <p:nvSpPr>
          <p:cNvPr id="288" name="Google Shape;28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289" name="Google Shape;289;p43"/>
          <p:cNvPicPr preferRelativeResize="0"/>
          <p:nvPr/>
        </p:nvPicPr>
        <p:blipFill>
          <a:blip r:embed="rId5">
            <a:alphaModFix/>
          </a:blip>
          <a:stretch>
            <a:fillRect/>
          </a:stretch>
        </p:blipFill>
        <p:spPr>
          <a:xfrm>
            <a:off x="4235275" y="1850975"/>
            <a:ext cx="1127074" cy="238675"/>
          </a:xfrm>
          <a:prstGeom prst="rect">
            <a:avLst/>
          </a:prstGeom>
          <a:noFill/>
          <a:ln>
            <a:noFill/>
          </a:ln>
        </p:spPr>
      </p:pic>
      <p:pic>
        <p:nvPicPr>
          <p:cNvPr id="290" name="Google Shape;290;p43"/>
          <p:cNvPicPr preferRelativeResize="0"/>
          <p:nvPr/>
        </p:nvPicPr>
        <p:blipFill>
          <a:blip r:embed="rId6">
            <a:alphaModFix/>
          </a:blip>
          <a:stretch>
            <a:fillRect/>
          </a:stretch>
        </p:blipFill>
        <p:spPr>
          <a:xfrm>
            <a:off x="3989500" y="2628400"/>
            <a:ext cx="1561750" cy="238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Imbalanced Classification</a:t>
            </a:r>
            <a:endParaRPr/>
          </a:p>
        </p:txBody>
      </p:sp>
      <p:sp>
        <p:nvSpPr>
          <p:cNvPr id="296" name="Google Shape;296;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The overall performances are similar.</a:t>
            </a:r>
            <a:endParaRPr sz="1200">
              <a:solidFill>
                <a:srgbClr val="222222"/>
              </a:solidFill>
              <a:highlight>
                <a:schemeClr val="accent1"/>
              </a:highlight>
              <a:latin typeface="Arial"/>
              <a:ea typeface="Arial"/>
              <a:cs typeface="Arial"/>
              <a:sym typeface="Arial"/>
            </a:endParaRPr>
          </a:p>
          <a:p>
            <a:pPr marL="457200" lvl="0" indent="0" algn="l" rtl="0">
              <a:lnSpc>
                <a:spcPct val="100000"/>
              </a:lnSpc>
              <a:spcBef>
                <a:spcPts val="1000"/>
              </a:spcBef>
              <a:spcAft>
                <a:spcPts val="0"/>
              </a:spcAft>
              <a:buNone/>
            </a:pP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Weighted logistic model performs</a:t>
            </a:r>
            <a:endParaRPr sz="1200">
              <a:solidFill>
                <a:srgbClr val="222222"/>
              </a:solidFill>
              <a:highlight>
                <a:schemeClr val="accent1"/>
              </a:highlight>
              <a:latin typeface="Arial"/>
              <a:ea typeface="Arial"/>
              <a:cs typeface="Arial"/>
              <a:sym typeface="Arial"/>
            </a:endParaRPr>
          </a:p>
          <a:p>
            <a:pPr marL="457200" lvl="0" indent="0" algn="l" rtl="0">
              <a:lnSpc>
                <a:spcPct val="100000"/>
              </a:lnSpc>
              <a:spcBef>
                <a:spcPts val="1000"/>
              </a:spcBef>
              <a:spcAft>
                <a:spcPts val="0"/>
              </a:spcAft>
              <a:buNone/>
            </a:pPr>
            <a:r>
              <a:rPr lang="en" sz="1200">
                <a:solidFill>
                  <a:srgbClr val="222222"/>
                </a:solidFill>
                <a:highlight>
                  <a:schemeClr val="accent1"/>
                </a:highlight>
                <a:latin typeface="Arial"/>
                <a:ea typeface="Arial"/>
                <a:cs typeface="Arial"/>
                <a:sym typeface="Arial"/>
              </a:rPr>
              <a:t>better when the true outcome=1.</a:t>
            </a:r>
            <a:endParaRPr sz="1200">
              <a:solidFill>
                <a:srgbClr val="222222"/>
              </a:solidFill>
              <a:highlight>
                <a:schemeClr val="accent1"/>
              </a:highlight>
              <a:latin typeface="Arial"/>
              <a:ea typeface="Arial"/>
              <a:cs typeface="Arial"/>
              <a:sym typeface="Arial"/>
            </a:endParaRPr>
          </a:p>
          <a:p>
            <a:pPr marL="0" lvl="0" indent="0" algn="l" rtl="0">
              <a:lnSpc>
                <a:spcPct val="100000"/>
              </a:lnSpc>
              <a:spcBef>
                <a:spcPts val="1000"/>
              </a:spcBef>
              <a:spcAft>
                <a:spcPts val="0"/>
              </a:spcAft>
              <a:buNone/>
            </a:pP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logistic training: 0.859</a:t>
            </a: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logistic testing: 0.866</a:t>
            </a: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weighted logistic training: 0.860</a:t>
            </a: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weighted logistic testing: 0.865</a:t>
            </a:r>
            <a:endParaRPr sz="1200">
              <a:solidFill>
                <a:srgbClr val="222222"/>
              </a:solidFill>
              <a:highlight>
                <a:schemeClr val="accent1"/>
              </a:highlight>
              <a:latin typeface="Arial"/>
              <a:ea typeface="Arial"/>
              <a:cs typeface="Arial"/>
              <a:sym typeface="Arial"/>
            </a:endParaRPr>
          </a:p>
          <a:p>
            <a:pPr marL="0" lvl="0" indent="0" algn="l" rtl="0">
              <a:lnSpc>
                <a:spcPct val="100000"/>
              </a:lnSpc>
              <a:spcBef>
                <a:spcPts val="1000"/>
              </a:spcBef>
              <a:spcAft>
                <a:spcPts val="1600"/>
              </a:spcAft>
              <a:buClr>
                <a:schemeClr val="dk1"/>
              </a:buClr>
              <a:buSzPts val="1100"/>
              <a:buFont typeface="Arial"/>
              <a:buNone/>
            </a:pPr>
            <a:endParaRPr sz="1200">
              <a:solidFill>
                <a:srgbClr val="222222"/>
              </a:solidFill>
              <a:highlight>
                <a:schemeClr val="accent1"/>
              </a:highlight>
              <a:latin typeface="Arial"/>
              <a:ea typeface="Arial"/>
              <a:cs typeface="Arial"/>
              <a:sym typeface="Arial"/>
            </a:endParaRPr>
          </a:p>
        </p:txBody>
      </p:sp>
      <p:pic>
        <p:nvPicPr>
          <p:cNvPr id="297" name="Google Shape;297;p44"/>
          <p:cNvPicPr preferRelativeResize="0"/>
          <p:nvPr/>
        </p:nvPicPr>
        <p:blipFill>
          <a:blip r:embed="rId3">
            <a:alphaModFix/>
          </a:blip>
          <a:stretch>
            <a:fillRect/>
          </a:stretch>
        </p:blipFill>
        <p:spPr>
          <a:xfrm>
            <a:off x="4491475" y="1183388"/>
            <a:ext cx="4089992" cy="3354674"/>
          </a:xfrm>
          <a:prstGeom prst="rect">
            <a:avLst/>
          </a:prstGeom>
          <a:noFill/>
          <a:ln>
            <a:noFill/>
          </a:ln>
        </p:spPr>
      </p:pic>
      <p:sp>
        <p:nvSpPr>
          <p:cNvPr id="298" name="Google Shape;29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body" idx="1"/>
          </p:nvPr>
        </p:nvSpPr>
        <p:spPr>
          <a:xfrm>
            <a:off x="311700" y="1171600"/>
            <a:ext cx="8520600" cy="3397200"/>
          </a:xfrm>
          <a:prstGeom prst="rect">
            <a:avLst/>
          </a:prstGeom>
          <a:solidFill>
            <a:schemeClr val="accent1"/>
          </a:solidFill>
        </p:spPr>
        <p:txBody>
          <a:bodyPr spcFirstLastPara="1" wrap="square" lIns="91425" tIns="91425" rIns="91425" bIns="274300" anchor="t" anchorCtr="0">
            <a:noAutofit/>
          </a:bodyPr>
          <a:lstStyle/>
          <a:p>
            <a:pPr marL="0" lvl="0" indent="0" algn="l" rtl="0">
              <a:spcBef>
                <a:spcPts val="1200"/>
              </a:spcBef>
              <a:spcAft>
                <a:spcPts val="0"/>
              </a:spcAft>
              <a:buNone/>
            </a:pPr>
            <a:endParaRPr sz="2000" b="1">
              <a:latin typeface="Arial"/>
              <a:ea typeface="Arial"/>
              <a:cs typeface="Arial"/>
              <a:sym typeface="Arial"/>
            </a:endParaRPr>
          </a:p>
          <a:p>
            <a:pPr marL="274320" lvl="0" indent="-128270" algn="l" rtl="0">
              <a:lnSpc>
                <a:spcPct val="200000"/>
              </a:lnSpc>
              <a:spcBef>
                <a:spcPts val="1200"/>
              </a:spcBef>
              <a:spcAft>
                <a:spcPts val="0"/>
              </a:spcAft>
              <a:buSzPts val="1300"/>
              <a:buFont typeface="Arial"/>
              <a:buChar char="●"/>
            </a:pPr>
            <a:r>
              <a:rPr lang="en" sz="1300">
                <a:highlight>
                  <a:schemeClr val="accent1"/>
                </a:highlight>
                <a:latin typeface="Arial"/>
                <a:ea typeface="Arial"/>
                <a:cs typeface="Arial"/>
                <a:sym typeface="Arial"/>
              </a:rPr>
              <a:t>For companies to promote services through mass campaigns, directed marketing is an effective strategy that is targeting a specific set of contacts. </a:t>
            </a:r>
            <a:endParaRPr sz="13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300">
                <a:highlight>
                  <a:schemeClr val="accent1"/>
                </a:highlight>
                <a:latin typeface="Arial"/>
                <a:ea typeface="Arial"/>
                <a:cs typeface="Arial"/>
                <a:sym typeface="Arial"/>
              </a:rPr>
              <a:t>However, it requires lots of investment and may trigger a negative attitude towards banks due to the intrusion of privacy.</a:t>
            </a:r>
            <a:endParaRPr sz="13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300">
                <a:highlight>
                  <a:schemeClr val="accent1"/>
                </a:highlight>
                <a:latin typeface="Arial"/>
                <a:ea typeface="Arial"/>
                <a:cs typeface="Arial"/>
                <a:sym typeface="Arial"/>
              </a:rPr>
              <a:t>Data analytics helps finance teams gather the information needed to gain a clear view of customers’ needs. </a:t>
            </a:r>
            <a:endParaRPr sz="1300">
              <a:highlight>
                <a:schemeClr val="accent1"/>
              </a:highlight>
              <a:latin typeface="Arial"/>
              <a:ea typeface="Arial"/>
              <a:cs typeface="Arial"/>
              <a:sym typeface="Arial"/>
            </a:endParaRPr>
          </a:p>
          <a:p>
            <a:pPr marL="0" lvl="0" indent="0" algn="l" rtl="0">
              <a:lnSpc>
                <a:spcPct val="200000"/>
              </a:lnSpc>
              <a:spcBef>
                <a:spcPts val="1600"/>
              </a:spcBef>
              <a:spcAft>
                <a:spcPts val="1600"/>
              </a:spcAft>
              <a:buNone/>
            </a:pPr>
            <a:endParaRPr sz="1200">
              <a:highlight>
                <a:srgbClr val="FFFFFF"/>
              </a:highlight>
              <a:latin typeface="Arial"/>
              <a:ea typeface="Arial"/>
              <a:cs typeface="Arial"/>
              <a:sym typeface="Arial"/>
            </a:endParaRPr>
          </a:p>
        </p:txBody>
      </p:sp>
      <p:sp>
        <p:nvSpPr>
          <p:cNvPr id="81" name="Google Shape;81;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3200"/>
              <a:t>Motivation</a:t>
            </a:r>
            <a:endParaRPr sz="3200"/>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600"/>
              </a:spcAft>
              <a:buNone/>
            </a:pPr>
            <a:r>
              <a:rPr lang="en"/>
              <a:t>Project Goal</a:t>
            </a:r>
            <a:endParaRPr/>
          </a:p>
        </p:txBody>
      </p:sp>
      <p:sp>
        <p:nvSpPr>
          <p:cNvPr id="88" name="Google Shape;88;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sz="1300">
              <a:highlight>
                <a:schemeClr val="accent1"/>
              </a:highlight>
              <a:latin typeface="Arial"/>
              <a:ea typeface="Arial"/>
              <a:cs typeface="Arial"/>
              <a:sym typeface="Arial"/>
            </a:endParaRPr>
          </a:p>
          <a:p>
            <a:pPr marL="0" lvl="0" indent="0" algn="l" rtl="0">
              <a:lnSpc>
                <a:spcPct val="200000"/>
              </a:lnSpc>
              <a:spcBef>
                <a:spcPts val="1600"/>
              </a:spcBef>
              <a:spcAft>
                <a:spcPts val="1600"/>
              </a:spcAft>
              <a:buNone/>
            </a:pPr>
            <a:r>
              <a:rPr lang="en" sz="1300">
                <a:highlight>
                  <a:schemeClr val="accent1"/>
                </a:highlight>
                <a:latin typeface="Arial"/>
                <a:ea typeface="Arial"/>
                <a:cs typeface="Arial"/>
                <a:sym typeface="Arial"/>
              </a:rPr>
              <a:t>To find the best machine learning model to predict if a customer will subscribe (yes/no) to a term deposit based on the existing record from a Portuguese banking institution.</a:t>
            </a:r>
            <a:endParaRPr/>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95" name="Google Shape;95;p18"/>
          <p:cNvSpPr txBox="1">
            <a:spLocks noGrp="1"/>
          </p:cNvSpPr>
          <p:nvPr>
            <p:ph type="body" idx="1"/>
          </p:nvPr>
        </p:nvSpPr>
        <p:spPr>
          <a:xfrm>
            <a:off x="311700" y="1171675"/>
            <a:ext cx="8007300" cy="36945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Font typeface="Arial"/>
              <a:buChar char="●"/>
            </a:pPr>
            <a:r>
              <a:rPr lang="en" sz="1300">
                <a:latin typeface="Arial"/>
                <a:ea typeface="Arial"/>
                <a:cs typeface="Arial"/>
                <a:sym typeface="Arial"/>
              </a:rPr>
              <a:t>The dataset is from a Portuguese bank that used its own contact-center to do directed marketing campaigns which are mainly phone calls but sometimes with an auxiliary use of the Internet online banking. </a:t>
            </a:r>
            <a:endParaRPr sz="1300">
              <a:latin typeface="Arial"/>
              <a:ea typeface="Arial"/>
              <a:cs typeface="Arial"/>
              <a:sym typeface="Arial"/>
            </a:endParaRPr>
          </a:p>
          <a:p>
            <a:pPr marL="457200" lvl="0"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There are a total of 4521 observations and 17 variables. </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Personal Client Information: Age, Job, Marital, Education </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Bank Client Information: Default, Balance, Housing, Loan</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Last Contact of the current campaign: Contact, Day, Month, Duration</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Other Information: Campaign, Pdays, Previous, Poutcome</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Outcome y : Has the client subscribed to a term deposit? (binary: "yes","no")</a:t>
            </a:r>
            <a:endParaRPr sz="1300">
              <a:highlight>
                <a:schemeClr val="accent1"/>
              </a:highlight>
              <a:latin typeface="Arial"/>
              <a:ea typeface="Arial"/>
              <a:cs typeface="Arial"/>
              <a:sym typeface="Arial"/>
            </a:endParaRPr>
          </a:p>
          <a:p>
            <a:pPr marL="0" lvl="0" indent="0" algn="l" rtl="0">
              <a:spcBef>
                <a:spcPts val="1200"/>
              </a:spcBef>
              <a:spcAft>
                <a:spcPts val="0"/>
              </a:spcAft>
              <a:buNone/>
            </a:pPr>
            <a:endParaRPr sz="1000" b="1">
              <a:highlight>
                <a:srgbClr val="FFFFFF"/>
              </a:highlight>
              <a:latin typeface="Arial"/>
              <a:ea typeface="Arial"/>
              <a:cs typeface="Arial"/>
              <a:sym typeface="Arial"/>
            </a:endParaRPr>
          </a:p>
          <a:p>
            <a:pPr marL="0" lvl="0" indent="0" algn="l" rtl="0">
              <a:spcBef>
                <a:spcPts val="1200"/>
              </a:spcBef>
              <a:spcAft>
                <a:spcPts val="0"/>
              </a:spcAft>
              <a:buNone/>
            </a:pPr>
            <a:endParaRPr sz="1000">
              <a:highlight>
                <a:srgbClr val="FFFFFF"/>
              </a:highlight>
              <a:latin typeface="Arial"/>
              <a:ea typeface="Arial"/>
              <a:cs typeface="Arial"/>
              <a:sym typeface="Arial"/>
            </a:endParaRPr>
          </a:p>
          <a:p>
            <a:pPr marL="457200" lvl="0" indent="0" algn="l" rtl="0">
              <a:spcBef>
                <a:spcPts val="1200"/>
              </a:spcBef>
              <a:spcAft>
                <a:spcPts val="0"/>
              </a:spcAft>
              <a:buNone/>
            </a:pPr>
            <a:endParaRPr sz="1000">
              <a:highlight>
                <a:srgbClr val="FFFFFF"/>
              </a:highlight>
              <a:latin typeface="Arial"/>
              <a:ea typeface="Arial"/>
              <a:cs typeface="Arial"/>
              <a:sym typeface="Arial"/>
            </a:endParaRPr>
          </a:p>
          <a:p>
            <a:pPr marL="0" lvl="0" indent="0" algn="l" rtl="0">
              <a:spcBef>
                <a:spcPts val="1600"/>
              </a:spcBef>
              <a:spcAft>
                <a:spcPts val="0"/>
              </a:spcAft>
              <a:buNone/>
            </a:pPr>
            <a:endParaRPr sz="1000" b="1">
              <a:latin typeface="Arial"/>
              <a:ea typeface="Arial"/>
              <a:cs typeface="Arial"/>
              <a:sym typeface="Arial"/>
            </a:endParaRPr>
          </a:p>
          <a:p>
            <a:pPr marL="457200" lvl="0" indent="0" algn="l" rtl="0">
              <a:spcBef>
                <a:spcPts val="1600"/>
              </a:spcBef>
              <a:spcAft>
                <a:spcPts val="0"/>
              </a:spcAft>
              <a:buNone/>
            </a:pPr>
            <a:endParaRPr sz="1000" b="1">
              <a:highlight>
                <a:srgbClr val="FFFFFF"/>
              </a:highlight>
              <a:latin typeface="Arial"/>
              <a:ea typeface="Arial"/>
              <a:cs typeface="Arial"/>
              <a:sym typeface="Arial"/>
            </a:endParaRPr>
          </a:p>
          <a:p>
            <a:pPr marL="0" lvl="0" indent="0" algn="l" rtl="0">
              <a:spcBef>
                <a:spcPts val="1600"/>
              </a:spcBef>
              <a:spcAft>
                <a:spcPts val="0"/>
              </a:spcAft>
              <a:buNone/>
            </a:pPr>
            <a:endParaRPr sz="1000">
              <a:highlight>
                <a:srgbClr val="FFFFFF"/>
              </a:highlight>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490250" y="526350"/>
            <a:ext cx="8318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 Data Analysis</a:t>
            </a:r>
            <a:endParaRPr/>
          </a:p>
        </p:txBody>
      </p:sp>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Analysis of Continuous Variables </a:t>
            </a:r>
            <a:endParaRPr/>
          </a:p>
        </p:txBody>
      </p:sp>
      <p:sp>
        <p:nvSpPr>
          <p:cNvPr id="108" name="Google Shape;108;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9" name="Google Shape;109;p20"/>
          <p:cNvPicPr preferRelativeResize="0"/>
          <p:nvPr/>
        </p:nvPicPr>
        <p:blipFill>
          <a:blip r:embed="rId3">
            <a:alphaModFix/>
          </a:blip>
          <a:stretch>
            <a:fillRect/>
          </a:stretch>
        </p:blipFill>
        <p:spPr>
          <a:xfrm>
            <a:off x="392775" y="1210625"/>
            <a:ext cx="6315399" cy="3326425"/>
          </a:xfrm>
          <a:prstGeom prst="rect">
            <a:avLst/>
          </a:prstGeom>
          <a:noFill/>
          <a:ln>
            <a:noFill/>
          </a:ln>
        </p:spPr>
      </p:pic>
      <p:pic>
        <p:nvPicPr>
          <p:cNvPr id="110" name="Google Shape;110;p20"/>
          <p:cNvPicPr preferRelativeResize="0"/>
          <p:nvPr/>
        </p:nvPicPr>
        <p:blipFill>
          <a:blip r:embed="rId4">
            <a:alphaModFix/>
          </a:blip>
          <a:stretch>
            <a:fillRect/>
          </a:stretch>
        </p:blipFill>
        <p:spPr>
          <a:xfrm>
            <a:off x="6757575" y="1210625"/>
            <a:ext cx="2027850" cy="1574825"/>
          </a:xfrm>
          <a:prstGeom prst="rect">
            <a:avLst/>
          </a:prstGeom>
          <a:noFill/>
          <a:ln>
            <a:noFill/>
          </a:ln>
        </p:spPr>
      </p:pic>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Statistics of Continuous Variables </a:t>
            </a:r>
            <a:endParaRPr/>
          </a:p>
        </p:txBody>
      </p:sp>
      <p:sp>
        <p:nvSpPr>
          <p:cNvPr id="117" name="Google Shape;11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8" name="Google Shape;118;p21"/>
          <p:cNvPicPr preferRelativeResize="0"/>
          <p:nvPr/>
        </p:nvPicPr>
        <p:blipFill>
          <a:blip r:embed="rId3">
            <a:alphaModFix/>
          </a:blip>
          <a:stretch>
            <a:fillRect/>
          </a:stretch>
        </p:blipFill>
        <p:spPr>
          <a:xfrm>
            <a:off x="957263" y="1247775"/>
            <a:ext cx="6924675" cy="2952750"/>
          </a:xfrm>
          <a:prstGeom prst="rect">
            <a:avLst/>
          </a:prstGeom>
          <a:noFill/>
          <a:ln>
            <a:noFill/>
          </a:ln>
        </p:spPr>
      </p:pic>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1549</Words>
  <Application>Microsoft Office PowerPoint</Application>
  <PresentationFormat>On-screen Show (16:9)</PresentationFormat>
  <Paragraphs>191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Old Standard TT</vt:lpstr>
      <vt:lpstr>Roboto</vt:lpstr>
      <vt:lpstr>Courier New</vt:lpstr>
      <vt:lpstr>Arial</vt:lpstr>
      <vt:lpstr>Paperback</vt:lpstr>
      <vt:lpstr>Bank Marketing Data Analysis </vt:lpstr>
      <vt:lpstr>Outline</vt:lpstr>
      <vt:lpstr>Background</vt:lpstr>
      <vt:lpstr>Motivation</vt:lpstr>
      <vt:lpstr>Project Goal</vt:lpstr>
      <vt:lpstr>Dataset Description</vt:lpstr>
      <vt:lpstr>Exploratory Data Analysis</vt:lpstr>
      <vt:lpstr>Exploratory Analysis of Continuous Variables </vt:lpstr>
      <vt:lpstr>Summary Statistics of Continuous Variables </vt:lpstr>
      <vt:lpstr>Correlation Coefficient Matrix</vt:lpstr>
      <vt:lpstr>Explanatory Analysis of Categorical Variables</vt:lpstr>
      <vt:lpstr>The “poutcome”  Variable vs Continuous Variables </vt:lpstr>
      <vt:lpstr>Exploratory Analysis of Categorical Variables</vt:lpstr>
      <vt:lpstr>Data Pre-preparation</vt:lpstr>
      <vt:lpstr>Attempted Machine Learning Method</vt:lpstr>
      <vt:lpstr>Logistic Regression</vt:lpstr>
      <vt:lpstr>Perceptron</vt:lpstr>
      <vt:lpstr>Shrinkage Methods</vt:lpstr>
      <vt:lpstr>Naive Bayes</vt:lpstr>
      <vt:lpstr>Support Vector Machine</vt:lpstr>
      <vt:lpstr>K-Nearest Neighbor</vt:lpstr>
      <vt:lpstr>Random Forests</vt:lpstr>
      <vt:lpstr>Gradient Boosting</vt:lpstr>
      <vt:lpstr>Results and Conclusion</vt:lpstr>
      <vt:lpstr>Results and Conclusion  </vt:lpstr>
      <vt:lpstr>Feature Selection </vt:lpstr>
      <vt:lpstr>Feature Selection</vt:lpstr>
      <vt:lpstr>Feature Selection</vt:lpstr>
      <vt:lpstr>Feature Selection</vt:lpstr>
      <vt:lpstr>Imbalanced Classification</vt:lpstr>
      <vt:lpstr>Imbalanced Classification</vt:lpstr>
      <vt:lpstr>Imbalanced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 Analysis </dc:title>
  <cp:lastModifiedBy>jili1028@gwu.edu</cp:lastModifiedBy>
  <cp:revision>4</cp:revision>
  <dcterms:modified xsi:type="dcterms:W3CDTF">2023-10-18T02:02:53Z</dcterms:modified>
</cp:coreProperties>
</file>