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9" r:id="rId3"/>
    <p:sldId id="296" r:id="rId4"/>
    <p:sldId id="257" r:id="rId5"/>
    <p:sldId id="258" r:id="rId7"/>
    <p:sldId id="300" r:id="rId8"/>
    <p:sldId id="305" r:id="rId9"/>
    <p:sldId id="297" r:id="rId10"/>
    <p:sldId id="299" r:id="rId11"/>
    <p:sldId id="301" r:id="rId12"/>
    <p:sldId id="302" r:id="rId13"/>
    <p:sldId id="303" r:id="rId14"/>
    <p:sldId id="306" r:id="rId15"/>
    <p:sldId id="307" r:id="rId16"/>
    <p:sldId id="26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/>
    <p:restoredTop sz="86594" autoAdjust="0"/>
  </p:normalViewPr>
  <p:slideViewPr>
    <p:cSldViewPr snapToGrid="0">
      <p:cViewPr varScale="1">
        <p:scale>
          <a:sx n="40" d="100"/>
          <a:sy n="40" d="100"/>
        </p:scale>
        <p:origin x="4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>
            <a:lvl1pPr>
              <a:defRPr/>
            </a:lvl1pPr>
          </a:lstStyle>
          <a:p>
            <a:fld id="{AED52864-CBD4-074C-85F6-1C36B09522F2}" type="slidenum">
              <a:rPr lang="en-US" altLang="zh-CN"/>
            </a:fld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A4FE-ED16-3547-A8C8-32B5F99282D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68443" y="13081000"/>
            <a:ext cx="434413" cy="471924"/>
          </a:xfrm>
        </p:spPr>
        <p:txBody>
          <a:bodyPr/>
          <a:lstStyle/>
          <a:p>
            <a:fld id="{1ED80C40-64E0-284A-851E-E98BE3951283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 descr="KEYNOTE模版_封面 副本 6.jp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738" y="-2933"/>
            <a:ext cx="24379262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  <a:endParaRPr lang="en-GB" altLang="zh-CN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架构设计大作业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sym typeface="+mn-ea"/>
              </a:rPr>
              <a:t>时序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9508490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用户下单到快递员接单整个生命周期的时序，难点在于抢单</a:t>
            </a:r>
            <a:endParaRPr lang="ja-JP" altLang="en-US" dirty="0"/>
          </a:p>
          <a:p>
            <a:r>
              <a:rPr lang="en-US" dirty="0"/>
              <a:t>	</a:t>
            </a:r>
            <a:r>
              <a:rPr lang="zh-CN" altLang="en-US" dirty="0">
                <a:ea typeface="宋体" panose="02010600030101010101" pitchFamily="2" charset="-122"/>
              </a:rPr>
              <a:t>分析快递员比较散列分布，并发不会太大，根据上报位置定向派单</a:t>
            </a:r>
            <a:endParaRPr lang="zh-CN" altLang="en-US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快递员收到信息后抢单时，同步处理即可，采用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的分布式锁机制，选择最先进来的前</a:t>
            </a:r>
            <a:r>
              <a:rPr lang="en-US" altLang="zh-CN" dirty="0">
                <a:ea typeface="宋体" panose="02010600030101010101" pitchFamily="2" charset="-122"/>
              </a:rPr>
              <a:t>10</a:t>
            </a:r>
            <a:r>
              <a:rPr lang="zh-CN" altLang="en-US" dirty="0">
                <a:ea typeface="宋体" panose="02010600030101010101" pitchFamily="2" charset="-122"/>
              </a:rPr>
              <a:t>位快递员，进行加权等计算，选择出最优的快递员进行接单即可。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0" y="2506980"/>
            <a:ext cx="8771255" cy="99053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下单状态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订单状态分为正向和逆向</a:t>
            </a:r>
            <a:endParaRPr lang="ja-JP" altLang="en-US" dirty="0"/>
          </a:p>
          <a:p>
            <a:pPr lvl="1"/>
            <a:r>
              <a:rPr lang="zh-CN">
                <a:ea typeface="宋体" panose="02010600030101010101" pitchFamily="2" charset="-122"/>
              </a:rPr>
              <a:t>正向从下单到已送达，正常流转</a:t>
            </a:r>
            <a:r>
              <a:rPr lang="zh-CN" altLang="ja-JP">
                <a:ea typeface="宋体" panose="02010600030101010101" pitchFamily="2" charset="-122"/>
              </a:rPr>
              <a:t>。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>
                <a:ea typeface="宋体" panose="02010600030101010101" pitchFamily="2" charset="-122"/>
              </a:rPr>
              <a:t>逆向操作，如果在支付前取消，则直接取消；支付后取消，只能通过拒单处理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主要由系统自动完成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0" y="6743700"/>
            <a:ext cx="228600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2743200"/>
            <a:ext cx="13519150" cy="8370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项目规划，预计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周上线</a:t>
            </a:r>
            <a:endParaRPr lang="ja-JP" altLang="en-US" dirty="0"/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天需求分析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半天架构设计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天开发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半天测试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半天上线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天监测试运行</a:t>
            </a:r>
            <a:endParaRPr lang="zh-CN" altLang="en-US">
              <a:ea typeface="宋体" panose="02010600030101010101" pitchFamily="2" charset="-122"/>
            </a:endParaRPr>
          </a:p>
          <a:p>
            <a:pPr marL="635000" lvl="1" indent="0"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愿景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21031200" cy="9993600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dirty="0">
                <a:ea typeface="宋体" panose="02010600030101010101" pitchFamily="2" charset="-122"/>
              </a:rPr>
              <a:t>技术上实现百万级并发，业务上干到三通一达</a:t>
            </a:r>
            <a:endParaRPr lang="ja-JP" alt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1436985" y="7675880"/>
            <a:ext cx="3932555" cy="1163320"/>
          </a:xfrm>
        </p:spPr>
        <p:txBody>
          <a:bodyPr wrap="square"/>
          <a:lstStyle/>
          <a:p>
            <a:r>
              <a:rPr kumimoji="1" lang="zh-CN" altLang="en-US"/>
              <a:t>张林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317105" y="6141720"/>
            <a:ext cx="16428085" cy="1209040"/>
          </a:xfrm>
        </p:spPr>
        <p:txBody>
          <a:bodyPr wrap="square"/>
          <a:lstStyle/>
          <a:p>
            <a:r>
              <a:rPr kumimoji="1" lang="zh-CN" altLang="en-US" dirty="0">
                <a:sym typeface="+mn-ea"/>
              </a:rPr>
              <a:t>通达物流系统架构设计</a:t>
            </a:r>
            <a:endParaRPr kumimoji="1" lang="en-US" altLang="ja-JP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ja-JP" altLang="en-US"/>
              <a:t>通达是某上市公司全资投资成立的一</a:t>
            </a:r>
            <a:r>
              <a:rPr lang="ja-JP" altLang="en-US" dirty="0"/>
              <a:t>家物流快递公司，主要进行同城快递业务</a:t>
            </a:r>
            <a:r>
              <a:rPr lang="ja-JP" altLang="en-US"/>
              <a:t>，公司刚刚成立，组建</a:t>
            </a:r>
            <a:r>
              <a:rPr lang="en-US" altLang="ja-JP" dirty="0"/>
              <a:t>20</a:t>
            </a:r>
            <a:r>
              <a:rPr lang="ja-JP" altLang="en-US" dirty="0"/>
              <a:t>人技术部门，准备两个月后系统开发完成</a:t>
            </a:r>
            <a:r>
              <a:rPr lang="ja-JP" altLang="en-US"/>
              <a:t>上线，你是后端架构师，请你完成</a:t>
            </a:r>
            <a:r>
              <a:rPr lang="ja-JP" altLang="en-US" dirty="0"/>
              <a:t>系统顶层</a:t>
            </a:r>
            <a:r>
              <a:rPr lang="ja-JP" altLang="en-US"/>
              <a:t>架构设计，并组织</a:t>
            </a:r>
            <a:r>
              <a:rPr lang="ja-JP" altLang="en-US" dirty="0"/>
              <a:t>架构评审</a:t>
            </a:r>
            <a:r>
              <a:rPr lang="ja-JP" altLang="en-US"/>
              <a:t>会议。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技术部没技术负责人</a:t>
            </a:r>
            <a:r>
              <a:rPr lang="zh-CN" altLang="en-US" dirty="0"/>
              <a:t>，</a:t>
            </a:r>
            <a:r>
              <a:rPr lang="ja-JP" altLang="en-US"/>
              <a:t>由产品负责人兼管</a:t>
            </a:r>
            <a:r>
              <a:rPr lang="zh-CN" altLang="en-US" dirty="0"/>
              <a:t>（</a:t>
            </a:r>
            <a:r>
              <a:rPr lang="ja-JP" altLang="en-US"/>
              <a:t>产品负责人为原某互联网大厂的产品总监</a:t>
            </a:r>
            <a:r>
              <a:rPr lang="zh-CN" altLang="en-US" dirty="0"/>
              <a:t>，</a:t>
            </a:r>
            <a:r>
              <a:rPr lang="ja-JP" altLang="en-US"/>
              <a:t>研发出身</a:t>
            </a:r>
            <a:r>
              <a:rPr lang="zh-CN" altLang="en-US" dirty="0"/>
              <a:t>），</a:t>
            </a:r>
            <a:r>
              <a:rPr lang="ja-JP" altLang="en-US"/>
              <a:t>架构师</a:t>
            </a:r>
            <a:r>
              <a:rPr lang="zh-CN" altLang="en-US" dirty="0"/>
              <a:t>（</a:t>
            </a:r>
            <a:r>
              <a:rPr lang="ja-JP" altLang="en-US"/>
              <a:t>你</a:t>
            </a:r>
            <a:r>
              <a:rPr lang="zh-CN" altLang="en-US" dirty="0"/>
              <a:t>）</a:t>
            </a:r>
            <a:r>
              <a:rPr lang="ja-JP" altLang="en-US"/>
              <a:t>是技术部最资深的技术人员</a:t>
            </a:r>
            <a:r>
              <a:rPr lang="zh-CN" altLang="en-US" dirty="0"/>
              <a:t>。</a:t>
            </a:r>
            <a:endParaRPr lang="ja-JP" altLang="en-US" dirty="0"/>
          </a:p>
          <a:p>
            <a:endParaRPr lang="ja-JP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用户通过</a:t>
            </a:r>
            <a:r>
              <a:rPr lang="en-US" dirty="0"/>
              <a:t>app</a:t>
            </a:r>
            <a:r>
              <a:rPr lang="ja-JP" altLang="en-US"/>
              <a:t>发起快递下单请求并支付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快递员通过自己的</a:t>
            </a:r>
            <a:r>
              <a:rPr lang="en-US" altLang="ja-JP" dirty="0"/>
              <a:t>App</a:t>
            </a:r>
            <a:r>
              <a:rPr lang="ja-JP" altLang="en-US"/>
              <a:t>上报自己的地理位置</a:t>
            </a:r>
            <a:r>
              <a:rPr lang="zh-CN" altLang="en-US" dirty="0"/>
              <a:t>，</a:t>
            </a:r>
            <a:r>
              <a:rPr lang="ja-JP" altLang="en-US"/>
              <a:t>每</a:t>
            </a:r>
            <a:r>
              <a:rPr lang="en-US" altLang="zh-CN" dirty="0"/>
              <a:t>30</a:t>
            </a:r>
            <a:r>
              <a:rPr lang="ja-JP" altLang="en-US"/>
              <a:t>秒上报一次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系统收到快递</a:t>
            </a:r>
            <a:r>
              <a:rPr lang="ja-JP" altLang="en-US"/>
              <a:t>请求后，向距离用户直线距离</a:t>
            </a:r>
            <a:r>
              <a:rPr lang="en-US" altLang="zh-CN" dirty="0"/>
              <a:t>5km</a:t>
            </a:r>
            <a:r>
              <a:rPr lang="ja-JP" altLang="en-US"/>
              <a:t>内的所有快递员发送通知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快递员需要进行抢单，第一个抢单的快递员得到配单，系统向其发送用户详细地址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快递员到用户处收取快递，并记录到系统中：已收件</a:t>
            </a:r>
            <a:endParaRPr lang="ja-JP" alt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dirty="0"/>
              <a:t>快递员将快递送到目的地，并记录到系统</a:t>
            </a:r>
            <a:r>
              <a:rPr lang="ja-JP" altLang="en-US"/>
              <a:t>中：已送达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预计上线后三个月日单超过</a:t>
            </a:r>
            <a:r>
              <a:rPr lang="en-US" altLang="zh-CN" dirty="0"/>
              <a:t>1</a:t>
            </a:r>
            <a:r>
              <a:rPr lang="ja-JP" altLang="en-US"/>
              <a:t>万</a:t>
            </a:r>
            <a:r>
              <a:rPr lang="zh-CN" altLang="en-US" dirty="0"/>
              <a:t>，</a:t>
            </a:r>
            <a:r>
              <a:rPr lang="ja-JP" altLang="en-US"/>
              <a:t>一年日单超过</a:t>
            </a:r>
            <a:r>
              <a:rPr lang="en-US" altLang="zh-CN" dirty="0"/>
              <a:t>50</a:t>
            </a:r>
            <a:r>
              <a:rPr lang="ja-JP" altLang="en-US"/>
              <a:t>万</a:t>
            </a:r>
            <a:endParaRPr lang="ja-JP" alt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技术方案建议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用户下单请求通过负载均衡服务器分发给下单网关集群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使用消息队列向</a:t>
            </a:r>
            <a:r>
              <a:rPr lang="en-US" altLang="zh-CN" dirty="0"/>
              <a:t>5</a:t>
            </a:r>
            <a:r>
              <a:rPr lang="en-US" altLang="ja-JP" dirty="0"/>
              <a:t>km</a:t>
            </a:r>
            <a:r>
              <a:rPr lang="ja-JP" altLang="en-US"/>
              <a:t>内的快递员发送通知</a:t>
            </a:r>
            <a:r>
              <a:rPr lang="zh-CN" altLang="en-US" dirty="0"/>
              <a:t>（</a:t>
            </a:r>
            <a:r>
              <a:rPr lang="ja-JP" altLang="en-US"/>
              <a:t>消费者服务器获取的消息内容包括</a:t>
            </a:r>
            <a:r>
              <a:rPr lang="zh-CN" altLang="en-US" dirty="0"/>
              <a:t>：</a:t>
            </a:r>
            <a:r>
              <a:rPr lang="ja-JP" altLang="en-US"/>
              <a:t>用户地址</a:t>
            </a:r>
            <a:r>
              <a:rPr lang="zh-CN" altLang="en-US" dirty="0"/>
              <a:t>，</a:t>
            </a:r>
            <a:r>
              <a:rPr lang="ja-JP" altLang="en-US"/>
              <a:t>快递员列表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快递员实时位置缓存在分布式缓存</a:t>
            </a:r>
            <a:r>
              <a:rPr lang="en-US" altLang="ja-JP" dirty="0" err="1"/>
              <a:t>Redis</a:t>
            </a:r>
            <a:r>
              <a:rPr lang="ja-JP" altLang="en-US"/>
              <a:t>中</a:t>
            </a:r>
            <a:endParaRPr lang="en-US" altLang="zh-C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数据存储使用</a:t>
            </a:r>
            <a:r>
              <a:rPr lang="en-US" altLang="ja-JP" dirty="0"/>
              <a:t>MySQL</a:t>
            </a:r>
            <a:r>
              <a:rPr lang="zh-CN" altLang="en-US" dirty="0"/>
              <a:t>，</a:t>
            </a:r>
            <a:r>
              <a:rPr lang="ja-JP" altLang="en-US"/>
              <a:t>第一个上线版本不要求做数据分片</a:t>
            </a:r>
            <a:r>
              <a:rPr lang="zh-CN" altLang="en-US" dirty="0"/>
              <a:t>，</a:t>
            </a:r>
            <a:r>
              <a:rPr lang="ja-JP" altLang="en-US"/>
              <a:t>但要做主从复制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说明</a:t>
            </a:r>
            <a:r>
              <a:rPr lang="zh-CN" altLang="en-US" dirty="0"/>
              <a:t>：</a:t>
            </a:r>
            <a:r>
              <a:rPr lang="ja-JP" altLang="en-US"/>
              <a:t>以上技术方案建议是公司请的外部技术顾问</a:t>
            </a:r>
            <a:r>
              <a:rPr lang="zh-CN" altLang="en-US" dirty="0"/>
              <a:t>（</a:t>
            </a:r>
            <a:r>
              <a:rPr lang="ja-JP" altLang="en-US"/>
              <a:t>该顾问是产品负责人的朋友</a:t>
            </a:r>
            <a:r>
              <a:rPr lang="zh-CN" altLang="en-US" dirty="0"/>
              <a:t>）</a:t>
            </a:r>
            <a:r>
              <a:rPr lang="ja-JP" altLang="en-US"/>
              <a:t>给出的</a:t>
            </a:r>
            <a:r>
              <a:rPr lang="zh-CN" altLang="en-US" dirty="0"/>
              <a:t>，</a:t>
            </a:r>
            <a:r>
              <a:rPr lang="ja-JP" altLang="en-US"/>
              <a:t>具体是否合适请架构师自己定夺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ja-JP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ja-JP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ja-JP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先期实现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9</a:t>
            </a:r>
            <a:r>
              <a:rPr lang="zh-CN" altLang="en-US" dirty="0">
                <a:ea typeface="宋体" panose="02010600030101010101" pitchFamily="2" charset="-122"/>
              </a:rPr>
              <a:t>的高可用</a:t>
            </a:r>
            <a:endParaRPr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ja-JP" dirty="0">
                <a:ea typeface="宋体" panose="02010600030101010101" pitchFamily="2" charset="-122"/>
                <a:sym typeface="+mn-ea"/>
              </a:rPr>
              <a:t>平均响应时间控制在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200ms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以内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应用实现弹性扩缩容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采用微服务治理策略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05290" y="2878455"/>
            <a:ext cx="13622020" cy="85217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676400" y="2743200"/>
            <a:ext cx="9213850" cy="86563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2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"/>
                <a:cs typeface="Alibaba PuHuiTi"/>
                <a:sym typeface="Alibaba PuHuiTi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"/>
                <a:ea typeface="Alibaba PuHuiTi"/>
                <a:cs typeface="Alibaba PuHuiTi"/>
                <a:sym typeface="Alibaba PuHuiTi"/>
              </a:defRPr>
            </a:lvl9pPr>
          </a:lstStyle>
          <a:p>
            <a:r>
              <a:rPr lang="zh-CN" dirty="0">
                <a:ea typeface="宋体" panose="02010600030101010101" pitchFamily="2" charset="-122"/>
              </a:rPr>
              <a:t>快递用例图</a:t>
            </a:r>
            <a:endParaRPr lang="ja-JP" altLang="en-US" dirty="0"/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用户通过</a:t>
            </a:r>
            <a:r>
              <a:rPr lang="en-US" altLang="zh-CN" dirty="0">
                <a:ea typeface="宋体" panose="02010600030101010101" pitchFamily="2" charset="-122"/>
              </a:rPr>
              <a:t>APP</a:t>
            </a:r>
            <a:r>
              <a:rPr lang="zh-CN" altLang="en-US" dirty="0">
                <a:ea typeface="宋体" panose="02010600030101010101" pitchFamily="2" charset="-122"/>
              </a:rPr>
              <a:t>下单寄件</a:t>
            </a:r>
            <a:endParaRPr lang="en-US" altLang="ja-JP" dirty="0"/>
          </a:p>
          <a:p>
            <a:pPr lvl="1"/>
            <a:r>
              <a:rPr lang="zh-CN">
                <a:ea typeface="宋体" panose="02010600030101010101" pitchFamily="2" charset="-122"/>
              </a:rPr>
              <a:t>快递员收到系统通知，并抢单</a:t>
            </a:r>
            <a:endParaRPr lang="en-US" altLang="zh-CN" dirty="0"/>
          </a:p>
          <a:p>
            <a:pPr marL="635000" lvl="1" indent="0">
              <a:buNone/>
            </a:pPr>
            <a:endParaRPr lang="en-US" altLang="ja-JP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业务活动图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业务活动图</a:t>
            </a:r>
            <a:endParaRPr lang="ja-JP" altLang="en-US" dirty="0"/>
          </a:p>
          <a:p>
            <a:pPr lvl="1"/>
            <a:r>
              <a:rPr lang="zh-CN" altLang="ja-JP">
                <a:ea typeface="宋体" panose="02010600030101010101" pitchFamily="2" charset="-122"/>
              </a:rPr>
              <a:t>描述用户下单到快递员下单的整个生命周期的活动状态。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69575" y="2743200"/>
            <a:ext cx="10581005" cy="88068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3200"/>
            <a:ext cx="8124825" cy="9993630"/>
          </a:xfrm>
          <a:ln w="12700">
            <a:miter lim="400000"/>
          </a:ln>
        </p:spPr>
        <p:txBody>
          <a:bodyPr lIns="50800" tIns="50800" rIns="50800" bIns="50800" anchor="t" anchorCtr="0">
            <a:normAutofit lnSpcReduction="10000"/>
          </a:bodyPr>
          <a:lstStyle/>
          <a:p>
            <a:r>
              <a:rPr lang="zh-CN" altLang="ja-JP" dirty="0">
                <a:ea typeface="宋体" panose="02010600030101010101" pitchFamily="2" charset="-122"/>
              </a:rPr>
              <a:t>整个架构主要分为四层，采用云服务</a:t>
            </a:r>
            <a:endParaRPr lang="ja-JP" altLang="en-US" dirty="0"/>
          </a:p>
          <a:p>
            <a:pPr lvl="1"/>
            <a:r>
              <a:rPr lang="en-US" altLang="zh-CN">
                <a:ea typeface="宋体" panose="02010600030101010101" pitchFamily="2" charset="-122"/>
              </a:rPr>
              <a:t>App Client </a:t>
            </a:r>
            <a:r>
              <a:rPr lang="zh-CN" altLang="en-US">
                <a:ea typeface="宋体" panose="02010600030101010101" pitchFamily="2" charset="-122"/>
              </a:rPr>
              <a:t>用户端，主要流量的入口</a:t>
            </a:r>
            <a:r>
              <a:rPr lang="zh-CN" altLang="ja-JP">
                <a:ea typeface="宋体" panose="02010600030101010101" pitchFamily="2" charset="-122"/>
              </a:rPr>
              <a:t>。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ja-JP">
                <a:ea typeface="宋体" panose="02010600030101010101" pitchFamily="2" charset="-122"/>
              </a:rPr>
              <a:t>网关层，主要是对外网流量进行路由及负载，结合流量和快递业务，衡估流量峰值大概在</a:t>
            </a:r>
            <a:r>
              <a:rPr lang="en-US" altLang="zh-CN">
                <a:ea typeface="宋体" panose="02010600030101010101" pitchFamily="2" charset="-122"/>
              </a:rPr>
              <a:t>1000</a:t>
            </a:r>
            <a:r>
              <a:rPr lang="zh-CN" altLang="en-US">
                <a:ea typeface="宋体" panose="02010600030101010101" pitchFamily="2" charset="-122"/>
              </a:rPr>
              <a:t>左右，三台网关即可</a:t>
            </a:r>
            <a:endParaRPr lang="zh-CN" altLang="ja-JP">
              <a:ea typeface="宋体" panose="02010600030101010101" pitchFamily="2" charset="-122"/>
            </a:endParaRPr>
          </a:p>
          <a:p>
            <a:pPr lvl="1"/>
            <a:r>
              <a:rPr lang="zh-CN" altLang="ja-JP">
                <a:ea typeface="宋体" panose="02010600030101010101" pitchFamily="2" charset="-122"/>
              </a:rPr>
              <a:t>应用层，主要是业务的处理层，分为用户服务和快递员服务，先期分别部署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台即可，后面弹性扩容即可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数据层，数据媒介，分为</a:t>
            </a:r>
            <a:r>
              <a:rPr lang="en-US" altLang="zh-CN" dirty="0">
                <a:ea typeface="宋体" panose="02010600030101010101" pitchFamily="2" charset="-122"/>
              </a:rPr>
              <a:t>mysql db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mysql </a:t>
            </a:r>
            <a:r>
              <a:rPr lang="zh-CN" altLang="en-US" dirty="0">
                <a:ea typeface="宋体" panose="02010600030101010101" pitchFamily="2" charset="-122"/>
              </a:rPr>
              <a:t>一主一从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条件允许建议两从以上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redis</a:t>
            </a:r>
            <a:r>
              <a:rPr lang="zh-CN" altLang="en-US" dirty="0">
                <a:ea typeface="宋体" panose="02010600030101010101" pitchFamily="2" charset="-122"/>
              </a:rPr>
              <a:t>云服务即可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9005" y="2743200"/>
            <a:ext cx="10064115" cy="9448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5693,&quot;width&quot;:7980}"/>
</p:tagLst>
</file>

<file path=ppt/tags/tag2.xml><?xml version="1.0" encoding="utf-8"?>
<p:tagLst xmlns:p="http://schemas.openxmlformats.org/presentationml/2006/main">
  <p:tag name="KSO_WM_UNIT_PLACING_PICTURE_USER_VIEWPORT" val="{&quot;height&quot;:6105,&quot;width&quot;:7335}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1161</Words>
  <Application>WPS 演示</Application>
  <PresentationFormat>Custom</PresentationFormat>
  <Paragraphs>94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</vt:lpstr>
      <vt:lpstr>Alibaba PuHuiTi</vt:lpstr>
      <vt:lpstr>Helvetica Light</vt:lpstr>
      <vt:lpstr>Alibaba PuHuiTi</vt:lpstr>
      <vt:lpstr>微软雅黑</vt:lpstr>
      <vt:lpstr>Liberation Mono</vt:lpstr>
      <vt:lpstr>Arial Unicode MS</vt:lpstr>
      <vt:lpstr>White</vt:lpstr>
      <vt:lpstr>架构设计大作业</vt:lpstr>
      <vt:lpstr>PowerPoint 演示文稿</vt:lpstr>
      <vt:lpstr>背景</vt:lpstr>
      <vt:lpstr>产品需求</vt:lpstr>
      <vt:lpstr>技术方案建议</vt:lpstr>
      <vt:lpstr>需求功能概述</vt:lpstr>
      <vt:lpstr>要求</vt:lpstr>
      <vt:lpstr>要求</vt:lpstr>
      <vt:lpstr>业务活动图</vt:lpstr>
      <vt:lpstr>部署图</vt:lpstr>
      <vt:lpstr>部署图</vt:lpstr>
      <vt:lpstr>下单状态</vt:lpstr>
      <vt:lpstr>愿景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lin</cp:lastModifiedBy>
  <cp:revision>347</cp:revision>
  <cp:lastPrinted>2019-10-08T09:23:00Z</cp:lastPrinted>
  <dcterms:created xsi:type="dcterms:W3CDTF">2020-08-24T10:01:52Z</dcterms:created>
  <dcterms:modified xsi:type="dcterms:W3CDTF">2020-08-24T10:47:12Z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