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2" r:id="rId5"/>
    <p:sldId id="290" r:id="rId6"/>
    <p:sldId id="334" r:id="rId7"/>
    <p:sldId id="293" r:id="rId8"/>
    <p:sldId id="319" r:id="rId9"/>
    <p:sldId id="320" r:id="rId10"/>
    <p:sldId id="321" r:id="rId11"/>
    <p:sldId id="311" r:id="rId12"/>
    <p:sldId id="322" r:id="rId13"/>
    <p:sldId id="323" r:id="rId14"/>
    <p:sldId id="324" r:id="rId15"/>
    <p:sldId id="330" r:id="rId16"/>
    <p:sldId id="331" r:id="rId17"/>
    <p:sldId id="332" r:id="rId18"/>
    <p:sldId id="333" r:id="rId19"/>
    <p:sldId id="325" r:id="rId20"/>
    <p:sldId id="326" r:id="rId21"/>
    <p:sldId id="327" r:id="rId22"/>
    <p:sldId id="328" r:id="rId23"/>
    <p:sldId id="312" r:id="rId24"/>
    <p:sldId id="335" r:id="rId25"/>
    <p:sldId id="337" r:id="rId26"/>
    <p:sldId id="338" r:id="rId27"/>
    <p:sldId id="339" r:id="rId28"/>
    <p:sldId id="340" r:id="rId29"/>
    <p:sldId id="341" r:id="rId30"/>
    <p:sldId id="342" r:id="rId31"/>
    <p:sldId id="313" r:id="rId32"/>
    <p:sldId id="343" r:id="rId33"/>
    <p:sldId id="344" r:id="rId34"/>
    <p:sldId id="345" r:id="rId35"/>
    <p:sldId id="346" r:id="rId36"/>
    <p:sldId id="314" r:id="rId37"/>
    <p:sldId id="2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3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5B52-EE90-44E3-AB30-00BEC495889B}" type="datetimeFigureOut">
              <a:rPr lang="es-CL" smtClean="0"/>
              <a:t>23-07-2023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600A-E09A-4AFC-88B4-5C56DD4DB908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5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5B52-EE90-44E3-AB30-00BEC495889B}" type="datetimeFigureOut">
              <a:rPr lang="es-CL" smtClean="0"/>
              <a:t>23-07-2023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600A-E09A-4AFC-88B4-5C56DD4DB9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7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5B52-EE90-44E3-AB30-00BEC495889B}" type="datetimeFigureOut">
              <a:rPr lang="es-CL" smtClean="0"/>
              <a:t>23-07-2023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600A-E09A-4AFC-88B4-5C56DD4DB9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275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5B52-EE90-44E3-AB30-00BEC495889B}" type="datetimeFigureOut">
              <a:rPr lang="es-CL" smtClean="0"/>
              <a:t>23-07-2023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600A-E09A-4AFC-88B4-5C56DD4DB9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225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5B52-EE90-44E3-AB30-00BEC495889B}" type="datetimeFigureOut">
              <a:rPr lang="es-CL" smtClean="0"/>
              <a:t>23-07-2023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600A-E09A-4AFC-88B4-5C56DD4DB908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0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5B52-EE90-44E3-AB30-00BEC495889B}" type="datetimeFigureOut">
              <a:rPr lang="es-CL" smtClean="0"/>
              <a:t>23-07-2023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600A-E09A-4AFC-88B4-5C56DD4DB9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075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5B52-EE90-44E3-AB30-00BEC495889B}" type="datetimeFigureOut">
              <a:rPr lang="es-CL" smtClean="0"/>
              <a:t>23-07-2023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600A-E09A-4AFC-88B4-5C56DD4DB9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580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5B52-EE90-44E3-AB30-00BEC495889B}" type="datetimeFigureOut">
              <a:rPr lang="es-CL" smtClean="0"/>
              <a:t>23-07-2023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600A-E09A-4AFC-88B4-5C56DD4DB9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782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5B52-EE90-44E3-AB30-00BEC495889B}" type="datetimeFigureOut">
              <a:rPr lang="es-CL" smtClean="0"/>
              <a:t>23-07-2023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600A-E09A-4AFC-88B4-5C56DD4DB9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019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395B52-EE90-44E3-AB30-00BEC495889B}" type="datetimeFigureOut">
              <a:rPr lang="es-CL" smtClean="0"/>
              <a:t>23-07-2023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D4600A-E09A-4AFC-88B4-5C56DD4DB9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652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5B52-EE90-44E3-AB30-00BEC495889B}" type="datetimeFigureOut">
              <a:rPr lang="es-CL" smtClean="0"/>
              <a:t>23-07-2023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600A-E09A-4AFC-88B4-5C56DD4DB9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154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395B52-EE90-44E3-AB30-00BEC495889B}" type="datetimeFigureOut">
              <a:rPr lang="es-CL" smtClean="0"/>
              <a:t>23-07-2023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D4600A-E09A-4AFC-88B4-5C56DD4DB908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73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websidad.com/libros/python/capitulo-2/estructuras-de-control-de-flujo" TargetMode="External"/><Relationship Id="rId2" Type="http://schemas.openxmlformats.org/officeDocument/2006/relationships/hyperlink" Target="https://docs.python.org/es/3/tutorial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CURSO</a:t>
            </a:r>
            <a:br>
              <a:rPr lang="es-ES" dirty="0" smtClean="0"/>
            </a:br>
            <a:r>
              <a:rPr lang="es-CL" dirty="0"/>
              <a:t>Análisis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Vivian fierro</a:t>
            </a:r>
          </a:p>
          <a:p>
            <a:r>
              <a:rPr lang="es-ES" sz="1400" dirty="0" smtClean="0"/>
              <a:t>Ingeniero comercial</a:t>
            </a:r>
          </a:p>
          <a:p>
            <a:r>
              <a:rPr lang="es-ES" sz="1400" dirty="0" smtClean="0"/>
              <a:t>Magister en estadística aplicada</a:t>
            </a:r>
          </a:p>
          <a:p>
            <a:r>
              <a:rPr lang="es-ES" sz="1400" dirty="0" smtClean="0"/>
              <a:t>Magister en ciencia de datos – diplomado en ciencia de datos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7964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066800" y="1385455"/>
            <a:ext cx="10058400" cy="4835236"/>
          </a:xfrm>
        </p:spPr>
        <p:txBody>
          <a:bodyPr>
            <a:normAutofit/>
          </a:bodyPr>
          <a:lstStyle/>
          <a:p>
            <a:r>
              <a:rPr lang="es-CL" b="1" dirty="0"/>
              <a:t>Comentarios en </a:t>
            </a:r>
            <a:r>
              <a:rPr lang="es-CL" b="1" dirty="0" smtClean="0"/>
              <a:t>Python: </a:t>
            </a:r>
            <a:r>
              <a:rPr lang="es-ES" dirty="0"/>
              <a:t>Para añadir un comentario a tu código simplemente comienza una línea con el carácter </a:t>
            </a:r>
            <a:r>
              <a:rPr lang="es-ES" dirty="0" smtClean="0"/>
              <a:t>#.</a:t>
            </a:r>
          </a:p>
          <a:p>
            <a:r>
              <a:rPr lang="es-ES" b="1" dirty="0" err="1" smtClean="0"/>
              <a:t>Docstrings</a:t>
            </a:r>
            <a:r>
              <a:rPr lang="es-ES" b="1" dirty="0" smtClean="0"/>
              <a:t>: </a:t>
            </a:r>
            <a:r>
              <a:rPr lang="es-ES" dirty="0" smtClean="0"/>
              <a:t>Son </a:t>
            </a:r>
            <a:r>
              <a:rPr lang="es-ES" dirty="0"/>
              <a:t>un tipo de comentarios especiales que se usan para documentar un módulo, función, clase o método. En realidad son la primera sentencia de cada uno de ellos y se encierran entre tres comillas simples o dobles</a:t>
            </a:r>
            <a:r>
              <a:rPr lang="es-ES" dirty="0" smtClean="0"/>
              <a:t>.</a:t>
            </a:r>
          </a:p>
          <a:p>
            <a:r>
              <a:rPr lang="es-ES" b="1" dirty="0"/>
              <a:t>Palabras reservadas de </a:t>
            </a:r>
            <a:r>
              <a:rPr lang="es-ES" b="1" dirty="0" smtClean="0"/>
              <a:t>Python: </a:t>
            </a:r>
            <a:r>
              <a:rPr lang="es-ES" dirty="0" smtClean="0"/>
              <a:t>Son </a:t>
            </a:r>
            <a:r>
              <a:rPr lang="es-ES" dirty="0"/>
              <a:t>clave reservadas, por tanto, no pueden usarse como nombres de variables, funciones, etc</a:t>
            </a:r>
            <a:r>
              <a:rPr lang="es-ES" dirty="0" smtClean="0"/>
              <a:t>.</a:t>
            </a:r>
          </a:p>
          <a:p>
            <a:r>
              <a:rPr lang="en-US" i="1" dirty="0"/>
              <a:t>and, as, assert, break, class, continue, </a:t>
            </a:r>
            <a:r>
              <a:rPr lang="en-US" i="1" dirty="0" err="1"/>
              <a:t>def</a:t>
            </a:r>
            <a:r>
              <a:rPr lang="en-US" i="1" dirty="0"/>
              <a:t>, del, </a:t>
            </a:r>
            <a:r>
              <a:rPr lang="en-US" i="1" dirty="0" err="1"/>
              <a:t>elif</a:t>
            </a:r>
            <a:r>
              <a:rPr lang="en-US" i="1" dirty="0"/>
              <a:t>, else, except, False, finally, for, from, global, if, import, in, is, lambda, None, nonlocal, not, or, pass, raise, return, True, try, yield, while y with</a:t>
            </a:r>
            <a:endParaRPr lang="es-ES" i="1" dirty="0"/>
          </a:p>
          <a:p>
            <a:r>
              <a:rPr lang="es-ES" b="1" dirty="0" smtClean="0"/>
              <a:t>Valores constantes: </a:t>
            </a:r>
            <a:r>
              <a:rPr lang="es-ES" dirty="0" smtClean="0"/>
              <a:t>Están</a:t>
            </a:r>
            <a:r>
              <a:rPr lang="es-ES" b="1" dirty="0" smtClean="0"/>
              <a:t> </a:t>
            </a:r>
            <a:r>
              <a:rPr lang="es-ES" dirty="0"/>
              <a:t>en su propio </a:t>
            </a:r>
            <a:r>
              <a:rPr lang="es-ES" dirty="0" err="1" smtClean="0"/>
              <a:t>namespace</a:t>
            </a:r>
            <a:r>
              <a:rPr lang="es-ES" dirty="0"/>
              <a:t> </a:t>
            </a:r>
            <a:r>
              <a:rPr lang="es-ES" dirty="0" smtClean="0"/>
              <a:t>(False</a:t>
            </a:r>
            <a:r>
              <a:rPr lang="es-ES" dirty="0"/>
              <a:t>: El valor false del tipo </a:t>
            </a:r>
            <a:r>
              <a:rPr lang="es-ES" dirty="0" err="1" smtClean="0"/>
              <a:t>bool</a:t>
            </a:r>
            <a:r>
              <a:rPr lang="es-ES" dirty="0" smtClean="0"/>
              <a:t>, True</a:t>
            </a:r>
            <a:r>
              <a:rPr lang="es-ES" dirty="0"/>
              <a:t>: El valor true del tipo </a:t>
            </a:r>
            <a:r>
              <a:rPr lang="es-ES" dirty="0" err="1" smtClean="0"/>
              <a:t>bool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dirty="0" err="1" smtClean="0"/>
              <a:t>None</a:t>
            </a:r>
            <a:r>
              <a:rPr lang="es-ES" dirty="0"/>
              <a:t>: El valor del tipo </a:t>
            </a:r>
            <a:r>
              <a:rPr lang="es-ES" dirty="0" err="1"/>
              <a:t>NoneType</a:t>
            </a:r>
            <a:r>
              <a:rPr lang="es-ES" dirty="0"/>
              <a:t>. Generalmente </a:t>
            </a:r>
            <a:r>
              <a:rPr lang="es-ES" dirty="0" err="1"/>
              <a:t>None</a:t>
            </a:r>
            <a:r>
              <a:rPr lang="es-ES" dirty="0"/>
              <a:t> se utiliza para representar la ausencia de valor de una </a:t>
            </a:r>
            <a:r>
              <a:rPr lang="es-ES" dirty="0" smtClean="0"/>
              <a:t>variable).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212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L" altLang="es-CL" sz="4400" b="1" dirty="0">
                <a:solidFill>
                  <a:srgbClr val="000000"/>
                </a:solidFill>
                <a:cs typeface="Arial" panose="020B0604020202020204" pitchFamily="34" charset="0"/>
              </a:rPr>
              <a:t>Funciones, estructuras de control y paquetes.</a:t>
            </a:r>
            <a:endParaRPr lang="es-CL" altLang="es-CL" sz="4400" b="1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948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Permite definir </a:t>
            </a:r>
            <a:r>
              <a:rPr lang="es-ES" dirty="0"/>
              <a:t>un bloque de código reutilizable que se puede ejecutar muchas veces dentro de tu </a:t>
            </a:r>
            <a:r>
              <a:rPr lang="es-ES" dirty="0" smtClean="0"/>
              <a:t>programa. En </a:t>
            </a:r>
            <a:r>
              <a:rPr lang="es-ES" dirty="0"/>
              <a:t>Python, una definición de función tiene </a:t>
            </a:r>
            <a:r>
              <a:rPr lang="es-ES" dirty="0" smtClean="0"/>
              <a:t>la siguiente sintaxis:</a:t>
            </a:r>
            <a:endParaRPr lang="es-ES" dirty="0"/>
          </a:p>
          <a:p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La palabra clave </a:t>
            </a:r>
            <a:r>
              <a:rPr lang="es-ES" b="1" dirty="0" err="1"/>
              <a:t>def</a:t>
            </a:r>
            <a:endParaRPr lang="es-ES" b="1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Un nombre de función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Paréntesis ’()’, y dentro de los paréntesis los parámetros de entrada, aunque los parámetros de entrada sean opcionales.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Dos puntos ’:’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Algún bloque de código para ejecutar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Una sentencia de retorno (opcional)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0150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245079" y="578180"/>
            <a:ext cx="10058400" cy="5434431"/>
          </a:xfrm>
        </p:spPr>
        <p:txBody>
          <a:bodyPr/>
          <a:lstStyle/>
          <a:p>
            <a:r>
              <a:rPr lang="es-ES" dirty="0"/>
              <a:t>Una función siempre devuelve un valor. La función utiliza la palabra clave </a:t>
            </a:r>
            <a:r>
              <a:rPr lang="es-ES" b="1" dirty="0" err="1"/>
              <a:t>return</a:t>
            </a:r>
            <a:r>
              <a:rPr lang="es-ES" dirty="0"/>
              <a:t>  para devolver un valor; si no desea devolver ningún valor, se devolverá el valor predeterminado </a:t>
            </a:r>
            <a:r>
              <a:rPr lang="es-ES" b="1" dirty="0" err="1"/>
              <a:t>None</a:t>
            </a:r>
            <a:r>
              <a:rPr lang="es-ES" dirty="0"/>
              <a:t>.</a:t>
            </a:r>
            <a:endParaRPr lang="es-CL" dirty="0"/>
          </a:p>
          <a:p>
            <a:endParaRPr lang="es-ES" dirty="0" smtClean="0"/>
          </a:p>
          <a:p>
            <a:r>
              <a:rPr lang="es-ES" dirty="0" smtClean="0"/>
              <a:t>Existen varias funciones insertas en Python, tales como: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s-ES" dirty="0" smtClean="0"/>
              <a:t>Min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s-ES" dirty="0" smtClean="0"/>
              <a:t>Max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s-ES" dirty="0" err="1" smtClean="0"/>
              <a:t>Len</a:t>
            </a:r>
            <a:r>
              <a:rPr lang="es-ES" dirty="0" smtClean="0"/>
              <a:t> 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s-ES" dirty="0" err="1" smtClean="0"/>
              <a:t>Divmod</a:t>
            </a:r>
            <a:endParaRPr lang="es-ES" dirty="0" smtClean="0"/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s-ES" dirty="0" smtClean="0"/>
              <a:t>Input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s-ES" dirty="0" smtClean="0"/>
              <a:t>Entre otras.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215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Estructuras de control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93" y="2163738"/>
            <a:ext cx="10117214" cy="354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7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Una estructura de control, es un bloque de código que permite agrupar instrucciones de manera </a:t>
            </a:r>
            <a:r>
              <a:rPr lang="es-ES" dirty="0" smtClean="0"/>
              <a:t>controlada. Hablaremos </a:t>
            </a:r>
            <a:r>
              <a:rPr lang="es-ES" dirty="0"/>
              <a:t>sobre dos estructuras de control:</a:t>
            </a:r>
          </a:p>
          <a:p>
            <a:pPr marL="442913" indent="-263525">
              <a:buFont typeface="Wingdings" panose="05000000000000000000" pitchFamily="2" charset="2"/>
              <a:buChar char="Ø"/>
            </a:pPr>
            <a:r>
              <a:rPr lang="es-ES" dirty="0"/>
              <a:t>Estructuras de control condicionales</a:t>
            </a:r>
          </a:p>
          <a:p>
            <a:pPr marL="442913" indent="-263525">
              <a:buFont typeface="Wingdings" panose="05000000000000000000" pitchFamily="2" charset="2"/>
              <a:buChar char="Ø"/>
            </a:pPr>
            <a:r>
              <a:rPr lang="es-ES" dirty="0"/>
              <a:t>Estructuras de control </a:t>
            </a:r>
            <a:r>
              <a:rPr lang="es-ES" dirty="0" smtClean="0"/>
              <a:t>iterativas</a:t>
            </a:r>
          </a:p>
          <a:p>
            <a:pPr marL="442913" indent="-263525">
              <a:buFont typeface="Wingdings" panose="05000000000000000000" pitchFamily="2" charset="2"/>
              <a:buChar char="Ø"/>
            </a:pPr>
            <a:endParaRPr lang="es-ES" dirty="0"/>
          </a:p>
          <a:p>
            <a:pPr marL="179388" indent="0">
              <a:buNone/>
            </a:pPr>
            <a:r>
              <a:rPr lang="es-ES" b="1" dirty="0" err="1" smtClean="0"/>
              <a:t>Encoding</a:t>
            </a:r>
            <a:r>
              <a:rPr lang="es-ES" b="1" dirty="0" smtClean="0"/>
              <a:t>: </a:t>
            </a:r>
            <a:r>
              <a:rPr lang="es-ES" dirty="0"/>
              <a:t>una directiva que se coloca al inicio de un archivo Python, a fin de indicar al sistema, la codificación de caracteres utilizada en el archivo</a:t>
            </a:r>
            <a:r>
              <a:rPr lang="es-ES" dirty="0" smtClean="0"/>
              <a:t>.</a:t>
            </a:r>
          </a:p>
          <a:p>
            <a:pPr marL="179388" indent="0">
              <a:buNone/>
            </a:pPr>
            <a:r>
              <a:rPr lang="es-ES" dirty="0"/>
              <a:t>utf-8 podría ser cualquier codificación de caracteres. Si no se indica una codificación de caracteres, Python podría producir un error si encontrara caracteres extraños:</a:t>
            </a:r>
            <a:endParaRPr lang="es-ES" dirty="0" smtClean="0"/>
          </a:p>
          <a:p>
            <a:pPr marL="179388" indent="0">
              <a:buNone/>
            </a:pPr>
            <a:endParaRPr lang="es-ES" dirty="0" smtClean="0"/>
          </a:p>
          <a:p>
            <a:pPr marL="442913" indent="-263525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565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191491" y="488518"/>
            <a:ext cx="10058400" cy="5552064"/>
          </a:xfrm>
        </p:spPr>
        <p:txBody>
          <a:bodyPr>
            <a:normAutofit/>
          </a:bodyPr>
          <a:lstStyle/>
          <a:p>
            <a:pPr marL="179388" indent="0">
              <a:buNone/>
            </a:pPr>
            <a:r>
              <a:rPr lang="es-ES" b="1" dirty="0"/>
              <a:t>Identación: </a:t>
            </a:r>
            <a:r>
              <a:rPr lang="es-ES" dirty="0"/>
              <a:t>es el espacio en blanco que se utiliza para separar bloques de código. En Python, la identación es obligatoria y se utiliza en lugar de llaves u otros delimitadores de bloque. Esto significa que la identación afecta directamente la estructura y el funcionamiento del código.</a:t>
            </a:r>
          </a:p>
          <a:p>
            <a:pPr marL="179388" indent="0">
              <a:buNone/>
            </a:pPr>
            <a:r>
              <a:rPr lang="es-ES" dirty="0" smtClean="0"/>
              <a:t>Por </a:t>
            </a:r>
            <a:r>
              <a:rPr lang="es-ES" dirty="0"/>
              <a:t>ejemplo, en la siguiente función, la </a:t>
            </a:r>
            <a:r>
              <a:rPr lang="es-ES" dirty="0" err="1"/>
              <a:t>indentación</a:t>
            </a:r>
            <a:r>
              <a:rPr lang="es-ES" dirty="0"/>
              <a:t> define el bloque del ciclo </a:t>
            </a:r>
            <a:r>
              <a:rPr lang="es-ES" dirty="0" err="1"/>
              <a:t>while</a:t>
            </a:r>
            <a:r>
              <a:rPr lang="es-ES" dirty="0"/>
              <a:t>:</a:t>
            </a:r>
          </a:p>
          <a:p>
            <a:pPr marL="1620838" indent="0">
              <a:buNone/>
              <a:tabLst>
                <a:tab pos="1524000" algn="l"/>
              </a:tabLst>
            </a:pPr>
            <a:r>
              <a:rPr lang="es-ES" sz="1600" dirty="0" err="1" smtClean="0"/>
              <a:t>def</a:t>
            </a:r>
            <a:r>
              <a:rPr lang="es-ES" sz="1600" dirty="0" smtClean="0"/>
              <a:t> </a:t>
            </a:r>
            <a:r>
              <a:rPr lang="es-ES" sz="1600" dirty="0" err="1"/>
              <a:t>contar_hasta_diez</a:t>
            </a:r>
            <a:r>
              <a:rPr lang="es-ES" sz="1600" dirty="0"/>
              <a:t>():</a:t>
            </a:r>
          </a:p>
          <a:p>
            <a:pPr marL="1620838" indent="0">
              <a:buNone/>
              <a:tabLst>
                <a:tab pos="1524000" algn="l"/>
              </a:tabLst>
            </a:pPr>
            <a:r>
              <a:rPr lang="es-ES" sz="1600" dirty="0"/>
              <a:t>    i = 1</a:t>
            </a:r>
          </a:p>
          <a:p>
            <a:pPr marL="1620838" indent="0">
              <a:buNone/>
              <a:tabLst>
                <a:tab pos="1524000" algn="l"/>
              </a:tabLst>
            </a:pPr>
            <a:r>
              <a:rPr lang="es-ES" sz="1600" dirty="0"/>
              <a:t>    </a:t>
            </a:r>
            <a:r>
              <a:rPr lang="es-ES" sz="1600" dirty="0" err="1"/>
              <a:t>while</a:t>
            </a:r>
            <a:r>
              <a:rPr lang="es-ES" sz="1600" dirty="0"/>
              <a:t> i &lt;= 10:</a:t>
            </a:r>
          </a:p>
          <a:p>
            <a:pPr marL="1620838" indent="0">
              <a:buNone/>
              <a:tabLst>
                <a:tab pos="1524000" algn="l"/>
              </a:tabLst>
            </a:pPr>
            <a:r>
              <a:rPr lang="es-ES" sz="1600" dirty="0"/>
              <a:t>        </a:t>
            </a:r>
            <a:r>
              <a:rPr lang="es-ES" sz="1600" dirty="0" err="1"/>
              <a:t>print</a:t>
            </a:r>
            <a:r>
              <a:rPr lang="es-ES" sz="1600" dirty="0"/>
              <a:t>(i)</a:t>
            </a:r>
          </a:p>
          <a:p>
            <a:pPr marL="1620838" indent="0">
              <a:buNone/>
              <a:tabLst>
                <a:tab pos="1524000" algn="l"/>
              </a:tabLst>
            </a:pPr>
            <a:r>
              <a:rPr lang="es-ES" sz="1600" dirty="0"/>
              <a:t>        i += </a:t>
            </a:r>
            <a:r>
              <a:rPr lang="es-ES" sz="1600" dirty="0" smtClean="0"/>
              <a:t>1</a:t>
            </a:r>
          </a:p>
          <a:p>
            <a:r>
              <a:rPr lang="es-ES" b="1" dirty="0"/>
              <a:t>Asignación </a:t>
            </a:r>
            <a:r>
              <a:rPr lang="es-ES" b="1" dirty="0" smtClean="0"/>
              <a:t>múltiple: </a:t>
            </a:r>
            <a:r>
              <a:rPr lang="es-ES" dirty="0" smtClean="0"/>
              <a:t>Otra </a:t>
            </a:r>
            <a:r>
              <a:rPr lang="es-ES" dirty="0"/>
              <a:t>de las ventajas que Python nos provee, es la de poder asignar en una sola instrucción, múltiples variables</a:t>
            </a:r>
            <a:r>
              <a:rPr lang="es-ES" dirty="0" smtClean="0"/>
              <a:t>:</a:t>
            </a:r>
          </a:p>
          <a:p>
            <a:r>
              <a:rPr lang="en-US" sz="1600" dirty="0" smtClean="0"/>
              <a:t>a</a:t>
            </a:r>
            <a:r>
              <a:rPr lang="en-US" sz="1600" dirty="0"/>
              <a:t>, b, c = 'string', 15, </a:t>
            </a:r>
            <a:r>
              <a:rPr lang="en-US" sz="1600" dirty="0" smtClean="0"/>
              <a:t>True</a:t>
            </a:r>
          </a:p>
          <a:p>
            <a:endParaRPr lang="en-US" sz="1600" dirty="0" smtClean="0"/>
          </a:p>
          <a:p>
            <a:pPr marL="179388" indent="0">
              <a:buNone/>
            </a:pPr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1191491" y="5223935"/>
          <a:ext cx="9227127" cy="816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074">
                  <a:extLst>
                    <a:ext uri="{9D8B030D-6E8A-4147-A177-3AD203B41FA5}">
                      <a16:colId xmlns:a16="http://schemas.microsoft.com/office/drawing/2014/main" val="2004467814"/>
                    </a:ext>
                  </a:extLst>
                </a:gridCol>
                <a:gridCol w="4281053">
                  <a:extLst>
                    <a:ext uri="{9D8B030D-6E8A-4147-A177-3AD203B41FA5}">
                      <a16:colId xmlns:a16="http://schemas.microsoft.com/office/drawing/2014/main" val="3285853560"/>
                    </a:ext>
                  </a:extLst>
                </a:gridCol>
              </a:tblGrid>
              <a:tr h="816647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mi_tupla</a:t>
                      </a:r>
                      <a:r>
                        <a:rPr lang="es-ES" sz="1600" dirty="0" smtClean="0"/>
                        <a:t> = ('hola mundo', 2014) </a:t>
                      </a:r>
                    </a:p>
                    <a:p>
                      <a:r>
                        <a:rPr lang="es-ES" sz="1600" dirty="0" smtClean="0"/>
                        <a:t>texto, </a:t>
                      </a:r>
                      <a:r>
                        <a:rPr lang="es-ES" sz="1600" dirty="0" err="1" smtClean="0"/>
                        <a:t>anio</a:t>
                      </a:r>
                      <a:r>
                        <a:rPr lang="es-ES" sz="1600" dirty="0" smtClean="0"/>
                        <a:t> = </a:t>
                      </a:r>
                      <a:r>
                        <a:rPr lang="es-ES" sz="1600" dirty="0" err="1" smtClean="0"/>
                        <a:t>mi_tupla</a:t>
                      </a:r>
                      <a:r>
                        <a:rPr lang="es-E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err="1" smtClean="0"/>
                        <a:t>mi_lista</a:t>
                      </a:r>
                      <a:r>
                        <a:rPr lang="es-CL" sz="1600" dirty="0" smtClean="0"/>
                        <a:t> = [</a:t>
                      </a:r>
                      <a:r>
                        <a:rPr lang="es-CL" sz="1600" kern="1200" dirty="0" smtClean="0">
                          <a:effectLst/>
                        </a:rPr>
                        <a:t>'Argentina'</a:t>
                      </a:r>
                      <a:r>
                        <a:rPr lang="es-CL" sz="1600" dirty="0" smtClean="0"/>
                        <a:t>, </a:t>
                      </a:r>
                      <a:r>
                        <a:rPr lang="es-CL" sz="1600" kern="1200" dirty="0" smtClean="0">
                          <a:effectLst/>
                        </a:rPr>
                        <a:t>'Buenos Aires'</a:t>
                      </a:r>
                      <a:r>
                        <a:rPr lang="es-CL" sz="1600" dirty="0" smtClean="0"/>
                        <a:t>] </a:t>
                      </a:r>
                      <a:r>
                        <a:rPr lang="es-CL" sz="1600" dirty="0" err="1" smtClean="0"/>
                        <a:t>pais</a:t>
                      </a:r>
                      <a:r>
                        <a:rPr lang="es-CL" sz="1600" dirty="0" smtClean="0"/>
                        <a:t>, provincia = </a:t>
                      </a:r>
                      <a:r>
                        <a:rPr lang="es-CL" sz="1600" dirty="0" err="1" smtClean="0"/>
                        <a:t>mi_lista</a:t>
                      </a:r>
                      <a:r>
                        <a:rPr lang="es-CL" sz="1600" dirty="0" smtClean="0"/>
                        <a:t> </a:t>
                      </a:r>
                      <a:endParaRPr lang="es-C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36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53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71791" y="695097"/>
            <a:ext cx="1041664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2F363C"/>
                </a:solidFill>
              </a:rPr>
              <a:t>Estructuras de control de flujo condicionales: </a:t>
            </a:r>
            <a:r>
              <a:rPr lang="es-ES" sz="2000" dirty="0" smtClean="0">
                <a:solidFill>
                  <a:srgbClr val="2F363C"/>
                </a:solidFill>
              </a:rPr>
              <a:t>Son </a:t>
            </a:r>
            <a:r>
              <a:rPr lang="es-ES" sz="2000" dirty="0">
                <a:solidFill>
                  <a:srgbClr val="2F363C"/>
                </a:solidFill>
              </a:rPr>
              <a:t>aquellas que nos permiten evaluar si una o más condiciones se cumplen, para decir qué acción vamos a ejecutar. La evaluación de condiciones, solo puede arrojar 1 de 2 resultados: verdadero o falso (True o False</a:t>
            </a:r>
            <a:r>
              <a:rPr lang="es-ES" sz="2000" dirty="0" smtClean="0">
                <a:solidFill>
                  <a:srgbClr val="2F363C"/>
                </a:solidFill>
              </a:rPr>
              <a:t>).</a:t>
            </a:r>
          </a:p>
          <a:p>
            <a:pPr algn="just"/>
            <a:endParaRPr lang="es-ES" sz="2000" i="0" dirty="0">
              <a:solidFill>
                <a:srgbClr val="2F363C"/>
              </a:solidFill>
              <a:effectLst/>
            </a:endParaRPr>
          </a:p>
          <a:p>
            <a:pPr algn="just"/>
            <a:endParaRPr lang="es-ES" sz="2000" dirty="0" smtClean="0">
              <a:solidFill>
                <a:srgbClr val="2F363C"/>
              </a:solidFill>
            </a:endParaRPr>
          </a:p>
          <a:p>
            <a:pPr algn="just"/>
            <a:endParaRPr lang="es-ES" sz="2000" i="0" dirty="0">
              <a:solidFill>
                <a:srgbClr val="2F363C"/>
              </a:solidFill>
              <a:effectLst/>
            </a:endParaRPr>
          </a:p>
          <a:p>
            <a:pPr algn="just"/>
            <a:endParaRPr lang="es-ES" sz="2000" dirty="0" smtClean="0">
              <a:solidFill>
                <a:srgbClr val="2F363C"/>
              </a:solidFill>
            </a:endParaRPr>
          </a:p>
          <a:p>
            <a:pPr algn="just"/>
            <a:endParaRPr lang="es-ES" sz="2000" i="0" dirty="0">
              <a:solidFill>
                <a:srgbClr val="2F363C"/>
              </a:solidFill>
              <a:effectLst/>
            </a:endParaRPr>
          </a:p>
          <a:p>
            <a:pPr algn="just"/>
            <a:endParaRPr lang="es-ES" sz="2000" dirty="0" smtClean="0">
              <a:solidFill>
                <a:srgbClr val="2F363C"/>
              </a:solidFill>
            </a:endParaRPr>
          </a:p>
          <a:p>
            <a:pPr algn="just"/>
            <a:endParaRPr lang="es-ES" sz="2000" i="0" dirty="0">
              <a:solidFill>
                <a:srgbClr val="2F363C"/>
              </a:solidFill>
              <a:effectLst/>
            </a:endParaRPr>
          </a:p>
          <a:p>
            <a:pPr algn="just"/>
            <a:endParaRPr lang="es-ES" sz="2000" dirty="0" smtClean="0">
              <a:solidFill>
                <a:srgbClr val="2F363C"/>
              </a:solidFill>
            </a:endParaRPr>
          </a:p>
          <a:p>
            <a:pPr algn="just"/>
            <a:endParaRPr lang="es-ES" sz="2000" i="0" dirty="0">
              <a:solidFill>
                <a:srgbClr val="2F363C"/>
              </a:solidFill>
              <a:effectLst/>
            </a:endParaRPr>
          </a:p>
          <a:p>
            <a:pPr algn="just"/>
            <a:r>
              <a:rPr lang="es-ES" sz="2000" dirty="0">
                <a:solidFill>
                  <a:srgbClr val="2F363C"/>
                </a:solidFill>
              </a:rPr>
              <a:t> </a:t>
            </a:r>
            <a:r>
              <a:rPr lang="es-ES" sz="2000" dirty="0" smtClean="0">
                <a:solidFill>
                  <a:srgbClr val="2F363C"/>
                </a:solidFill>
              </a:rPr>
              <a:t>Ejemplo: Si </a:t>
            </a:r>
            <a:r>
              <a:rPr lang="es-ES" sz="2000" dirty="0">
                <a:solidFill>
                  <a:srgbClr val="2F363C"/>
                </a:solidFill>
              </a:rPr>
              <a:t>la compra es mayor a $100, obtengo un descuento del 10%.</a:t>
            </a:r>
          </a:p>
          <a:p>
            <a:pPr marL="984250" algn="just"/>
            <a:endParaRPr lang="es-ES" sz="2000" dirty="0">
              <a:solidFill>
                <a:srgbClr val="2F363C"/>
              </a:solidFill>
            </a:endParaRPr>
          </a:p>
          <a:p>
            <a:pPr marL="984250" algn="just"/>
            <a:r>
              <a:rPr lang="es-ES" sz="1600" dirty="0" err="1">
                <a:solidFill>
                  <a:srgbClr val="2F363C"/>
                </a:solidFill>
              </a:rPr>
              <a:t>importe_a_pagar</a:t>
            </a:r>
            <a:r>
              <a:rPr lang="es-ES" sz="1600" dirty="0">
                <a:solidFill>
                  <a:srgbClr val="2F363C"/>
                </a:solidFill>
              </a:rPr>
              <a:t> = </a:t>
            </a:r>
            <a:r>
              <a:rPr lang="es-ES" sz="1600" dirty="0" err="1">
                <a:solidFill>
                  <a:srgbClr val="2F363C"/>
                </a:solidFill>
              </a:rPr>
              <a:t>total_compra</a:t>
            </a:r>
            <a:r>
              <a:rPr lang="es-ES" sz="1600" dirty="0">
                <a:solidFill>
                  <a:srgbClr val="2F363C"/>
                </a:solidFill>
              </a:rPr>
              <a:t> </a:t>
            </a:r>
          </a:p>
          <a:p>
            <a:pPr marL="984250" algn="just"/>
            <a:r>
              <a:rPr lang="es-ES" sz="1600" dirty="0" err="1">
                <a:solidFill>
                  <a:srgbClr val="2F363C"/>
                </a:solidFill>
              </a:rPr>
              <a:t>if</a:t>
            </a:r>
            <a:r>
              <a:rPr lang="es-ES" sz="1600" dirty="0">
                <a:solidFill>
                  <a:srgbClr val="2F363C"/>
                </a:solidFill>
              </a:rPr>
              <a:t> </a:t>
            </a:r>
            <a:r>
              <a:rPr lang="es-ES" sz="1600" dirty="0" err="1">
                <a:solidFill>
                  <a:srgbClr val="2F363C"/>
                </a:solidFill>
              </a:rPr>
              <a:t>total_compra</a:t>
            </a:r>
            <a:r>
              <a:rPr lang="es-ES" sz="1600" dirty="0">
                <a:solidFill>
                  <a:srgbClr val="2F363C"/>
                </a:solidFill>
              </a:rPr>
              <a:t> &gt; 100: </a:t>
            </a:r>
          </a:p>
          <a:p>
            <a:pPr marL="984250" algn="just"/>
            <a:r>
              <a:rPr lang="es-ES" sz="1600" dirty="0">
                <a:solidFill>
                  <a:srgbClr val="2F363C"/>
                </a:solidFill>
              </a:rPr>
              <a:t>    </a:t>
            </a:r>
            <a:r>
              <a:rPr lang="es-ES" sz="1600" dirty="0" err="1">
                <a:solidFill>
                  <a:srgbClr val="2F363C"/>
                </a:solidFill>
              </a:rPr>
              <a:t>tasa_descuento</a:t>
            </a:r>
            <a:r>
              <a:rPr lang="es-ES" sz="1600" dirty="0">
                <a:solidFill>
                  <a:srgbClr val="2F363C"/>
                </a:solidFill>
              </a:rPr>
              <a:t> = 10 </a:t>
            </a:r>
          </a:p>
          <a:p>
            <a:pPr marL="984250" algn="just"/>
            <a:r>
              <a:rPr lang="es-ES" sz="1600" dirty="0">
                <a:solidFill>
                  <a:srgbClr val="2F363C"/>
                </a:solidFill>
              </a:rPr>
              <a:t>    </a:t>
            </a:r>
            <a:r>
              <a:rPr lang="es-ES" sz="1600" dirty="0" err="1">
                <a:solidFill>
                  <a:srgbClr val="2F363C"/>
                </a:solidFill>
              </a:rPr>
              <a:t>importe_descuento</a:t>
            </a:r>
            <a:r>
              <a:rPr lang="es-ES" sz="1600" dirty="0">
                <a:solidFill>
                  <a:srgbClr val="2F363C"/>
                </a:solidFill>
              </a:rPr>
              <a:t> = </a:t>
            </a:r>
            <a:r>
              <a:rPr lang="es-ES" sz="1600" dirty="0" err="1">
                <a:solidFill>
                  <a:srgbClr val="2F363C"/>
                </a:solidFill>
              </a:rPr>
              <a:t>total_compra</a:t>
            </a:r>
            <a:r>
              <a:rPr lang="es-ES" sz="1600" dirty="0">
                <a:solidFill>
                  <a:srgbClr val="2F363C"/>
                </a:solidFill>
              </a:rPr>
              <a:t> * </a:t>
            </a:r>
            <a:r>
              <a:rPr lang="es-ES" sz="1600" dirty="0" err="1">
                <a:solidFill>
                  <a:srgbClr val="2F363C"/>
                </a:solidFill>
              </a:rPr>
              <a:t>tasa_descuento</a:t>
            </a:r>
            <a:r>
              <a:rPr lang="es-ES" sz="1600" dirty="0">
                <a:solidFill>
                  <a:srgbClr val="2F363C"/>
                </a:solidFill>
              </a:rPr>
              <a:t> / 100 </a:t>
            </a:r>
          </a:p>
          <a:p>
            <a:pPr marL="984250" algn="just"/>
            <a:r>
              <a:rPr lang="es-ES" sz="1600" dirty="0">
                <a:solidFill>
                  <a:srgbClr val="2F363C"/>
                </a:solidFill>
              </a:rPr>
              <a:t>    </a:t>
            </a:r>
            <a:r>
              <a:rPr lang="es-ES" sz="1600" dirty="0" err="1">
                <a:solidFill>
                  <a:srgbClr val="2F363C"/>
                </a:solidFill>
              </a:rPr>
              <a:t>importe_a_pagar</a:t>
            </a:r>
            <a:r>
              <a:rPr lang="es-ES" sz="1600" dirty="0">
                <a:solidFill>
                  <a:srgbClr val="2F363C"/>
                </a:solidFill>
              </a:rPr>
              <a:t> = </a:t>
            </a:r>
            <a:r>
              <a:rPr lang="es-ES" sz="1600" dirty="0" err="1">
                <a:solidFill>
                  <a:srgbClr val="2F363C"/>
                </a:solidFill>
              </a:rPr>
              <a:t>total_compra</a:t>
            </a:r>
            <a:r>
              <a:rPr lang="es-ES" sz="1600" dirty="0">
                <a:solidFill>
                  <a:srgbClr val="2F363C"/>
                </a:solidFill>
              </a:rPr>
              <a:t> – </a:t>
            </a:r>
            <a:r>
              <a:rPr lang="es-ES" sz="1600" dirty="0" err="1">
                <a:solidFill>
                  <a:srgbClr val="2F363C"/>
                </a:solidFill>
              </a:rPr>
              <a:t>importe_descuento</a:t>
            </a:r>
            <a:endParaRPr lang="es-ES" sz="1600" i="0" dirty="0">
              <a:solidFill>
                <a:srgbClr val="2F363C"/>
              </a:solidFill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1453" t="37217" r="55324" b="30208"/>
          <a:stretch/>
        </p:blipFill>
        <p:spPr>
          <a:xfrm>
            <a:off x="3934691" y="1780033"/>
            <a:ext cx="4322618" cy="23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4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04886" y="566678"/>
            <a:ext cx="1015365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/>
              <a:t>Estructuras de control </a:t>
            </a:r>
            <a:r>
              <a:rPr lang="es-ES" sz="2000" b="1" dirty="0" smtClean="0"/>
              <a:t>iterativas: </a:t>
            </a:r>
            <a:r>
              <a:rPr lang="es-ES" sz="2000" dirty="0" smtClean="0"/>
              <a:t>Las </a:t>
            </a:r>
            <a:r>
              <a:rPr lang="es-ES" sz="2000" dirty="0"/>
              <a:t>iterativas (también llamadas cíclicas o bucles), nos permiten ejecutar un mismo código, de manera repetida, mientras se cumpla una condición.</a:t>
            </a:r>
          </a:p>
          <a:p>
            <a:pPr algn="just"/>
            <a:r>
              <a:rPr lang="es-ES" sz="2000" dirty="0" smtClean="0"/>
              <a:t>En </a:t>
            </a:r>
            <a:r>
              <a:rPr lang="es-ES" sz="2000" dirty="0"/>
              <a:t>Python se dispone de dos estructuras cíclicas:</a:t>
            </a:r>
          </a:p>
          <a:p>
            <a:pPr algn="just"/>
            <a:endParaRPr lang="es-E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 smtClean="0"/>
              <a:t>Bucle </a:t>
            </a:r>
            <a:r>
              <a:rPr lang="es-ES" sz="2000" dirty="0" err="1" smtClean="0"/>
              <a:t>while</a:t>
            </a:r>
            <a:r>
              <a:rPr lang="es-ES" sz="2000" dirty="0" smtClean="0"/>
              <a:t>: </a:t>
            </a:r>
            <a:r>
              <a:rPr lang="es-ES" sz="2000" dirty="0"/>
              <a:t>se encarga de ejecutar una misma acción "mientras que" una determinada condición se cumpla. Ejemplo: Mientras que año sea menor o igual a 2012, imprimir la frase "Informes del Año </a:t>
            </a:r>
            <a:r>
              <a:rPr lang="es-ES" sz="2000" dirty="0" err="1"/>
              <a:t>año</a:t>
            </a:r>
            <a:r>
              <a:rPr lang="es-ES" sz="2000" dirty="0"/>
              <a:t>".</a:t>
            </a:r>
          </a:p>
          <a:p>
            <a:pPr algn="just"/>
            <a:endParaRPr lang="es-ES" sz="2000" dirty="0" smtClean="0"/>
          </a:p>
          <a:p>
            <a:pPr marL="542925" algn="just"/>
            <a:r>
              <a:rPr lang="es-ES" sz="1600" dirty="0" err="1" smtClean="0"/>
              <a:t>anio</a:t>
            </a:r>
            <a:r>
              <a:rPr lang="es-ES" sz="1600" dirty="0" smtClean="0"/>
              <a:t> </a:t>
            </a:r>
            <a:r>
              <a:rPr lang="es-ES" sz="1600" dirty="0"/>
              <a:t>= 2001 </a:t>
            </a:r>
          </a:p>
          <a:p>
            <a:pPr marL="542925" algn="just"/>
            <a:r>
              <a:rPr lang="es-ES" sz="1600" dirty="0" err="1"/>
              <a:t>while</a:t>
            </a:r>
            <a:r>
              <a:rPr lang="es-ES" sz="1600" dirty="0"/>
              <a:t> </a:t>
            </a:r>
            <a:r>
              <a:rPr lang="es-ES" sz="1600" dirty="0" err="1"/>
              <a:t>anio</a:t>
            </a:r>
            <a:r>
              <a:rPr lang="es-ES" sz="1600" dirty="0"/>
              <a:t> &lt;= 2012: </a:t>
            </a:r>
          </a:p>
          <a:p>
            <a:pPr marL="542925" algn="just"/>
            <a:r>
              <a:rPr lang="es-ES" sz="1600" dirty="0"/>
              <a:t>    </a:t>
            </a:r>
            <a:r>
              <a:rPr lang="es-ES" sz="1600" dirty="0" err="1"/>
              <a:t>print</a:t>
            </a:r>
            <a:r>
              <a:rPr lang="es-ES" sz="1600" dirty="0"/>
              <a:t> "Informes del Año", </a:t>
            </a:r>
            <a:r>
              <a:rPr lang="es-ES" sz="1600" dirty="0" err="1"/>
              <a:t>str</a:t>
            </a:r>
            <a:r>
              <a:rPr lang="es-ES" sz="1600" dirty="0"/>
              <a:t>(</a:t>
            </a:r>
            <a:r>
              <a:rPr lang="es-ES" sz="1600" dirty="0" err="1"/>
              <a:t>anio</a:t>
            </a:r>
            <a:r>
              <a:rPr lang="es-ES" sz="1600" dirty="0"/>
              <a:t>) </a:t>
            </a:r>
          </a:p>
          <a:p>
            <a:pPr marL="542925" algn="just"/>
            <a:r>
              <a:rPr lang="es-ES" sz="1600" dirty="0"/>
              <a:t>    </a:t>
            </a:r>
            <a:r>
              <a:rPr lang="es-ES" sz="1600" dirty="0" err="1"/>
              <a:t>anio</a:t>
            </a:r>
            <a:r>
              <a:rPr lang="es-ES" sz="1600" dirty="0"/>
              <a:t> += </a:t>
            </a:r>
            <a:r>
              <a:rPr lang="es-ES" sz="1600" dirty="0" smtClean="0"/>
              <a:t>1</a:t>
            </a:r>
          </a:p>
          <a:p>
            <a:pPr algn="just"/>
            <a:endParaRPr lang="es-ES" sz="1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/>
              <a:t>Bucle </a:t>
            </a:r>
            <a:r>
              <a:rPr lang="es-ES" sz="2000" dirty="0" err="1" smtClean="0"/>
              <a:t>for</a:t>
            </a:r>
            <a:r>
              <a:rPr lang="es-ES" sz="2000" dirty="0" smtClean="0"/>
              <a:t>: es </a:t>
            </a:r>
            <a:r>
              <a:rPr lang="es-ES" sz="2000" dirty="0"/>
              <a:t>aquel que nos permitirá iterar sobre una variable compleja, del tipo lista o </a:t>
            </a:r>
            <a:r>
              <a:rPr lang="es-ES" sz="2000" dirty="0" err="1"/>
              <a:t>tupla</a:t>
            </a:r>
            <a:r>
              <a:rPr lang="es-ES" sz="2000" dirty="0"/>
              <a:t>:</a:t>
            </a:r>
          </a:p>
          <a:p>
            <a:pPr algn="just"/>
            <a:endParaRPr lang="es-ES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004886" y="4734453"/>
          <a:ext cx="10067927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1589">
                  <a:extLst>
                    <a:ext uri="{9D8B030D-6E8A-4147-A177-3AD203B41FA5}">
                      <a16:colId xmlns:a16="http://schemas.microsoft.com/office/drawing/2014/main" val="3635585479"/>
                    </a:ext>
                  </a:extLst>
                </a:gridCol>
                <a:gridCol w="4986338">
                  <a:extLst>
                    <a:ext uri="{9D8B030D-6E8A-4147-A177-3AD203B41FA5}">
                      <a16:colId xmlns:a16="http://schemas.microsoft.com/office/drawing/2014/main" val="3861359163"/>
                    </a:ext>
                  </a:extLst>
                </a:gridCol>
              </a:tblGrid>
              <a:tr h="1380597"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1) Por cada nombre en </a:t>
                      </a:r>
                      <a:r>
                        <a:rPr lang="es-ES" sz="1600" dirty="0" err="1" smtClean="0"/>
                        <a:t>mi_lista</a:t>
                      </a:r>
                      <a:r>
                        <a:rPr lang="es-ES" sz="1600" dirty="0" smtClean="0"/>
                        <a:t>, imprimir nombre</a:t>
                      </a:r>
                    </a:p>
                    <a:p>
                      <a:pPr algn="just"/>
                      <a:endParaRPr lang="es-ES" sz="1600" dirty="0" smtClean="0"/>
                    </a:p>
                    <a:p>
                      <a:pPr algn="just"/>
                      <a:r>
                        <a:rPr lang="es-ES" sz="1600" dirty="0" err="1" smtClean="0"/>
                        <a:t>mi_lista</a:t>
                      </a:r>
                      <a:r>
                        <a:rPr lang="es-ES" sz="1600" dirty="0" smtClean="0"/>
                        <a:t> = ['Juan', 'Antonio', 'Pedro', 'Herminio'] </a:t>
                      </a:r>
                    </a:p>
                    <a:p>
                      <a:pPr algn="just"/>
                      <a:r>
                        <a:rPr lang="es-ES" sz="1600" dirty="0" err="1" smtClean="0"/>
                        <a:t>for</a:t>
                      </a:r>
                      <a:r>
                        <a:rPr lang="es-ES" sz="1600" dirty="0" smtClean="0"/>
                        <a:t> nombre in </a:t>
                      </a:r>
                      <a:r>
                        <a:rPr lang="es-ES" sz="1600" dirty="0" err="1" smtClean="0"/>
                        <a:t>mi_lista</a:t>
                      </a:r>
                      <a:r>
                        <a:rPr lang="es-ES" sz="1600" dirty="0" smtClean="0"/>
                        <a:t>: </a:t>
                      </a:r>
                    </a:p>
                    <a:p>
                      <a:pPr algn="just"/>
                      <a:r>
                        <a:rPr lang="es-ES" sz="1600" dirty="0" smtClean="0"/>
                        <a:t>    </a:t>
                      </a:r>
                      <a:r>
                        <a:rPr lang="es-ES" sz="1600" dirty="0" err="1" smtClean="0"/>
                        <a:t>print</a:t>
                      </a:r>
                      <a:r>
                        <a:rPr lang="es-ES" sz="1600" dirty="0" smtClean="0"/>
                        <a:t> nombre</a:t>
                      </a:r>
                    </a:p>
                    <a:p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2) Por cada año en el rango 2001 a 2013, </a:t>
                      </a:r>
                    </a:p>
                    <a:p>
                      <a:endParaRPr lang="es-ES" sz="1600" kern="1200" dirty="0" smtClean="0">
                        <a:effectLst/>
                      </a:endParaRPr>
                    </a:p>
                    <a:p>
                      <a:r>
                        <a:rPr lang="es-ES" sz="1600" kern="1200" dirty="0" smtClean="0">
                          <a:effectLst/>
                        </a:rPr>
                        <a:t>imprimir la frase "Informes del Año </a:t>
                      </a:r>
                      <a:r>
                        <a:rPr lang="es-ES" sz="1600" kern="1200" dirty="0" err="1" smtClean="0">
                          <a:effectLst/>
                        </a:rPr>
                        <a:t>año</a:t>
                      </a:r>
                      <a:r>
                        <a:rPr lang="es-ES" sz="1600" kern="1200" dirty="0" smtClean="0">
                          <a:effectLst/>
                        </a:rPr>
                        <a:t>":</a:t>
                      </a:r>
                      <a:endParaRPr lang="es-CL" sz="1600" kern="1200" dirty="0" smtClean="0">
                        <a:effectLst/>
                      </a:endParaRPr>
                    </a:p>
                    <a:p>
                      <a:r>
                        <a:rPr lang="es-CL" sz="1600" kern="1200" dirty="0" err="1" smtClean="0">
                          <a:effectLst/>
                        </a:rPr>
                        <a:t>for</a:t>
                      </a:r>
                      <a:r>
                        <a:rPr lang="es-CL" sz="1600" dirty="0" smtClean="0"/>
                        <a:t> </a:t>
                      </a:r>
                      <a:r>
                        <a:rPr lang="es-CL" sz="1600" dirty="0" err="1" smtClean="0"/>
                        <a:t>anio</a:t>
                      </a:r>
                      <a:r>
                        <a:rPr lang="es-CL" sz="1600" dirty="0" smtClean="0"/>
                        <a:t> </a:t>
                      </a:r>
                      <a:r>
                        <a:rPr lang="es-CL" sz="1600" kern="1200" dirty="0" smtClean="0">
                          <a:effectLst/>
                        </a:rPr>
                        <a:t>in</a:t>
                      </a:r>
                      <a:r>
                        <a:rPr lang="es-CL" sz="1600" dirty="0" smtClean="0"/>
                        <a:t> </a:t>
                      </a:r>
                      <a:r>
                        <a:rPr lang="es-CL" sz="1600" dirty="0" err="1" smtClean="0"/>
                        <a:t>range</a:t>
                      </a:r>
                      <a:r>
                        <a:rPr lang="es-CL" sz="1600" dirty="0" smtClean="0"/>
                        <a:t>(</a:t>
                      </a:r>
                      <a:r>
                        <a:rPr lang="es-CL" sz="1600" kern="1200" dirty="0" smtClean="0">
                          <a:effectLst/>
                        </a:rPr>
                        <a:t>2001</a:t>
                      </a:r>
                      <a:r>
                        <a:rPr lang="es-CL" sz="1600" dirty="0" smtClean="0"/>
                        <a:t>, </a:t>
                      </a:r>
                      <a:r>
                        <a:rPr lang="es-CL" sz="1600" kern="1200" dirty="0" smtClean="0">
                          <a:effectLst/>
                        </a:rPr>
                        <a:t>2013</a:t>
                      </a:r>
                      <a:r>
                        <a:rPr lang="es-CL" sz="1600" dirty="0" smtClean="0"/>
                        <a:t>): </a:t>
                      </a:r>
                      <a:r>
                        <a:rPr lang="es-CL" sz="1600" kern="1200" dirty="0" err="1" smtClean="0">
                          <a:effectLst/>
                        </a:rPr>
                        <a:t>print</a:t>
                      </a:r>
                      <a:r>
                        <a:rPr lang="es-CL" sz="1600" dirty="0" smtClean="0"/>
                        <a:t> </a:t>
                      </a:r>
                      <a:r>
                        <a:rPr lang="es-CL" sz="1600" kern="1200" dirty="0" smtClean="0">
                          <a:effectLst/>
                        </a:rPr>
                        <a:t>"Informes del Año"</a:t>
                      </a:r>
                      <a:r>
                        <a:rPr lang="es-CL" sz="1600" dirty="0" smtClean="0"/>
                        <a:t>, </a:t>
                      </a:r>
                      <a:r>
                        <a:rPr lang="es-CL" sz="1600" dirty="0" err="1" smtClean="0"/>
                        <a:t>str</a:t>
                      </a:r>
                      <a:r>
                        <a:rPr lang="es-CL" sz="1600" dirty="0" smtClean="0"/>
                        <a:t>(</a:t>
                      </a:r>
                      <a:r>
                        <a:rPr lang="es-CL" sz="1600" dirty="0" err="1" smtClean="0"/>
                        <a:t>anio</a:t>
                      </a:r>
                      <a:r>
                        <a:rPr lang="es-CL" sz="1600" dirty="0" smtClean="0"/>
                        <a:t>)</a:t>
                      </a:r>
                      <a:endParaRPr lang="es-C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7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7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Condicional </a:t>
            </a:r>
            <a:r>
              <a:rPr lang="es-ES" sz="4000" dirty="0" err="1"/>
              <a:t>if-elif-else</a:t>
            </a:r>
            <a:r>
              <a:rPr lang="es-ES" sz="4000" dirty="0" smtClean="0"/>
              <a:t>¶</a:t>
            </a:r>
            <a:endParaRPr lang="es-CL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El </a:t>
            </a:r>
            <a:r>
              <a:rPr lang="es-ES" dirty="0"/>
              <a:t>condicional </a:t>
            </a:r>
            <a:r>
              <a:rPr lang="es-ES" dirty="0" err="1"/>
              <a:t>if-elif-else</a:t>
            </a:r>
            <a:r>
              <a:rPr lang="es-ES" dirty="0"/>
              <a:t> es una estructura de control de selección que sirve para tomar decisiones, basándose en la evaluación de condiciones y/o comparaciones, en el flujo del programa. La sintaxis más general para </a:t>
            </a:r>
            <a:r>
              <a:rPr lang="es-ES" dirty="0" err="1"/>
              <a:t>if-elif-else</a:t>
            </a:r>
            <a:r>
              <a:rPr lang="es-ES" dirty="0"/>
              <a:t> es</a:t>
            </a:r>
            <a:r>
              <a:rPr lang="es-ES" dirty="0" smtClean="0"/>
              <a:t>:</a:t>
            </a:r>
          </a:p>
          <a:p>
            <a:pPr algn="just"/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1609" t="48088" r="21644" b="28218"/>
          <a:stretch/>
        </p:blipFill>
        <p:spPr>
          <a:xfrm>
            <a:off x="2402006" y="3289110"/>
            <a:ext cx="7383440" cy="173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8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Modulo 2</a:t>
            </a:r>
            <a:endParaRPr lang="es-C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1" y="2426254"/>
            <a:ext cx="995315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Phyton</a:t>
            </a:r>
            <a:endParaRPr kumimoji="0" lang="es-CL" altLang="es-CL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s-CL" altLang="es-CL" dirty="0">
                <a:solidFill>
                  <a:srgbClr val="000000"/>
                </a:solidFill>
                <a:cs typeface="Arial" panose="020B0604020202020204" pitchFamily="34" charset="0"/>
              </a:rPr>
              <a:t>•     Estructura 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de control de flujo.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•     Introducción a Python: 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estructuras 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y elementos básicos del lenguaje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•     Funciones, estructuras de control y paquetes.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•     Programación orientada a objetos.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•     Bibliotecas para cálculo científico: </a:t>
            </a: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Numpy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Matplotlib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y </a:t>
            </a: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SciPy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•     Estructuras de control iterativas (implementar algoritmos con la aplicación de ciclos iterativos).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59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Ciclo </a:t>
            </a:r>
            <a:r>
              <a:rPr lang="es-CL" dirty="0" err="1"/>
              <a:t>for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bucle </a:t>
            </a:r>
            <a:r>
              <a:rPr lang="es-ES" dirty="0" err="1"/>
              <a:t>for</a:t>
            </a:r>
            <a:r>
              <a:rPr lang="es-ES" dirty="0"/>
              <a:t> es una estructura de control de repetición, en la cual se conocen a priori el número de iteraciones a realizar. En lenguajes como C++ o Java, el ciclo </a:t>
            </a:r>
            <a:r>
              <a:rPr lang="es-ES" dirty="0" err="1"/>
              <a:t>for</a:t>
            </a:r>
            <a:r>
              <a:rPr lang="es-ES" dirty="0"/>
              <a:t> necesita de una variable de ciclo de tipo entero que irá incrementándose en cada iteración. En Python, la cuestión es un poco diferente, el ciclo </a:t>
            </a:r>
            <a:r>
              <a:rPr lang="es-ES" dirty="0" err="1"/>
              <a:t>for</a:t>
            </a:r>
            <a:r>
              <a:rPr lang="es-ES" dirty="0"/>
              <a:t> recorre una secuencia y en la k-</a:t>
            </a:r>
            <a:r>
              <a:rPr lang="es-ES" dirty="0" err="1"/>
              <a:t>ésima</a:t>
            </a:r>
            <a:r>
              <a:rPr lang="es-ES" dirty="0"/>
              <a:t> iteración la variable de ciclo adopta el valor del elemento en la k-</a:t>
            </a:r>
            <a:r>
              <a:rPr lang="es-ES" dirty="0" err="1"/>
              <a:t>ésima</a:t>
            </a:r>
            <a:r>
              <a:rPr lang="es-ES" dirty="0"/>
              <a:t> posición del iterable.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De manera general, la sintaxis de </a:t>
            </a:r>
            <a:r>
              <a:rPr lang="es-ES" dirty="0" err="1"/>
              <a:t>for</a:t>
            </a:r>
            <a:r>
              <a:rPr lang="es-ES" dirty="0"/>
              <a:t> es: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1714" t="54991" r="21749" b="36987"/>
          <a:stretch/>
        </p:blipFill>
        <p:spPr>
          <a:xfrm>
            <a:off x="1201002" y="4455873"/>
            <a:ext cx="10418815" cy="83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Ciclo </a:t>
            </a:r>
            <a:r>
              <a:rPr lang="es-CL" dirty="0" err="1"/>
              <a:t>while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ciclo </a:t>
            </a:r>
            <a:r>
              <a:rPr lang="es-ES" dirty="0" err="1"/>
              <a:t>while</a:t>
            </a:r>
            <a:r>
              <a:rPr lang="es-ES" dirty="0"/>
              <a:t> ejecuta un bloque de instrucciones mientras haya una condición que se cumpla. La sintaxis de </a:t>
            </a:r>
            <a:r>
              <a:rPr lang="es-ES" dirty="0" err="1"/>
              <a:t>while</a:t>
            </a:r>
            <a:r>
              <a:rPr lang="es-ES" dirty="0"/>
              <a:t> es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Donde </a:t>
            </a:r>
            <a:r>
              <a:rPr lang="es-ES" dirty="0" err="1"/>
              <a:t>cond</a:t>
            </a:r>
            <a:r>
              <a:rPr lang="es-ES" dirty="0"/>
              <a:t> es un valor de tipo booleano que usualmente resulta de realizar una comparación; mientras </a:t>
            </a:r>
            <a:r>
              <a:rPr lang="es-ES" dirty="0" err="1"/>
              <a:t>cond</a:t>
            </a:r>
            <a:r>
              <a:rPr lang="es-ES" dirty="0"/>
              <a:t> sea un valor booleano True entonces el bloque de instrucciones contenidas en </a:t>
            </a:r>
            <a:r>
              <a:rPr lang="es-ES" dirty="0" err="1"/>
              <a:t>while</a:t>
            </a:r>
            <a:r>
              <a:rPr lang="es-ES" dirty="0"/>
              <a:t> se ejecutarán.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1399" t="61894" r="21539" b="29710"/>
          <a:stretch/>
        </p:blipFill>
        <p:spPr>
          <a:xfrm>
            <a:off x="1097280" y="2922326"/>
            <a:ext cx="9713557" cy="8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800" dirty="0" smtClean="0"/>
              <a:t>Desarrolle </a:t>
            </a:r>
            <a:r>
              <a:rPr lang="es-ES" sz="1800" dirty="0"/>
              <a:t>un programa que calcule la suma de los enteros del 1 al 100, es decir: 1 + 2 + 3 + … + 99 + </a:t>
            </a:r>
            <a:r>
              <a:rPr lang="es-ES" sz="1800" dirty="0" smtClean="0"/>
              <a:t>100.</a:t>
            </a:r>
            <a:endParaRPr lang="es-ES" sz="1800" dirty="0"/>
          </a:p>
          <a:p>
            <a:pPr marL="342900" indent="-342900">
              <a:buFont typeface="+mj-lt"/>
              <a:buAutoNum type="arabicPeriod"/>
            </a:pPr>
            <a:r>
              <a:rPr lang="es-ES" sz="1800" dirty="0" smtClean="0"/>
              <a:t>Escriba </a:t>
            </a:r>
            <a:r>
              <a:rPr lang="es-ES" sz="1800" dirty="0"/>
              <a:t>un programa que reciba un entero positivo. Sí el número ingresado es múltiplo de 5 deberá imprimir en pantalla El número es múltiplo de 5, en cualquier otro caso deberá imprimir El número no es múltiplo de 5.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 smtClean="0"/>
              <a:t>Escriba </a:t>
            </a:r>
            <a:r>
              <a:rPr lang="es-ES" sz="1800" dirty="0"/>
              <a:t>un programa que reciba como entrada una frase (un </a:t>
            </a:r>
            <a:r>
              <a:rPr lang="es-ES" sz="1800" dirty="0" err="1"/>
              <a:t>string</a:t>
            </a:r>
            <a:r>
              <a:rPr lang="es-ES" sz="1800" dirty="0"/>
              <a:t>) y determine cuántas veces aparece cada una de las vocales en esa frase. El valor de salida a mostrar debe ser un </a:t>
            </a:r>
            <a:r>
              <a:rPr lang="es-ES" sz="1800" dirty="0" smtClean="0"/>
              <a:t>diccionario.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Desarrolle </a:t>
            </a:r>
            <a:r>
              <a:rPr lang="es-ES" dirty="0"/>
              <a:t>un programa que reciba una lista de números enteros y calcule cuántos el porcentaje de números pares que contiene, redondee el porcentaje calculado.</a:t>
            </a:r>
          </a:p>
          <a:p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2505966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L" altLang="es-CL" sz="4400" b="1" dirty="0">
                <a:solidFill>
                  <a:srgbClr val="000000"/>
                </a:solidFill>
                <a:cs typeface="Arial" panose="020B0604020202020204" pitchFamily="34" charset="0"/>
              </a:rPr>
              <a:t>Programación orientada a objetos.</a:t>
            </a:r>
            <a:endParaRPr lang="es-CL" altLang="es-CL" sz="4400" b="1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3232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Clases y objetos en </a:t>
            </a:r>
            <a:r>
              <a:rPr lang="es-ES" b="1" dirty="0" smtClean="0"/>
              <a:t>Python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 </a:t>
            </a:r>
            <a:r>
              <a:rPr lang="es-ES" b="1" dirty="0" smtClean="0"/>
              <a:t>En </a:t>
            </a:r>
            <a:r>
              <a:rPr lang="es-ES" b="1" dirty="0"/>
              <a:t>Python todo es un objeto</a:t>
            </a:r>
            <a:r>
              <a:rPr lang="es-ES" dirty="0"/>
              <a:t>. Cuando creas una variable y le asignas un valor entero, ese valor es un objeto; una función es un objeto; las listas, </a:t>
            </a:r>
            <a:r>
              <a:rPr lang="es-ES" dirty="0" err="1"/>
              <a:t>tuplas</a:t>
            </a:r>
            <a:r>
              <a:rPr lang="es-ES" dirty="0"/>
              <a:t>, diccionarios, conjuntos</a:t>
            </a:r>
            <a:r>
              <a:rPr lang="es-ES" dirty="0" smtClean="0"/>
              <a:t>, etc.</a:t>
            </a:r>
          </a:p>
          <a:p>
            <a:r>
              <a:rPr lang="es-ES" dirty="0"/>
              <a:t>Los objetos suelen representar conceptos del dominio del programa, como un estudiante, un coche, un teléfono, etc. Los datos que describen las características del objeto se llaman </a:t>
            </a:r>
            <a:r>
              <a:rPr lang="es-ES" b="1" dirty="0"/>
              <a:t>atributos</a:t>
            </a:r>
            <a:r>
              <a:rPr lang="es-ES" dirty="0"/>
              <a:t> y son la parte estática del objeto, mientras que las operaciones que puede realizar el objeto se llaman </a:t>
            </a:r>
            <a:r>
              <a:rPr lang="es-ES" b="1" dirty="0"/>
              <a:t>métodos</a:t>
            </a:r>
            <a:r>
              <a:rPr lang="es-ES" dirty="0"/>
              <a:t> y son la parte dinámica del objeto.</a:t>
            </a: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182" y="3857414"/>
            <a:ext cx="4128009" cy="249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24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Acceso a los atributos y métodos de un </a:t>
            </a:r>
            <a:r>
              <a:rPr lang="es-ES" b="1" dirty="0" smtClean="0"/>
              <a:t>objeto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es-ES" dirty="0" err="1"/>
              <a:t>dir</a:t>
            </a:r>
            <a:r>
              <a:rPr lang="es-ES" dirty="0"/>
              <a:t>(objeto): Devuelve una lista con los nombres de los atributos y métodos del objeto </a:t>
            </a:r>
            <a:r>
              <a:rPr lang="es-ES" dirty="0" err="1"/>
              <a:t>objeto</a:t>
            </a:r>
            <a:r>
              <a:rPr lang="es-ES" dirty="0"/>
              <a:t>.</a:t>
            </a:r>
          </a:p>
          <a:p>
            <a:pPr marL="266700" indent="-266700">
              <a:buFont typeface="Wingdings" panose="05000000000000000000" pitchFamily="2" charset="2"/>
              <a:buChar char="Ø"/>
            </a:pPr>
            <a:r>
              <a:rPr lang="es-ES" dirty="0"/>
              <a:t>Para ver si un objeto tiene un determinado atributo o método se utiliza la siguiente función:</a:t>
            </a:r>
          </a:p>
          <a:p>
            <a:pPr marL="266700" indent="-266700">
              <a:buFont typeface="Wingdings" panose="05000000000000000000" pitchFamily="2" charset="2"/>
              <a:buChar char="Ø"/>
            </a:pPr>
            <a:r>
              <a:rPr lang="es-ES" dirty="0" err="1" smtClean="0"/>
              <a:t>hasattr</a:t>
            </a:r>
            <a:r>
              <a:rPr lang="es-ES" dirty="0" smtClean="0"/>
              <a:t>(objeto</a:t>
            </a:r>
            <a:r>
              <a:rPr lang="es-ES" dirty="0"/>
              <a:t>, elemento): Devuelve True si elemento es un atributo o un método del objeto </a:t>
            </a:r>
            <a:r>
              <a:rPr lang="es-ES" dirty="0" err="1"/>
              <a:t>objeto</a:t>
            </a:r>
            <a:r>
              <a:rPr lang="es-ES" dirty="0"/>
              <a:t> y False en caso contrario.</a:t>
            </a:r>
          </a:p>
          <a:p>
            <a:pPr marL="266700" indent="-266700">
              <a:buFont typeface="Wingdings" panose="05000000000000000000" pitchFamily="2" charset="2"/>
              <a:buChar char="Ø"/>
            </a:pPr>
            <a:r>
              <a:rPr lang="es-ES" dirty="0"/>
              <a:t>Para acceder a los atributos y métodos de un objeto se pone el nombre del objeto seguido del operador punto y el nombre del atributo o el método.</a:t>
            </a:r>
          </a:p>
          <a:p>
            <a:pPr marL="266700" indent="-266700">
              <a:buFont typeface="Wingdings" panose="05000000000000000000" pitchFamily="2" charset="2"/>
              <a:buChar char="Ø"/>
            </a:pPr>
            <a:r>
              <a:rPr lang="es-ES" dirty="0" err="1" smtClean="0"/>
              <a:t>objeto.atributo</a:t>
            </a:r>
            <a:r>
              <a:rPr lang="es-ES" dirty="0"/>
              <a:t>: Accede al atributo </a:t>
            </a:r>
            <a:r>
              <a:rPr lang="es-ES" dirty="0" err="1"/>
              <a:t>atributo</a:t>
            </a:r>
            <a:r>
              <a:rPr lang="es-ES" dirty="0"/>
              <a:t> del objeto </a:t>
            </a:r>
            <a:r>
              <a:rPr lang="es-ES" dirty="0" err="1"/>
              <a:t>objeto</a:t>
            </a:r>
            <a:r>
              <a:rPr lang="es-ES" dirty="0"/>
              <a:t>.</a:t>
            </a:r>
          </a:p>
          <a:p>
            <a:pPr marL="266700" indent="-266700">
              <a:buFont typeface="Wingdings" panose="05000000000000000000" pitchFamily="2" charset="2"/>
              <a:buChar char="Ø"/>
            </a:pPr>
            <a:r>
              <a:rPr lang="es-ES" dirty="0" err="1"/>
              <a:t>objeto.método</a:t>
            </a:r>
            <a:r>
              <a:rPr lang="es-ES" dirty="0"/>
              <a:t>(parámetros): Ejecuta el método </a:t>
            </a:r>
            <a:r>
              <a:rPr lang="es-ES" dirty="0" err="1"/>
              <a:t>método</a:t>
            </a:r>
            <a:r>
              <a:rPr lang="es-ES" dirty="0"/>
              <a:t> del objeto </a:t>
            </a:r>
            <a:r>
              <a:rPr lang="es-ES" dirty="0" err="1"/>
              <a:t>objeto</a:t>
            </a:r>
            <a:r>
              <a:rPr lang="es-ES" dirty="0"/>
              <a:t> con los parámetros que se le pasen.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24070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Clases (</a:t>
            </a:r>
            <a:r>
              <a:rPr lang="es-CL" dirty="0" err="1"/>
              <a:t>class</a:t>
            </a:r>
            <a:r>
              <a:rPr lang="es-CL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Para declarar una clase se utiliza la palabra clave </a:t>
            </a:r>
            <a:r>
              <a:rPr lang="es-ES" dirty="0" err="1"/>
              <a:t>class</a:t>
            </a:r>
            <a:r>
              <a:rPr lang="es-ES" dirty="0"/>
              <a:t> seguida del nombre de la clase y dos puntos, de acuerdo a la siguiente sintaxis</a:t>
            </a:r>
            <a:r>
              <a:rPr lang="es-ES" dirty="0" smtClean="0"/>
              <a:t>:</a:t>
            </a:r>
          </a:p>
          <a:p>
            <a:pPr algn="just"/>
            <a:endParaRPr lang="es-ES" dirty="0"/>
          </a:p>
          <a:p>
            <a:pPr algn="just"/>
            <a:r>
              <a:rPr lang="es-CL" sz="1800" dirty="0" err="1"/>
              <a:t>class</a:t>
            </a:r>
            <a:r>
              <a:rPr lang="es-CL" sz="1800" dirty="0"/>
              <a:t> &lt;nombre-clase&gt;:</a:t>
            </a:r>
          </a:p>
          <a:p>
            <a:pPr algn="just"/>
            <a:r>
              <a:rPr lang="es-CL" sz="1800" dirty="0"/>
              <a:t>     &lt;atributos&gt;</a:t>
            </a:r>
          </a:p>
          <a:p>
            <a:pPr algn="just"/>
            <a:r>
              <a:rPr lang="es-CL" sz="1800" dirty="0"/>
              <a:t>     &lt;métodos</a:t>
            </a:r>
            <a:r>
              <a:rPr lang="es-CL" sz="1800" dirty="0" smtClean="0"/>
              <a:t>&gt;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Los atributos se definen igual que las variables mientras que los métodos se definen igual que las funciones. Tanto unos como otros tienen que estar </a:t>
            </a:r>
            <a:r>
              <a:rPr lang="es-ES" dirty="0" err="1"/>
              <a:t>indentados</a:t>
            </a:r>
            <a:r>
              <a:rPr lang="es-ES" dirty="0"/>
              <a:t> por 4 espacios en el cuerpo de la clase.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23440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Clases primitivas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3" indent="-363538">
              <a:buFont typeface="Wingdings" panose="05000000000000000000" pitchFamily="2" charset="2"/>
              <a:buChar char="Ø"/>
            </a:pPr>
            <a:r>
              <a:rPr lang="es-ES" dirty="0" err="1"/>
              <a:t>int</a:t>
            </a:r>
            <a:r>
              <a:rPr lang="es-ES" dirty="0"/>
              <a:t>: Clase de los números enteros.</a:t>
            </a:r>
          </a:p>
          <a:p>
            <a:pPr marL="449263" indent="-363538">
              <a:buFont typeface="Wingdings" panose="05000000000000000000" pitchFamily="2" charset="2"/>
              <a:buChar char="Ø"/>
            </a:pPr>
            <a:r>
              <a:rPr lang="es-ES" dirty="0" err="1"/>
              <a:t>float</a:t>
            </a:r>
            <a:r>
              <a:rPr lang="es-ES" dirty="0"/>
              <a:t>: Clase de los números reales.</a:t>
            </a:r>
          </a:p>
          <a:p>
            <a:pPr marL="449263" indent="-363538">
              <a:buFont typeface="Wingdings" panose="05000000000000000000" pitchFamily="2" charset="2"/>
              <a:buChar char="Ø"/>
            </a:pPr>
            <a:r>
              <a:rPr lang="es-ES" dirty="0" err="1"/>
              <a:t>str</a:t>
            </a:r>
            <a:r>
              <a:rPr lang="es-ES" dirty="0"/>
              <a:t>: Clase de las cadenas de caracteres.</a:t>
            </a:r>
          </a:p>
          <a:p>
            <a:pPr marL="449263" indent="-363538">
              <a:buFont typeface="Wingdings" panose="05000000000000000000" pitchFamily="2" charset="2"/>
              <a:buChar char="Ø"/>
            </a:pPr>
            <a:r>
              <a:rPr lang="es-ES" dirty="0" err="1"/>
              <a:t>list</a:t>
            </a:r>
            <a:r>
              <a:rPr lang="es-ES" dirty="0"/>
              <a:t>: Clase de las listas.</a:t>
            </a:r>
          </a:p>
          <a:p>
            <a:pPr marL="449263" indent="-363538">
              <a:buFont typeface="Wingdings" panose="05000000000000000000" pitchFamily="2" charset="2"/>
              <a:buChar char="Ø"/>
            </a:pPr>
            <a:r>
              <a:rPr lang="es-ES" dirty="0" err="1"/>
              <a:t>tuple</a:t>
            </a:r>
            <a:r>
              <a:rPr lang="es-ES" dirty="0"/>
              <a:t>: Clase de las </a:t>
            </a:r>
            <a:r>
              <a:rPr lang="es-ES" dirty="0" err="1"/>
              <a:t>tuplas</a:t>
            </a:r>
            <a:r>
              <a:rPr lang="es-ES" dirty="0"/>
              <a:t>.</a:t>
            </a:r>
          </a:p>
          <a:p>
            <a:pPr marL="449263" indent="-363538">
              <a:buFont typeface="Wingdings" panose="05000000000000000000" pitchFamily="2" charset="2"/>
              <a:buChar char="Ø"/>
            </a:pPr>
            <a:r>
              <a:rPr lang="es-ES" dirty="0" err="1"/>
              <a:t>dict</a:t>
            </a:r>
            <a:r>
              <a:rPr lang="es-ES" dirty="0"/>
              <a:t>: Clase de los diccionarios.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2074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Instanciación de clases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Para crear un objeto de una determinada clase se utiliza el nombre de la clase seguida de los parámetros necesarios para crear el objeto entre paréntesis.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clase(parámetros): Crea un objeto de la clase </a:t>
            </a:r>
            <a:r>
              <a:rPr lang="es-ES" dirty="0" err="1"/>
              <a:t>clase</a:t>
            </a:r>
            <a:r>
              <a:rPr lang="es-ES" dirty="0"/>
              <a:t> inicializado con los parámetros dados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Cuando se crea un objeto de una clase se dice que el objeto es una instancia de la clase.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80280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método __</a:t>
            </a:r>
            <a:r>
              <a:rPr lang="es-CL" dirty="0" err="1"/>
              <a:t>init</a:t>
            </a:r>
            <a:r>
              <a:rPr lang="es-CL" dirty="0"/>
              <a:t>__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En la definición de una clase suele haber un método llamado __</a:t>
            </a:r>
            <a:r>
              <a:rPr lang="es-ES" dirty="0" err="1"/>
              <a:t>init</a:t>
            </a:r>
            <a:r>
              <a:rPr lang="es-ES" dirty="0"/>
              <a:t>__ que se conoce como inicializador. Este método es un método especial que se llama cada vez que se instancia una clase y sirve para inicializar el objeto que se crea. Este método crea los atributos que deben tener todos los objetos de la clase y por tanto contiene los parámetros necesarios para su creación, pero no devuelve nada. Se invoca cada vez que se instancia un objeto de esa clase.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3135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b="1" dirty="0"/>
              <a:t>Python</a:t>
            </a:r>
            <a:r>
              <a:rPr lang="es-ES" dirty="0"/>
              <a:t> es un lenguaje de programación potente y fácil de aprender. Tiene Estructuras de datos de alto nivel y un enfoque simple pero efectivo para Programación orientada a objetos. La elegante sintaxis y la escritura dinámica de Python, </a:t>
            </a:r>
            <a:r>
              <a:rPr lang="es-ES" dirty="0" smtClean="0"/>
              <a:t>junto </a:t>
            </a:r>
            <a:r>
              <a:rPr lang="es-ES" dirty="0"/>
              <a:t>con su naturaleza interpretada, lo convierten en un lenguaje ideal para el scripting y el rápido desarrollo de aplicaciones en muchas áreas en la mayoría de las plataformas.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574" y="3857413"/>
            <a:ext cx="2193925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87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método __</a:t>
            </a:r>
            <a:r>
              <a:rPr lang="es-CL" dirty="0" err="1"/>
              <a:t>str</a:t>
            </a:r>
            <a:r>
              <a:rPr lang="es-CL" dirty="0"/>
              <a:t>__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Otro método especial es el método llamado __</a:t>
            </a:r>
            <a:r>
              <a:rPr lang="es-ES" dirty="0" err="1"/>
              <a:t>str</a:t>
            </a:r>
            <a:r>
              <a:rPr lang="es-ES" dirty="0"/>
              <a:t>__ que se invoca cada vez que se llama a las funciones </a:t>
            </a:r>
            <a:r>
              <a:rPr lang="es-ES" dirty="0" err="1"/>
              <a:t>print</a:t>
            </a:r>
            <a:r>
              <a:rPr lang="es-ES" dirty="0"/>
              <a:t> o </a:t>
            </a:r>
            <a:r>
              <a:rPr lang="es-ES" dirty="0" err="1"/>
              <a:t>str</a:t>
            </a:r>
            <a:r>
              <a:rPr lang="es-ES" dirty="0"/>
              <a:t>. Devuelve siempre una cadena que se suele utilizar para dar una descripción informal del objeto. Si no se define en la clase, cada vez que se llama a estas funciones con un objeto de la clase, se muestra por defecto la posición de memoria del objeto.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64394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L" altLang="es-CL" sz="4400" b="1" dirty="0">
                <a:solidFill>
                  <a:srgbClr val="000000"/>
                </a:solidFill>
                <a:cs typeface="Arial" panose="020B0604020202020204" pitchFamily="34" charset="0"/>
              </a:rPr>
              <a:t>Bibliotecas para cálculo científico: </a:t>
            </a:r>
            <a:r>
              <a:rPr lang="es-CL" altLang="es-CL" sz="4400" b="1" dirty="0" err="1">
                <a:solidFill>
                  <a:srgbClr val="000000"/>
                </a:solidFill>
                <a:cs typeface="Arial" panose="020B0604020202020204" pitchFamily="34" charset="0"/>
              </a:rPr>
              <a:t>Numpy</a:t>
            </a:r>
            <a:r>
              <a:rPr lang="es-CL" altLang="es-CL" sz="4400" b="1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s-CL" altLang="es-CL" sz="4400" b="1" dirty="0" err="1">
                <a:solidFill>
                  <a:srgbClr val="000000"/>
                </a:solidFill>
                <a:cs typeface="Arial" panose="020B0604020202020204" pitchFamily="34" charset="0"/>
              </a:rPr>
              <a:t>Matplotlib</a:t>
            </a:r>
            <a:r>
              <a:rPr lang="es-CL" altLang="es-CL" sz="4400" b="1" dirty="0">
                <a:solidFill>
                  <a:srgbClr val="000000"/>
                </a:solidFill>
                <a:cs typeface="Arial" panose="020B0604020202020204" pitchFamily="34" charset="0"/>
              </a:rPr>
              <a:t> y </a:t>
            </a:r>
            <a:r>
              <a:rPr lang="es-CL" altLang="es-CL" sz="4400" b="1" dirty="0" err="1">
                <a:solidFill>
                  <a:srgbClr val="000000"/>
                </a:solidFill>
                <a:cs typeface="Arial" panose="020B0604020202020204" pitchFamily="34" charset="0"/>
              </a:rPr>
              <a:t>SciPy</a:t>
            </a:r>
            <a:r>
              <a:rPr lang="es-CL" altLang="es-CL" sz="4400" b="1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s-CL" altLang="es-CL" sz="4400" b="1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6137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NumPy</a:t>
            </a:r>
            <a:r>
              <a:rPr lang="es-CL" dirty="0"/>
              <a:t>: estructuras matriciales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err="1" smtClean="0"/>
              <a:t>Numpy</a:t>
            </a:r>
            <a:r>
              <a:rPr lang="es-ES" dirty="0" smtClean="0"/>
              <a:t> es </a:t>
            </a:r>
            <a:r>
              <a:rPr lang="es-ES" dirty="0"/>
              <a:t>una librería de Python que posibilita el trabajar con vectores, matrices y arreglos n-dimensionales de manera eficiente</a:t>
            </a:r>
            <a:r>
              <a:rPr lang="es-ES" dirty="0"/>
              <a:t>. 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sz="2400" b="1" dirty="0" smtClean="0"/>
              <a:t>Arreglos unidimensionales:</a:t>
            </a:r>
          </a:p>
          <a:p>
            <a:pPr algn="just"/>
            <a:r>
              <a:rPr lang="es-ES" b="1" dirty="0" smtClean="0"/>
              <a:t>La función </a:t>
            </a:r>
            <a:r>
              <a:rPr lang="es-ES" b="1" dirty="0" err="1"/>
              <a:t>array</a:t>
            </a:r>
            <a:r>
              <a:rPr lang="es-ES" dirty="0"/>
              <a:t>, la cual recibe como argumento de entrada una lista de valores y/o una lista que contenga listas </a:t>
            </a:r>
            <a:r>
              <a:rPr lang="es-ES" dirty="0" smtClean="0"/>
              <a:t>anidadas.</a:t>
            </a:r>
          </a:p>
          <a:p>
            <a:pPr algn="just"/>
            <a:r>
              <a:rPr lang="es-ES" b="1" dirty="0" smtClean="0"/>
              <a:t>La </a:t>
            </a:r>
            <a:r>
              <a:rPr lang="es-ES" b="1" dirty="0"/>
              <a:t>función </a:t>
            </a:r>
            <a:r>
              <a:rPr lang="es-ES" b="1" dirty="0" err="1"/>
              <a:t>linspace</a:t>
            </a:r>
            <a:r>
              <a:rPr lang="es-ES" b="1" dirty="0"/>
              <a:t> </a:t>
            </a:r>
            <a:r>
              <a:rPr lang="es-ES" dirty="0"/>
              <a:t>se utiliza para definir un arreglo unidimensional de N-elementos linealmente </a:t>
            </a:r>
            <a:r>
              <a:rPr lang="es-ES" dirty="0" err="1"/>
              <a:t>equiespaciados</a:t>
            </a:r>
            <a:r>
              <a:rPr lang="es-ES" dirty="0"/>
              <a:t> entre dos valores límites </a:t>
            </a:r>
            <a:r>
              <a:rPr lang="es-ES" dirty="0" smtClean="0"/>
              <a:t>especificado.</a:t>
            </a:r>
          </a:p>
          <a:p>
            <a:pPr algn="just"/>
            <a:r>
              <a:rPr lang="es-ES" b="1" dirty="0"/>
              <a:t>La función </a:t>
            </a:r>
            <a:r>
              <a:rPr lang="es-ES" b="1" dirty="0" err="1"/>
              <a:t>arange</a:t>
            </a:r>
            <a:r>
              <a:rPr lang="es-ES" b="1" dirty="0"/>
              <a:t> </a:t>
            </a:r>
            <a:r>
              <a:rPr lang="es-ES" dirty="0"/>
              <a:t>crea un arreglo unidimensional entre dos valores límites, utilizando un paso (o incremento) especificado. 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81643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05862" y="1104983"/>
            <a:ext cx="992573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dirty="0">
                <a:solidFill>
                  <a:srgbClr val="000000"/>
                </a:solidFill>
              </a:rPr>
              <a:t>Arreglos bidimensionales (Matrices</a:t>
            </a:r>
            <a:r>
              <a:rPr lang="es-CL" sz="2400" b="1" dirty="0" smtClean="0">
                <a:solidFill>
                  <a:srgbClr val="000000"/>
                </a:solidFill>
              </a:rPr>
              <a:t>)</a:t>
            </a:r>
          </a:p>
          <a:p>
            <a:endParaRPr lang="es-CL" sz="2400" b="1" dirty="0" smtClean="0">
              <a:solidFill>
                <a:srgbClr val="000000"/>
              </a:solidFill>
            </a:endParaRPr>
          </a:p>
          <a:p>
            <a:pPr algn="just"/>
            <a:r>
              <a:rPr lang="es-ES" sz="2000" b="1" dirty="0" smtClean="0">
                <a:solidFill>
                  <a:srgbClr val="000000"/>
                </a:solidFill>
              </a:rPr>
              <a:t>La </a:t>
            </a:r>
            <a:r>
              <a:rPr lang="es-ES" sz="2000" b="1" dirty="0">
                <a:solidFill>
                  <a:srgbClr val="000000"/>
                </a:solidFill>
              </a:rPr>
              <a:t>función </a:t>
            </a:r>
            <a:r>
              <a:rPr lang="es-ES" sz="2000" b="1" dirty="0" err="1">
                <a:solidFill>
                  <a:srgbClr val="000000"/>
                </a:solidFill>
              </a:rPr>
              <a:t>array</a:t>
            </a:r>
            <a:r>
              <a:rPr lang="es-ES" sz="2000" b="1" dirty="0">
                <a:solidFill>
                  <a:srgbClr val="000000"/>
                </a:solidFill>
              </a:rPr>
              <a:t>, </a:t>
            </a:r>
            <a:r>
              <a:rPr lang="es-ES" sz="2000" dirty="0">
                <a:solidFill>
                  <a:srgbClr val="000000"/>
                </a:solidFill>
              </a:rPr>
              <a:t>se pueden definir y manipular matrices. Para crear matrices se debe pasar como argumento una lista de listas, donde cada </a:t>
            </a:r>
            <a:r>
              <a:rPr lang="es-ES" sz="2000" dirty="0" err="1">
                <a:solidFill>
                  <a:srgbClr val="000000"/>
                </a:solidFill>
              </a:rPr>
              <a:t>sublista</a:t>
            </a:r>
            <a:r>
              <a:rPr lang="es-ES" sz="2000" dirty="0">
                <a:solidFill>
                  <a:srgbClr val="000000"/>
                </a:solidFill>
              </a:rPr>
              <a:t> es una fila de la matriz</a:t>
            </a:r>
            <a:r>
              <a:rPr lang="es-ES" sz="2000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endParaRPr lang="es-ES" sz="2000" dirty="0">
              <a:solidFill>
                <a:srgbClr val="000000"/>
              </a:solidFill>
            </a:endParaRP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En el caso de arreglos bidimensionales se puede acceder a sus elementos utilizando la siguiente notación</a:t>
            </a:r>
            <a:r>
              <a:rPr lang="es-ES" sz="2000" dirty="0" smtClean="0">
                <a:solidFill>
                  <a:srgbClr val="000000"/>
                </a:solidFill>
              </a:rPr>
              <a:t>:</a:t>
            </a:r>
          </a:p>
          <a:p>
            <a:pPr algn="just"/>
            <a:endParaRPr lang="es-ES" sz="2000" dirty="0">
              <a:solidFill>
                <a:srgbClr val="000000"/>
              </a:solidFill>
            </a:endParaRPr>
          </a:p>
          <a:p>
            <a:pPr algn="ctr"/>
            <a:r>
              <a:rPr lang="es-CL" sz="2000" dirty="0" err="1" smtClean="0">
                <a:solidFill>
                  <a:srgbClr val="000000"/>
                </a:solidFill>
              </a:rPr>
              <a:t>array</a:t>
            </a:r>
            <a:r>
              <a:rPr lang="es-CL" sz="2000" dirty="0" smtClean="0">
                <a:solidFill>
                  <a:srgbClr val="000000"/>
                </a:solidFill>
              </a:rPr>
              <a:t> [</a:t>
            </a:r>
            <a:r>
              <a:rPr lang="es-CL" sz="2000" dirty="0" err="1">
                <a:solidFill>
                  <a:srgbClr val="000000"/>
                </a:solidFill>
              </a:rPr>
              <a:t>i,j</a:t>
            </a:r>
            <a:r>
              <a:rPr lang="es-CL" sz="2000" dirty="0" smtClean="0">
                <a:solidFill>
                  <a:srgbClr val="000000"/>
                </a:solidFill>
              </a:rPr>
              <a:t>]</a:t>
            </a:r>
          </a:p>
          <a:p>
            <a:pPr algn="just"/>
            <a:endParaRPr lang="es-ES" sz="2000" dirty="0">
              <a:solidFill>
                <a:srgbClr val="000000"/>
              </a:solidFill>
            </a:endParaRP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Donde i corresponde al índice de la fila y j al índice de la columna</a:t>
            </a:r>
            <a:r>
              <a:rPr lang="es-ES" sz="2000" dirty="0" smtClean="0">
                <a:solidFill>
                  <a:srgbClr val="000000"/>
                </a:solidFill>
              </a:rPr>
              <a:t>. </a:t>
            </a:r>
            <a:r>
              <a:rPr lang="es-ES" sz="2000" dirty="0" err="1" smtClean="0">
                <a:solidFill>
                  <a:srgbClr val="000000"/>
                </a:solidFill>
              </a:rPr>
              <a:t>Ej</a:t>
            </a:r>
            <a:r>
              <a:rPr lang="es-ES" sz="2000" dirty="0" smtClean="0">
                <a:solidFill>
                  <a:srgbClr val="000000"/>
                </a:solidFill>
              </a:rPr>
              <a:t>: A[1,3] muestra el elemento de la fila 1 y columna 3 de la matriz A.</a:t>
            </a:r>
            <a:endParaRPr lang="es-CL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Matplotlib</a:t>
            </a:r>
            <a:r>
              <a:rPr lang="es-CL" altLang="es-CL" dirty="0">
                <a:solidFill>
                  <a:srgbClr val="000000"/>
                </a:solidFill>
                <a:cs typeface="Arial" panose="020B0604020202020204" pitchFamily="34" charset="0"/>
              </a:rPr>
              <a:t>: visualización gráfica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Matplotlib</a:t>
            </a:r>
            <a:r>
              <a:rPr lang="es-ES" dirty="0"/>
              <a:t> es una librería Python que permite generar gráficas estáticas, animadas e interactivas</a:t>
            </a:r>
            <a:r>
              <a:rPr lang="es-ES" dirty="0" smtClean="0"/>
              <a:t>.</a:t>
            </a:r>
          </a:p>
          <a:p>
            <a:pPr algn="just"/>
            <a:r>
              <a:rPr lang="es-ES" b="1" dirty="0"/>
              <a:t>La función </a:t>
            </a:r>
            <a:r>
              <a:rPr lang="es-ES" b="1" dirty="0" err="1"/>
              <a:t>plot</a:t>
            </a:r>
            <a:r>
              <a:rPr lang="es-ES" b="1" dirty="0"/>
              <a:t> </a:t>
            </a:r>
            <a:r>
              <a:rPr lang="es-ES" dirty="0"/>
              <a:t>está contenida en el módulo </a:t>
            </a:r>
            <a:r>
              <a:rPr lang="es-ES" dirty="0" err="1"/>
              <a:t>pyplot</a:t>
            </a:r>
            <a:r>
              <a:rPr lang="es-ES" dirty="0"/>
              <a:t> y básicamente con esta se produce cualquier gráfica bidimensional en coordenadas rectangulares. </a:t>
            </a:r>
            <a:endParaRPr lang="es-ES" dirty="0" smtClean="0"/>
          </a:p>
          <a:p>
            <a:pPr algn="just"/>
            <a:r>
              <a:rPr lang="es-ES" b="1" dirty="0"/>
              <a:t>La función </a:t>
            </a:r>
            <a:r>
              <a:rPr lang="es-ES" b="1" dirty="0" err="1"/>
              <a:t>subplot</a:t>
            </a:r>
            <a:r>
              <a:rPr lang="es-ES" b="1" dirty="0"/>
              <a:t> </a:t>
            </a:r>
            <a:r>
              <a:rPr lang="es-ES" dirty="0"/>
              <a:t>sirve para insertar </a:t>
            </a:r>
            <a:r>
              <a:rPr lang="es-ES" dirty="0" err="1"/>
              <a:t>axes</a:t>
            </a:r>
            <a:r>
              <a:rPr lang="es-ES" dirty="0"/>
              <a:t> en un figure organizados de una manera predefinida, usualmente una cuadrícula de m filas y n columnas. En cada uno de esos </a:t>
            </a:r>
            <a:r>
              <a:rPr lang="es-ES" dirty="0" err="1"/>
              <a:t>axes</a:t>
            </a:r>
            <a:r>
              <a:rPr lang="es-ES" dirty="0"/>
              <a:t> se pueden colocar información por separado.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1323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SciPy</a:t>
            </a:r>
            <a:r>
              <a:rPr lang="es-CL" altLang="es-CL" dirty="0" smtClean="0">
                <a:solidFill>
                  <a:srgbClr val="000000"/>
                </a:solidFill>
                <a:cs typeface="Arial" panose="020B0604020202020204" pitchFamily="34" charset="0"/>
              </a:rPr>
              <a:t>: librería científica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Scipy</a:t>
            </a:r>
            <a:r>
              <a:rPr lang="es-ES" dirty="0"/>
              <a:t> es el paquete científico (es decir, un módulo que tiene otros módulos) más completo, que incluye </a:t>
            </a:r>
            <a:r>
              <a:rPr lang="es-ES" dirty="0" err="1"/>
              <a:t>interfases</a:t>
            </a:r>
            <a:r>
              <a:rPr lang="es-ES" dirty="0"/>
              <a:t> a librerías científicas muy conocidas como LAPACK, BLAS u ODR entre muchas </a:t>
            </a:r>
            <a:r>
              <a:rPr lang="es-ES" dirty="0" smtClean="0"/>
              <a:t>otras. </a:t>
            </a:r>
            <a:r>
              <a:rPr lang="es-ES" dirty="0"/>
              <a:t>Si importamos </a:t>
            </a:r>
            <a:r>
              <a:rPr lang="es-ES" dirty="0" err="1"/>
              <a:t>scipy</a:t>
            </a:r>
            <a:r>
              <a:rPr lang="es-ES" dirty="0"/>
              <a:t> para tener su espacio de nombres y consultamos la ayuda, vemos todos los módulos que posee</a:t>
            </a:r>
            <a:r>
              <a:rPr lang="es-ES" dirty="0" smtClean="0"/>
              <a:t>:</a:t>
            </a:r>
            <a:endParaRPr lang="es-CL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45807"/>
              </p:ext>
            </p:extLst>
          </p:nvPr>
        </p:nvGraphicFramePr>
        <p:xfrm>
          <a:off x="1097280" y="3053799"/>
          <a:ext cx="999629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0826">
                  <a:extLst>
                    <a:ext uri="{9D8B030D-6E8A-4147-A177-3AD203B41FA5}">
                      <a16:colId xmlns:a16="http://schemas.microsoft.com/office/drawing/2014/main" val="3907603434"/>
                    </a:ext>
                  </a:extLst>
                </a:gridCol>
                <a:gridCol w="5115464">
                  <a:extLst>
                    <a:ext uri="{9D8B030D-6E8A-4147-A177-3AD203B41FA5}">
                      <a16:colId xmlns:a16="http://schemas.microsoft.com/office/drawing/2014/main" val="1966745441"/>
                    </a:ext>
                  </a:extLst>
                </a:gridCol>
              </a:tblGrid>
              <a:tr h="2527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import </a:t>
                      </a:r>
                      <a:r>
                        <a:rPr lang="en-US" sz="1200" dirty="0" err="1" smtClean="0"/>
                        <a:t>scipy</a:t>
                      </a:r>
                      <a:endParaRPr lang="es-CL" sz="1200" dirty="0" smtClean="0"/>
                    </a:p>
                    <a:p>
                      <a:r>
                        <a:rPr lang="en-US" sz="1200" dirty="0" smtClean="0"/>
                        <a:t>help(</a:t>
                      </a:r>
                      <a:r>
                        <a:rPr lang="en-US" sz="1200" dirty="0" err="1" smtClean="0"/>
                        <a:t>scipy</a:t>
                      </a:r>
                      <a:r>
                        <a:rPr lang="en-US" sz="1200" dirty="0" smtClean="0"/>
                        <a:t>)</a:t>
                      </a:r>
                      <a:endParaRPr lang="es-CL" sz="1200" dirty="0" smtClean="0"/>
                    </a:p>
                    <a:p>
                      <a:r>
                        <a:rPr lang="es-CL" sz="1200" dirty="0" err="1" smtClean="0"/>
                        <a:t>cluster</a:t>
                      </a:r>
                      <a:r>
                        <a:rPr lang="es-CL" sz="1200" dirty="0" smtClean="0"/>
                        <a:t>                      --- Vector </a:t>
                      </a:r>
                      <a:r>
                        <a:rPr lang="es-CL" sz="1200" dirty="0" err="1" smtClean="0"/>
                        <a:t>Quantization</a:t>
                      </a:r>
                      <a:r>
                        <a:rPr lang="es-CL" sz="1200" dirty="0" smtClean="0"/>
                        <a:t> / </a:t>
                      </a:r>
                      <a:r>
                        <a:rPr lang="es-CL" sz="1200" dirty="0" err="1" smtClean="0"/>
                        <a:t>Kmeans</a:t>
                      </a:r>
                      <a:endParaRPr lang="es-CL" sz="1200" dirty="0" smtClean="0"/>
                    </a:p>
                    <a:p>
                      <a:r>
                        <a:rPr lang="es-CL" sz="1200" dirty="0" err="1" smtClean="0"/>
                        <a:t>fftpack</a:t>
                      </a:r>
                      <a:r>
                        <a:rPr lang="es-CL" sz="1200" dirty="0" smtClean="0"/>
                        <a:t>                      --- </a:t>
                      </a:r>
                      <a:r>
                        <a:rPr lang="es-CL" sz="1200" dirty="0" err="1" smtClean="0"/>
                        <a:t>Discrete</a:t>
                      </a:r>
                      <a:r>
                        <a:rPr lang="es-CL" sz="1200" dirty="0" smtClean="0"/>
                        <a:t> Fourier </a:t>
                      </a:r>
                      <a:r>
                        <a:rPr lang="es-CL" sz="1200" dirty="0" err="1" smtClean="0"/>
                        <a:t>Transform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algorithms</a:t>
                      </a:r>
                      <a:endParaRPr lang="es-CL" sz="1200" dirty="0" smtClean="0"/>
                    </a:p>
                    <a:p>
                      <a:r>
                        <a:rPr lang="es-CL" sz="1200" dirty="0" err="1" smtClean="0"/>
                        <a:t>integrate</a:t>
                      </a:r>
                      <a:r>
                        <a:rPr lang="es-CL" sz="1200" dirty="0" smtClean="0"/>
                        <a:t>                  --- </a:t>
                      </a:r>
                      <a:r>
                        <a:rPr lang="es-CL" sz="1200" dirty="0" err="1" smtClean="0"/>
                        <a:t>Integration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routines</a:t>
                      </a:r>
                      <a:endParaRPr lang="es-CL" sz="1200" dirty="0" smtClean="0"/>
                    </a:p>
                    <a:p>
                      <a:r>
                        <a:rPr lang="es-CL" sz="1200" dirty="0" err="1" smtClean="0"/>
                        <a:t>interpolate</a:t>
                      </a:r>
                      <a:r>
                        <a:rPr lang="es-CL" sz="1200" dirty="0" smtClean="0"/>
                        <a:t>              --- </a:t>
                      </a:r>
                      <a:r>
                        <a:rPr lang="es-CL" sz="1200" dirty="0" err="1" smtClean="0"/>
                        <a:t>Interpolation</a:t>
                      </a:r>
                      <a:r>
                        <a:rPr lang="es-CL" sz="1200" dirty="0" smtClean="0"/>
                        <a:t> Tools</a:t>
                      </a:r>
                    </a:p>
                    <a:p>
                      <a:r>
                        <a:rPr lang="es-CL" sz="1200" dirty="0" err="1" smtClean="0"/>
                        <a:t>io</a:t>
                      </a:r>
                      <a:r>
                        <a:rPr lang="es-CL" sz="1200" dirty="0" smtClean="0"/>
                        <a:t>                              --- Data input and output</a:t>
                      </a:r>
                    </a:p>
                    <a:p>
                      <a:r>
                        <a:rPr lang="es-CL" sz="1200" dirty="0" err="1" smtClean="0"/>
                        <a:t>lib</a:t>
                      </a:r>
                      <a:r>
                        <a:rPr lang="es-CL" sz="1200" dirty="0" smtClean="0"/>
                        <a:t>                             --- Python </a:t>
                      </a:r>
                      <a:r>
                        <a:rPr lang="es-CL" sz="1200" dirty="0" err="1" smtClean="0"/>
                        <a:t>wrappers</a:t>
                      </a:r>
                      <a:r>
                        <a:rPr lang="es-CL" sz="1200" dirty="0" smtClean="0"/>
                        <a:t> to </a:t>
                      </a:r>
                      <a:r>
                        <a:rPr lang="es-CL" sz="1200" dirty="0" err="1" smtClean="0"/>
                        <a:t>external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libraries</a:t>
                      </a:r>
                      <a:endParaRPr lang="es-CL" sz="1200" dirty="0" smtClean="0"/>
                    </a:p>
                    <a:p>
                      <a:r>
                        <a:rPr lang="es-CL" sz="1200" dirty="0" err="1" smtClean="0"/>
                        <a:t>lib.lapack</a:t>
                      </a:r>
                      <a:r>
                        <a:rPr lang="es-CL" sz="1200" dirty="0" smtClean="0"/>
                        <a:t>                --- </a:t>
                      </a:r>
                      <a:r>
                        <a:rPr lang="es-CL" sz="1200" dirty="0" err="1" smtClean="0"/>
                        <a:t>Wrappers</a:t>
                      </a:r>
                      <a:r>
                        <a:rPr lang="es-CL" sz="1200" dirty="0" smtClean="0"/>
                        <a:t> to LAPACK </a:t>
                      </a:r>
                      <a:r>
                        <a:rPr lang="es-CL" sz="1200" dirty="0" err="1" smtClean="0"/>
                        <a:t>library</a:t>
                      </a:r>
                      <a:endParaRPr lang="es-CL" sz="1200" dirty="0" smtClean="0"/>
                    </a:p>
                    <a:p>
                      <a:r>
                        <a:rPr lang="es-CL" sz="1200" dirty="0" err="1" smtClean="0"/>
                        <a:t>linalg</a:t>
                      </a:r>
                      <a:r>
                        <a:rPr lang="es-CL" sz="1200" dirty="0" smtClean="0"/>
                        <a:t>                        --- Linear algebra </a:t>
                      </a:r>
                      <a:r>
                        <a:rPr lang="es-CL" sz="1200" dirty="0" err="1" smtClean="0"/>
                        <a:t>routines</a:t>
                      </a:r>
                      <a:endParaRPr lang="es-CL" sz="1200" dirty="0" smtClean="0"/>
                    </a:p>
                    <a:p>
                      <a:r>
                        <a:rPr lang="es-CL" sz="1200" dirty="0" err="1" smtClean="0"/>
                        <a:t>misc</a:t>
                      </a:r>
                      <a:r>
                        <a:rPr lang="es-CL" sz="1200" dirty="0" smtClean="0"/>
                        <a:t>                         --- </a:t>
                      </a:r>
                      <a:r>
                        <a:rPr lang="es-CL" sz="1200" dirty="0" err="1" smtClean="0"/>
                        <a:t>Various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utilities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that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don't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have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another</a:t>
                      </a:r>
                      <a:r>
                        <a:rPr lang="es-CL" sz="1200" dirty="0" smtClean="0"/>
                        <a:t> home.</a:t>
                      </a:r>
                    </a:p>
                    <a:p>
                      <a:r>
                        <a:rPr lang="es-CL" sz="1200" dirty="0" err="1" smtClean="0"/>
                        <a:t>ndimage</a:t>
                      </a:r>
                      <a:r>
                        <a:rPr lang="es-CL" sz="1200" dirty="0" smtClean="0"/>
                        <a:t>                  --- n-dimensional </a:t>
                      </a:r>
                      <a:r>
                        <a:rPr lang="es-CL" sz="1200" dirty="0" err="1" smtClean="0"/>
                        <a:t>image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package</a:t>
                      </a:r>
                      <a:endParaRPr lang="es-CL" sz="1200" dirty="0" smtClean="0"/>
                    </a:p>
                    <a:p>
                      <a:r>
                        <a:rPr lang="es-CL" sz="1200" dirty="0" err="1" smtClean="0"/>
                        <a:t>odr</a:t>
                      </a:r>
                      <a:r>
                        <a:rPr lang="es-CL" sz="1200" dirty="0" smtClean="0"/>
                        <a:t>                           --- </a:t>
                      </a:r>
                      <a:r>
                        <a:rPr lang="es-CL" sz="1200" dirty="0" err="1" smtClean="0"/>
                        <a:t>Orthogonal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Distance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Regression</a:t>
                      </a:r>
                      <a:endParaRPr lang="es-CL" sz="1200" dirty="0" smtClean="0"/>
                    </a:p>
                    <a:p>
                      <a:r>
                        <a:rPr lang="es-CL" sz="1200" dirty="0" err="1" smtClean="0"/>
                        <a:t>optimize</a:t>
                      </a:r>
                      <a:r>
                        <a:rPr lang="es-CL" sz="1200" dirty="0" smtClean="0"/>
                        <a:t>                  --- </a:t>
                      </a:r>
                      <a:r>
                        <a:rPr lang="es-CL" sz="1200" dirty="0" err="1" smtClean="0"/>
                        <a:t>Optimization</a:t>
                      </a:r>
                      <a:r>
                        <a:rPr lang="es-CL" sz="1200" dirty="0" smtClean="0"/>
                        <a:t> Tools</a:t>
                      </a:r>
                    </a:p>
                    <a:p>
                      <a:r>
                        <a:rPr lang="es-CL" sz="1200" dirty="0" err="1" smtClean="0"/>
                        <a:t>signal</a:t>
                      </a:r>
                      <a:r>
                        <a:rPr lang="es-CL" sz="1200" dirty="0" smtClean="0"/>
                        <a:t>                       --- </a:t>
                      </a:r>
                      <a:r>
                        <a:rPr lang="es-CL" sz="1200" dirty="0" err="1" smtClean="0"/>
                        <a:t>Signal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Processing</a:t>
                      </a:r>
                      <a:r>
                        <a:rPr lang="es-CL" sz="1200" dirty="0" smtClean="0"/>
                        <a:t> Tools</a:t>
                      </a:r>
                    </a:p>
                    <a:p>
                      <a:r>
                        <a:rPr lang="es-CL" sz="1200" dirty="0" err="1" smtClean="0"/>
                        <a:t>sparse</a:t>
                      </a:r>
                      <a:r>
                        <a:rPr lang="es-CL" sz="1200" dirty="0" smtClean="0"/>
                        <a:t>                     --- </a:t>
                      </a:r>
                      <a:r>
                        <a:rPr lang="es-CL" sz="1200" dirty="0" err="1" smtClean="0"/>
                        <a:t>Sparse</a:t>
                      </a:r>
                      <a:r>
                        <a:rPr lang="es-CL" sz="1200" dirty="0" smtClean="0"/>
                        <a:t> Matrices</a:t>
                      </a:r>
                    </a:p>
                    <a:p>
                      <a:r>
                        <a:rPr lang="es-CL" sz="1200" dirty="0" err="1" smtClean="0"/>
                        <a:t>sparse.linalg</a:t>
                      </a:r>
                      <a:r>
                        <a:rPr lang="es-CL" sz="1200" dirty="0" smtClean="0"/>
                        <a:t>           --- </a:t>
                      </a:r>
                      <a:r>
                        <a:rPr lang="es-CL" sz="1200" dirty="0" err="1" smtClean="0"/>
                        <a:t>Sparse</a:t>
                      </a:r>
                      <a:r>
                        <a:rPr lang="es-CL" sz="1200" dirty="0" smtClean="0"/>
                        <a:t> Linear Algebra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err="1" smtClean="0"/>
                        <a:t>sparse.linalg.dsolve</a:t>
                      </a:r>
                      <a:r>
                        <a:rPr lang="es-CL" sz="1200" dirty="0" smtClean="0"/>
                        <a:t>                  --- Linear </a:t>
                      </a:r>
                      <a:r>
                        <a:rPr lang="es-CL" sz="1200" dirty="0" err="1" smtClean="0"/>
                        <a:t>Solvers</a:t>
                      </a:r>
                      <a:endParaRPr lang="es-CL" sz="1200" dirty="0" smtClean="0"/>
                    </a:p>
                    <a:p>
                      <a:r>
                        <a:rPr lang="es-CL" sz="1200" dirty="0" err="1" smtClean="0"/>
                        <a:t>sparse.linalg.dsolve.umfpack</a:t>
                      </a:r>
                      <a:r>
                        <a:rPr lang="es-CL" sz="1200" dirty="0" smtClean="0"/>
                        <a:t> --- :Interface to </a:t>
                      </a:r>
                      <a:r>
                        <a:rPr lang="es-CL" sz="1200" dirty="0" err="1" smtClean="0"/>
                        <a:t>the</a:t>
                      </a:r>
                      <a:r>
                        <a:rPr lang="es-CL" sz="1200" dirty="0" smtClean="0"/>
                        <a:t> UMFPACK </a:t>
                      </a:r>
                      <a:r>
                        <a:rPr lang="es-CL" sz="1200" dirty="0" err="1" smtClean="0"/>
                        <a:t>library</a:t>
                      </a:r>
                      <a:r>
                        <a:rPr lang="es-CL" sz="1200" dirty="0" smtClean="0"/>
                        <a:t>:</a:t>
                      </a:r>
                    </a:p>
                    <a:p>
                      <a:r>
                        <a:rPr lang="es-CL" sz="1200" dirty="0" smtClean="0"/>
                        <a:t>                                                         </a:t>
                      </a:r>
                      <a:r>
                        <a:rPr lang="es-CL" sz="1200" dirty="0" err="1" smtClean="0"/>
                        <a:t>Conjugate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Gradient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Method</a:t>
                      </a:r>
                      <a:r>
                        <a:rPr lang="es-CL" sz="1200" dirty="0" smtClean="0"/>
                        <a:t> (LOBPCG)</a:t>
                      </a:r>
                    </a:p>
                    <a:p>
                      <a:r>
                        <a:rPr lang="es-CL" sz="1200" dirty="0" err="1" smtClean="0"/>
                        <a:t>sparse.linalg.eigen.lobpcg</a:t>
                      </a:r>
                      <a:r>
                        <a:rPr lang="es-CL" sz="1200" dirty="0" smtClean="0"/>
                        <a:t>    --- </a:t>
                      </a:r>
                      <a:r>
                        <a:rPr lang="es-CL" sz="1200" dirty="0" err="1" smtClean="0"/>
                        <a:t>Locally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Optimal</a:t>
                      </a:r>
                      <a:r>
                        <a:rPr lang="es-CL" sz="1200" dirty="0" smtClean="0"/>
                        <a:t> Block </a:t>
                      </a:r>
                      <a:r>
                        <a:rPr lang="es-CL" sz="1200" dirty="0" err="1" smtClean="0"/>
                        <a:t>Preconditioned</a:t>
                      </a:r>
                      <a:endParaRPr lang="es-CL" sz="1200" dirty="0" smtClean="0"/>
                    </a:p>
                    <a:p>
                      <a:r>
                        <a:rPr lang="es-CL" sz="1200" dirty="0" smtClean="0"/>
                        <a:t>                                                     </a:t>
                      </a:r>
                      <a:r>
                        <a:rPr lang="es-CL" sz="1200" dirty="0" err="1" smtClean="0"/>
                        <a:t>Conjugate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Gradient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Method</a:t>
                      </a:r>
                      <a:r>
                        <a:rPr lang="es-CL" sz="1200" dirty="0" smtClean="0"/>
                        <a:t> (LOBPCG) [*]</a:t>
                      </a:r>
                    </a:p>
                    <a:p>
                      <a:r>
                        <a:rPr lang="es-CL" sz="1200" dirty="0" err="1" smtClean="0"/>
                        <a:t>special</a:t>
                      </a:r>
                      <a:r>
                        <a:rPr lang="es-CL" sz="1200" dirty="0" smtClean="0"/>
                        <a:t>                                     --- </a:t>
                      </a:r>
                      <a:r>
                        <a:rPr lang="es-CL" sz="1200" dirty="0" err="1" smtClean="0"/>
                        <a:t>Airy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Functions</a:t>
                      </a:r>
                      <a:r>
                        <a:rPr lang="es-CL" sz="1200" dirty="0" smtClean="0"/>
                        <a:t> [*]</a:t>
                      </a:r>
                    </a:p>
                    <a:p>
                      <a:r>
                        <a:rPr lang="es-CL" sz="1200" dirty="0" err="1" smtClean="0"/>
                        <a:t>lib.blas</a:t>
                      </a:r>
                      <a:r>
                        <a:rPr lang="es-CL" sz="1200" dirty="0" smtClean="0"/>
                        <a:t>                                     --- </a:t>
                      </a:r>
                      <a:r>
                        <a:rPr lang="es-CL" sz="1200" dirty="0" err="1" smtClean="0"/>
                        <a:t>Wrappers</a:t>
                      </a:r>
                      <a:r>
                        <a:rPr lang="es-CL" sz="1200" dirty="0" smtClean="0"/>
                        <a:t> to BLAS </a:t>
                      </a:r>
                      <a:r>
                        <a:rPr lang="es-CL" sz="1200" dirty="0" err="1" smtClean="0"/>
                        <a:t>library</a:t>
                      </a:r>
                      <a:r>
                        <a:rPr lang="es-CL" sz="1200" dirty="0" smtClean="0"/>
                        <a:t> [*]</a:t>
                      </a:r>
                    </a:p>
                    <a:p>
                      <a:r>
                        <a:rPr lang="es-CL" sz="1200" dirty="0" err="1" smtClean="0"/>
                        <a:t>sparse.linalg.eigen</a:t>
                      </a:r>
                      <a:r>
                        <a:rPr lang="es-CL" sz="1200" dirty="0" smtClean="0"/>
                        <a:t>                 --- </a:t>
                      </a:r>
                      <a:r>
                        <a:rPr lang="es-CL" sz="1200" dirty="0" err="1" smtClean="0"/>
                        <a:t>Sparse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Eigenvalue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Solvers</a:t>
                      </a:r>
                      <a:r>
                        <a:rPr lang="es-CL" sz="1200" dirty="0" smtClean="0"/>
                        <a:t> [*]</a:t>
                      </a:r>
                    </a:p>
                    <a:p>
                      <a:r>
                        <a:rPr lang="es-CL" sz="1200" dirty="0" err="1" smtClean="0"/>
                        <a:t>stats</a:t>
                      </a:r>
                      <a:r>
                        <a:rPr lang="es-CL" sz="1200" dirty="0" smtClean="0"/>
                        <a:t>                                         --- </a:t>
                      </a:r>
                      <a:r>
                        <a:rPr lang="es-CL" sz="1200" dirty="0" err="1" smtClean="0"/>
                        <a:t>Statistical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Functions</a:t>
                      </a:r>
                      <a:r>
                        <a:rPr lang="es-CL" sz="1200" dirty="0" smtClean="0"/>
                        <a:t> [*]</a:t>
                      </a:r>
                    </a:p>
                    <a:p>
                      <a:r>
                        <a:rPr lang="es-CL" sz="1200" dirty="0" err="1" smtClean="0"/>
                        <a:t>lib</a:t>
                      </a:r>
                      <a:r>
                        <a:rPr lang="es-CL" sz="1200" dirty="0" smtClean="0"/>
                        <a:t>                                             --- Python </a:t>
                      </a:r>
                      <a:r>
                        <a:rPr lang="es-CL" sz="1200" dirty="0" err="1" smtClean="0"/>
                        <a:t>wrappers</a:t>
                      </a:r>
                      <a:r>
                        <a:rPr lang="es-CL" sz="1200" dirty="0" smtClean="0"/>
                        <a:t> to </a:t>
                      </a:r>
                      <a:r>
                        <a:rPr lang="es-CL" sz="1200" dirty="0" err="1" smtClean="0"/>
                        <a:t>external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libraries</a:t>
                      </a:r>
                      <a:r>
                        <a:rPr lang="es-CL" sz="1200" dirty="0" smtClean="0"/>
                        <a:t>  [*]</a:t>
                      </a:r>
                    </a:p>
                    <a:p>
                      <a:r>
                        <a:rPr lang="es-CL" sz="1200" dirty="0" err="1" smtClean="0"/>
                        <a:t>lib.lapack</a:t>
                      </a:r>
                      <a:r>
                        <a:rPr lang="es-CL" sz="1200" dirty="0" smtClean="0"/>
                        <a:t>                                --- </a:t>
                      </a:r>
                      <a:r>
                        <a:rPr lang="es-CL" sz="1200" dirty="0" err="1" smtClean="0"/>
                        <a:t>Wrappers</a:t>
                      </a:r>
                      <a:r>
                        <a:rPr lang="es-CL" sz="1200" dirty="0" smtClean="0"/>
                        <a:t> to LAPACK </a:t>
                      </a:r>
                      <a:r>
                        <a:rPr lang="es-CL" sz="1200" dirty="0" err="1" smtClean="0"/>
                        <a:t>library</a:t>
                      </a:r>
                      <a:r>
                        <a:rPr lang="es-CL" sz="1200" dirty="0" smtClean="0"/>
                        <a:t> [*]</a:t>
                      </a:r>
                    </a:p>
                    <a:p>
                      <a:r>
                        <a:rPr lang="es-CL" sz="1200" dirty="0" err="1" smtClean="0"/>
                        <a:t>integrate</a:t>
                      </a:r>
                      <a:r>
                        <a:rPr lang="es-CL" sz="1200" dirty="0" smtClean="0"/>
                        <a:t>                                 --- </a:t>
                      </a:r>
                      <a:r>
                        <a:rPr lang="es-CL" sz="1200" dirty="0" err="1" smtClean="0"/>
                        <a:t>Integration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routines</a:t>
                      </a:r>
                      <a:r>
                        <a:rPr lang="es-CL" sz="1200" dirty="0" smtClean="0"/>
                        <a:t> [*]</a:t>
                      </a:r>
                    </a:p>
                    <a:p>
                      <a:r>
                        <a:rPr lang="es-CL" sz="1200" dirty="0" err="1" smtClean="0"/>
                        <a:t>ndimage</a:t>
                      </a:r>
                      <a:r>
                        <a:rPr lang="es-CL" sz="1200" dirty="0" smtClean="0"/>
                        <a:t>                                  --- n-dimensional </a:t>
                      </a:r>
                      <a:r>
                        <a:rPr lang="es-CL" sz="1200" dirty="0" err="1" smtClean="0"/>
                        <a:t>image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package</a:t>
                      </a:r>
                      <a:r>
                        <a:rPr lang="es-CL" sz="1200" dirty="0" smtClean="0"/>
                        <a:t> [*]</a:t>
                      </a:r>
                    </a:p>
                    <a:p>
                      <a:r>
                        <a:rPr lang="es-CL" sz="1200" dirty="0" err="1" smtClean="0"/>
                        <a:t>linalg</a:t>
                      </a:r>
                      <a:r>
                        <a:rPr lang="es-CL" sz="1200" dirty="0" smtClean="0"/>
                        <a:t>                                        --- Linear algebra </a:t>
                      </a:r>
                      <a:r>
                        <a:rPr lang="es-CL" sz="1200" dirty="0" err="1" smtClean="0"/>
                        <a:t>routines</a:t>
                      </a:r>
                      <a:r>
                        <a:rPr lang="es-CL" sz="1200" dirty="0" smtClean="0"/>
                        <a:t> [*]</a:t>
                      </a:r>
                    </a:p>
                    <a:p>
                      <a:r>
                        <a:rPr lang="es-CL" sz="1200" dirty="0" err="1" smtClean="0"/>
                        <a:t>spatial</a:t>
                      </a:r>
                      <a:r>
                        <a:rPr lang="es-CL" sz="1200" dirty="0" smtClean="0"/>
                        <a:t>                                      --- </a:t>
                      </a:r>
                      <a:r>
                        <a:rPr lang="es-CL" sz="1200" dirty="0" err="1" smtClean="0"/>
                        <a:t>Spatial</a:t>
                      </a:r>
                      <a:r>
                        <a:rPr lang="es-CL" sz="1200" dirty="0" smtClean="0"/>
                        <a:t> data </a:t>
                      </a:r>
                      <a:r>
                        <a:rPr lang="es-CL" sz="1200" dirty="0" err="1" smtClean="0"/>
                        <a:t>structures</a:t>
                      </a:r>
                      <a:r>
                        <a:rPr lang="es-CL" sz="1200" dirty="0" smtClean="0"/>
                        <a:t> and </a:t>
                      </a:r>
                      <a:r>
                        <a:rPr lang="es-CL" sz="1200" dirty="0" err="1" smtClean="0"/>
                        <a:t>algorithms</a:t>
                      </a:r>
                      <a:endParaRPr lang="es-CL" sz="1200" dirty="0" smtClean="0"/>
                    </a:p>
                    <a:p>
                      <a:r>
                        <a:rPr lang="es-CL" sz="1200" dirty="0" err="1" smtClean="0"/>
                        <a:t>special</a:t>
                      </a:r>
                      <a:r>
                        <a:rPr lang="es-CL" sz="1200" dirty="0" smtClean="0"/>
                        <a:t>                                      --- </a:t>
                      </a:r>
                      <a:r>
                        <a:rPr lang="es-CL" sz="1200" dirty="0" err="1" smtClean="0"/>
                        <a:t>Airy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Functions</a:t>
                      </a:r>
                      <a:endParaRPr lang="es-CL" sz="1200" dirty="0" smtClean="0"/>
                    </a:p>
                    <a:p>
                      <a:r>
                        <a:rPr lang="es-CL" sz="1200" dirty="0" err="1" smtClean="0"/>
                        <a:t>stats</a:t>
                      </a:r>
                      <a:r>
                        <a:rPr lang="es-CL" sz="1200" dirty="0" smtClean="0"/>
                        <a:t>                                          --- </a:t>
                      </a:r>
                      <a:r>
                        <a:rPr lang="es-CL" sz="1200" dirty="0" err="1" smtClean="0"/>
                        <a:t>Statistical</a:t>
                      </a:r>
                      <a:r>
                        <a:rPr lang="es-CL" sz="1200" dirty="0" smtClean="0"/>
                        <a:t> </a:t>
                      </a:r>
                      <a:r>
                        <a:rPr lang="es-CL" sz="1200" dirty="0" err="1" smtClean="0"/>
                        <a:t>Functions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6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137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L" altLang="es-CL" sz="4400" b="1" dirty="0">
                <a:solidFill>
                  <a:srgbClr val="000000"/>
                </a:solidFill>
                <a:cs typeface="Arial" panose="020B0604020202020204" pitchFamily="34" charset="0"/>
              </a:rPr>
              <a:t>Estructuras de control iterativas (implementar algoritmos con la aplicación de ciclos iterativos).</a:t>
            </a:r>
            <a:endParaRPr lang="es-CL" altLang="es-CL" sz="4400" b="1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8355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Bibliografía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smtClean="0"/>
              <a:t>Tutorial:</a:t>
            </a:r>
          </a:p>
          <a:p>
            <a:r>
              <a:rPr lang="es-ES" dirty="0">
                <a:hlinkClick r:id="rId2"/>
              </a:rPr>
              <a:t>El tutorial de Python — documentación de Python - </a:t>
            </a:r>
            <a:r>
              <a:rPr lang="es-ES" dirty="0" smtClean="0">
                <a:hlinkClick r:id="rId2"/>
              </a:rPr>
              <a:t>3.11.4</a:t>
            </a:r>
            <a:endParaRPr lang="es-ES" dirty="0" smtClean="0"/>
          </a:p>
          <a:p>
            <a:r>
              <a:rPr lang="es-CL" dirty="0">
                <a:hlinkClick r:id="rId3"/>
              </a:rPr>
              <a:t>2.2. Estructuras de Control de Flujo (Python para principiantes) (uniwebsidad.com)</a:t>
            </a:r>
            <a:endParaRPr lang="es-ES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395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Iniciando </a:t>
            </a:r>
            <a:r>
              <a:rPr lang="es-CL" dirty="0" smtClean="0"/>
              <a:t>Python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1097280" y="5869094"/>
            <a:ext cx="648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L" dirty="0">
                <a:hlinkClick r:id="rId2"/>
              </a:rPr>
              <a:t>Te damos la bienvenida a </a:t>
            </a:r>
            <a:r>
              <a:rPr lang="es-CL" dirty="0" err="1">
                <a:hlinkClick r:id="rId2"/>
              </a:rPr>
              <a:t>Colaboratory</a:t>
            </a:r>
            <a:r>
              <a:rPr lang="es-CL" dirty="0">
                <a:hlinkClick r:id="rId2"/>
              </a:rPr>
              <a:t> - </a:t>
            </a:r>
            <a:r>
              <a:rPr lang="es-CL" dirty="0" err="1">
                <a:hlinkClick r:id="rId2"/>
              </a:rPr>
              <a:t>Colaboratory</a:t>
            </a:r>
            <a:r>
              <a:rPr lang="es-CL" dirty="0">
                <a:hlinkClick r:id="rId2"/>
              </a:rPr>
              <a:t> (google.com)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8511" t="4054" r="277" b="23106"/>
          <a:stretch/>
        </p:blipFill>
        <p:spPr>
          <a:xfrm>
            <a:off x="3157085" y="1920408"/>
            <a:ext cx="5758314" cy="38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7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altLang="es-CL" sz="4400" b="1" dirty="0">
                <a:solidFill>
                  <a:srgbClr val="000000"/>
                </a:solidFill>
                <a:cs typeface="Arial" panose="020B0604020202020204" pitchFamily="34" charset="0"/>
              </a:rPr>
              <a:t>Estructura de </a:t>
            </a:r>
            <a:r>
              <a:rPr lang="es-CL" altLang="es-CL" sz="44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datos.</a:t>
            </a:r>
            <a:endParaRPr lang="es-CL" sz="44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113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dirty="0" smtClean="0"/>
              <a:t>Listas: </a:t>
            </a:r>
            <a:r>
              <a:rPr lang="es-ES" dirty="0"/>
              <a:t>Las listas son estructuras de datos que pueden almacenar cualquier otro tipo de dato, inclusive una lista puede contener otra </a:t>
            </a:r>
            <a:r>
              <a:rPr lang="es-ES" dirty="0" smtClean="0"/>
              <a:t>lista</a:t>
            </a:r>
            <a:r>
              <a:rPr lang="es-ES" dirty="0"/>
              <a:t>. </a:t>
            </a:r>
            <a:r>
              <a:rPr lang="es-ES" dirty="0" err="1" smtClean="0"/>
              <a:t>Ej</a:t>
            </a:r>
            <a:r>
              <a:rPr lang="es-ES" dirty="0" smtClean="0"/>
              <a:t>: varios </a:t>
            </a:r>
            <a:r>
              <a:rPr lang="es-ES" dirty="0"/>
              <a:t>= ["Hola", 200, True</a:t>
            </a:r>
            <a:r>
              <a:rPr lang="es-ES" dirty="0" smtClean="0"/>
              <a:t>]</a:t>
            </a:r>
          </a:p>
          <a:p>
            <a:pPr algn="just"/>
            <a:endParaRPr lang="es-ES" dirty="0"/>
          </a:p>
          <a:p>
            <a:pPr algn="just"/>
            <a:r>
              <a:rPr lang="es-ES" b="1" dirty="0" err="1" smtClean="0"/>
              <a:t>Tuplas</a:t>
            </a:r>
            <a:r>
              <a:rPr lang="es-ES" b="1" dirty="0" smtClean="0"/>
              <a:t>: </a:t>
            </a:r>
            <a:r>
              <a:rPr lang="es-ES" dirty="0" smtClean="0"/>
              <a:t>Son </a:t>
            </a:r>
            <a:r>
              <a:rPr lang="es-ES" dirty="0"/>
              <a:t>secuencias de elementos similares a las listas, la diferencia principal es que las </a:t>
            </a:r>
            <a:r>
              <a:rPr lang="es-ES" dirty="0" err="1"/>
              <a:t>tuplas</a:t>
            </a:r>
            <a:r>
              <a:rPr lang="es-ES" dirty="0"/>
              <a:t> no pueden ser modificadas directamente, es decir, una </a:t>
            </a:r>
            <a:r>
              <a:rPr lang="es-ES" dirty="0" err="1"/>
              <a:t>tupla</a:t>
            </a:r>
            <a:r>
              <a:rPr lang="es-ES" dirty="0"/>
              <a:t> no dispone de los métodos como </a:t>
            </a:r>
            <a:r>
              <a:rPr lang="es-ES" dirty="0" err="1"/>
              <a:t>append</a:t>
            </a:r>
            <a:r>
              <a:rPr lang="es-ES" dirty="0"/>
              <a:t> o </a:t>
            </a:r>
            <a:r>
              <a:rPr lang="es-ES" dirty="0" err="1"/>
              <a:t>insert</a:t>
            </a:r>
            <a:r>
              <a:rPr lang="es-ES" dirty="0"/>
              <a:t> que modifican los elementos de una lista. </a:t>
            </a:r>
            <a:r>
              <a:rPr lang="es-ES" dirty="0" err="1" smtClean="0"/>
              <a:t>Ej</a:t>
            </a:r>
            <a:r>
              <a:rPr lang="es-ES" dirty="0" smtClean="0"/>
              <a:t>: colores</a:t>
            </a:r>
            <a:r>
              <a:rPr lang="es-ES" dirty="0"/>
              <a:t>=("</a:t>
            </a:r>
            <a:r>
              <a:rPr lang="es-ES" dirty="0" err="1"/>
              <a:t>Azul","</a:t>
            </a:r>
            <a:r>
              <a:rPr lang="es-ES" dirty="0" err="1" smtClean="0"/>
              <a:t>Verde</a:t>
            </a:r>
            <a:r>
              <a:rPr lang="es-ES" dirty="0" smtClean="0"/>
              <a:t>“)</a:t>
            </a:r>
          </a:p>
          <a:p>
            <a:pPr algn="just"/>
            <a:endParaRPr lang="es-ES" dirty="0"/>
          </a:p>
          <a:p>
            <a:pPr algn="just"/>
            <a:r>
              <a:rPr lang="es-ES" b="1" dirty="0" smtClean="0"/>
              <a:t>Diccionarios: </a:t>
            </a:r>
            <a:r>
              <a:rPr lang="es-ES" dirty="0" smtClean="0"/>
              <a:t>Son </a:t>
            </a:r>
            <a:r>
              <a:rPr lang="es-ES" dirty="0"/>
              <a:t>estructuras que contienen una colección de elementos de la forma clave: valor separados por comas y encerrados entre llaves. Las claves deben ser objetos inmutables y los valores pueden ser de cualquier tipo. Necesariamente las claves deben ser únicas en cada diccionario, no así los valores</a:t>
            </a:r>
            <a:r>
              <a:rPr lang="es-ES" dirty="0" smtClean="0"/>
              <a:t>. </a:t>
            </a:r>
            <a:r>
              <a:rPr lang="es-ES" dirty="0" err="1" smtClean="0"/>
              <a:t>Ej</a:t>
            </a:r>
            <a:r>
              <a:rPr lang="es-ES" dirty="0" smtClean="0"/>
              <a:t>:  </a:t>
            </a:r>
            <a:r>
              <a:rPr lang="pt-BR" dirty="0" err="1" smtClean="0"/>
              <a:t>edades</a:t>
            </a:r>
            <a:r>
              <a:rPr lang="pt-BR" dirty="0" smtClean="0"/>
              <a:t> </a:t>
            </a:r>
            <a:r>
              <a:rPr lang="pt-BR" dirty="0"/>
              <a:t>= {"Ana": 25, "David": </a:t>
            </a:r>
            <a:r>
              <a:rPr lang="pt-BR" dirty="0" smtClean="0"/>
              <a:t>18}</a:t>
            </a:r>
            <a:endParaRPr lang="es-ES" dirty="0" smtClean="0"/>
          </a:p>
          <a:p>
            <a:pPr algn="just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8692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L" altLang="es-CL" sz="4400" b="1" dirty="0">
                <a:solidFill>
                  <a:srgbClr val="000000"/>
                </a:solidFill>
                <a:cs typeface="Arial" panose="020B0604020202020204" pitchFamily="34" charset="0"/>
              </a:rPr>
              <a:t>Introducción a Python: estructura y elementos básicos del lenguaje</a:t>
            </a:r>
            <a:endParaRPr lang="es-CL" altLang="es-CL" sz="4400" b="1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847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dirty="0"/>
              <a:t>Es </a:t>
            </a:r>
            <a:r>
              <a:rPr lang="es-ES" b="1" dirty="0" err="1"/>
              <a:t>multiparadigma</a:t>
            </a:r>
            <a:r>
              <a:rPr lang="es-ES" dirty="0"/>
              <a:t>, ya que soporta la programación imperativa, programación orientada a objetos y funcional.</a:t>
            </a:r>
          </a:p>
          <a:p>
            <a:pPr algn="just"/>
            <a:r>
              <a:rPr lang="es-ES" b="1" dirty="0"/>
              <a:t>Es multiplataforma</a:t>
            </a:r>
            <a:r>
              <a:rPr lang="es-ES" dirty="0"/>
              <a:t>: Se puede encontrar un intérprete de Python para los principales sistemas operativos: </a:t>
            </a:r>
            <a:r>
              <a:rPr lang="es-ES" i="1" dirty="0"/>
              <a:t>Windows</a:t>
            </a:r>
            <a:r>
              <a:rPr lang="es-ES" dirty="0"/>
              <a:t>, </a:t>
            </a:r>
            <a:r>
              <a:rPr lang="es-ES" i="1" dirty="0"/>
              <a:t>Linux</a:t>
            </a:r>
            <a:r>
              <a:rPr lang="es-ES" dirty="0"/>
              <a:t> y </a:t>
            </a:r>
            <a:r>
              <a:rPr lang="es-ES" i="1" dirty="0"/>
              <a:t>Mac OS</a:t>
            </a:r>
            <a:r>
              <a:rPr lang="es-ES" dirty="0"/>
              <a:t>. Además, se puede reutilizar el mismo código en cada una de las plataformas.</a:t>
            </a:r>
          </a:p>
          <a:p>
            <a:pPr algn="just"/>
            <a:r>
              <a:rPr lang="es-ES" b="1" dirty="0"/>
              <a:t>Es dinámicamente </a:t>
            </a:r>
            <a:r>
              <a:rPr lang="es-ES" b="1" dirty="0" err="1"/>
              <a:t>tipado</a:t>
            </a:r>
            <a:r>
              <a:rPr lang="es-ES" dirty="0"/>
              <a:t>: Es decir, el tipo de las variables se decide en tiempo de ejecución.</a:t>
            </a:r>
          </a:p>
          <a:p>
            <a:pPr algn="just"/>
            <a:r>
              <a:rPr lang="es-ES" b="1" dirty="0"/>
              <a:t>Es fuertemente </a:t>
            </a:r>
            <a:r>
              <a:rPr lang="es-ES" b="1" dirty="0" err="1"/>
              <a:t>tipado</a:t>
            </a:r>
            <a:r>
              <a:rPr lang="es-ES" b="1" dirty="0"/>
              <a:t>:</a:t>
            </a:r>
            <a:r>
              <a:rPr lang="es-ES" dirty="0"/>
              <a:t> No se puede usar una variable en un contexto fuera de su tipo. Si se quisiera, habría que hacer una conversión de tipos.</a:t>
            </a:r>
          </a:p>
          <a:p>
            <a:pPr algn="just"/>
            <a:r>
              <a:rPr lang="es-ES" b="1" dirty="0"/>
              <a:t>Es interpretado</a:t>
            </a:r>
            <a:r>
              <a:rPr lang="es-ES" dirty="0"/>
              <a:t>: El código no se compila a lenguaje máquina.</a:t>
            </a:r>
          </a:p>
        </p:txBody>
      </p:sp>
    </p:spTree>
    <p:extLst>
      <p:ext uri="{BB962C8B-B14F-4D97-AF65-F5344CB8AC3E}">
        <p14:creationId xmlns:p14="http://schemas.microsoft.com/office/powerpoint/2010/main" val="226342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Operadores, expresiones y sentencias en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dirty="0" smtClean="0"/>
              <a:t>Operador: </a:t>
            </a:r>
            <a:r>
              <a:rPr lang="es-ES" dirty="0" smtClean="0"/>
              <a:t>Un</a:t>
            </a:r>
            <a:r>
              <a:rPr lang="es-ES" dirty="0"/>
              <a:t> </a:t>
            </a:r>
            <a:r>
              <a:rPr lang="es-ES" b="1" dirty="0"/>
              <a:t>operador</a:t>
            </a:r>
            <a:r>
              <a:rPr lang="es-ES" dirty="0"/>
              <a:t> es un carácter o conjunto de caracteres que actúa sobre una, dos o más </a:t>
            </a:r>
            <a:r>
              <a:rPr lang="es-ES" b="1" dirty="0"/>
              <a:t>variables</a:t>
            </a:r>
            <a:r>
              <a:rPr lang="es-ES" dirty="0"/>
              <a:t> y/o </a:t>
            </a:r>
            <a:r>
              <a:rPr lang="es-ES" b="1" dirty="0"/>
              <a:t>literales</a:t>
            </a:r>
            <a:r>
              <a:rPr lang="es-ES" dirty="0"/>
              <a:t> para llevar a cabo una </a:t>
            </a:r>
            <a:r>
              <a:rPr lang="es-ES" b="1" dirty="0"/>
              <a:t>operación</a:t>
            </a:r>
            <a:r>
              <a:rPr lang="es-ES" dirty="0"/>
              <a:t> con un </a:t>
            </a:r>
            <a:r>
              <a:rPr lang="es-ES" b="1" dirty="0"/>
              <a:t>resultado</a:t>
            </a:r>
            <a:r>
              <a:rPr lang="es-ES" dirty="0"/>
              <a:t> </a:t>
            </a:r>
            <a:r>
              <a:rPr lang="es-ES" dirty="0" smtClean="0"/>
              <a:t>determinado (</a:t>
            </a:r>
            <a:r>
              <a:rPr lang="pt-BR" dirty="0"/>
              <a:t>operadores aritméticos + (suma), - (resta) o * (</a:t>
            </a:r>
            <a:r>
              <a:rPr lang="pt-BR" dirty="0" err="1"/>
              <a:t>producto</a:t>
            </a:r>
            <a:r>
              <a:rPr lang="pt-BR" dirty="0" smtClean="0"/>
              <a:t>))</a:t>
            </a:r>
            <a:r>
              <a:rPr lang="es-ES" dirty="0" smtClean="0"/>
              <a:t>.</a:t>
            </a:r>
          </a:p>
          <a:p>
            <a:pPr algn="just"/>
            <a:r>
              <a:rPr lang="es-ES" b="1" dirty="0" smtClean="0"/>
              <a:t>Expresión: </a:t>
            </a:r>
            <a:r>
              <a:rPr lang="es-ES" dirty="0" smtClean="0"/>
              <a:t>Es </a:t>
            </a:r>
            <a:r>
              <a:rPr lang="es-ES" dirty="0"/>
              <a:t>una unidad de código que devuelve un valor y está formada por una combinación de </a:t>
            </a:r>
            <a:r>
              <a:rPr lang="es-ES" dirty="0" err="1"/>
              <a:t>operandos</a:t>
            </a:r>
            <a:r>
              <a:rPr lang="es-ES" dirty="0"/>
              <a:t> (variables y literales) y operadores. Los siguientes son ejemplos de expresiones (cada línea es una expresión diferente</a:t>
            </a:r>
            <a:r>
              <a:rPr lang="es-ES" dirty="0" smtClean="0"/>
              <a:t>).</a:t>
            </a:r>
          </a:p>
          <a:p>
            <a:r>
              <a:rPr lang="es-ES" b="1" dirty="0" smtClean="0"/>
              <a:t>Sentencia: </a:t>
            </a:r>
            <a:r>
              <a:rPr lang="es-ES" dirty="0" smtClean="0"/>
              <a:t>Por </a:t>
            </a:r>
            <a:r>
              <a:rPr lang="es-ES" dirty="0"/>
              <a:t>su parte, una sentencia o declaración es una instrucción que define una acción. Una sentencia puede estar formada por una o varias expresiones, aunque no siempre es </a:t>
            </a:r>
            <a:r>
              <a:rPr lang="es-ES" dirty="0"/>
              <a:t>así (Ejemplos de sentencias son la asignación = o las instrucciones </a:t>
            </a:r>
            <a:r>
              <a:rPr lang="es-ES" dirty="0" err="1"/>
              <a:t>if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... </a:t>
            </a:r>
            <a:r>
              <a:rPr lang="es-ES" dirty="0" err="1"/>
              <a:t>else</a:t>
            </a:r>
            <a:r>
              <a:rPr lang="es-ES" dirty="0"/>
              <a:t> ..., </a:t>
            </a:r>
            <a:r>
              <a:rPr lang="es-ES" dirty="0" err="1"/>
              <a:t>for</a:t>
            </a:r>
            <a:r>
              <a:rPr lang="es-ES" dirty="0"/>
              <a:t> o </a:t>
            </a:r>
            <a:r>
              <a:rPr lang="es-ES" dirty="0" err="1"/>
              <a:t>while</a:t>
            </a:r>
            <a:r>
              <a:rPr lang="es-ES" dirty="0"/>
              <a:t> entre </a:t>
            </a:r>
            <a:r>
              <a:rPr lang="es-ES" dirty="0" smtClean="0"/>
              <a:t>otras).</a:t>
            </a:r>
          </a:p>
          <a:p>
            <a:r>
              <a:rPr lang="es-ES" b="1" dirty="0" smtClean="0"/>
              <a:t>Sangrado </a:t>
            </a:r>
            <a:r>
              <a:rPr lang="es-ES" b="1" dirty="0"/>
              <a:t>o </a:t>
            </a:r>
            <a:r>
              <a:rPr lang="es-ES" b="1" dirty="0" err="1" smtClean="0"/>
              <a:t>indentación</a:t>
            </a:r>
            <a:r>
              <a:rPr lang="es-ES" b="1" dirty="0" smtClean="0"/>
              <a:t>: </a:t>
            </a:r>
            <a:r>
              <a:rPr lang="es-ES" dirty="0" smtClean="0"/>
              <a:t>Consiste </a:t>
            </a:r>
            <a:r>
              <a:rPr lang="es-ES" dirty="0"/>
              <a:t>en mover un bloque de texto hacia la derecha insertando espacios o tabuladores al principio de la línea, dejando un margen a la izquierda.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83785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12938</TotalTime>
  <Words>3081</Words>
  <Application>Microsoft Office PowerPoint</Application>
  <PresentationFormat>Panorámica</PresentationFormat>
  <Paragraphs>235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Retrospección</vt:lpstr>
      <vt:lpstr>CURSO Análisis de datos</vt:lpstr>
      <vt:lpstr>Modulo 2</vt:lpstr>
      <vt:lpstr>Introducción</vt:lpstr>
      <vt:lpstr>Iniciando Python</vt:lpstr>
      <vt:lpstr>Estructura de datos.</vt:lpstr>
      <vt:lpstr>Tipos</vt:lpstr>
      <vt:lpstr>Introducción a Python: estructura y elementos básicos del lenguaje</vt:lpstr>
      <vt:lpstr>Características </vt:lpstr>
      <vt:lpstr>Operadores, expresiones y sentencias en Python</vt:lpstr>
      <vt:lpstr>Presentación de PowerPoint</vt:lpstr>
      <vt:lpstr>Funciones, estructuras de control y paquetes.</vt:lpstr>
      <vt:lpstr>Funciones</vt:lpstr>
      <vt:lpstr>Presentación de PowerPoint</vt:lpstr>
      <vt:lpstr>Estructuras de control</vt:lpstr>
      <vt:lpstr>Conceptos</vt:lpstr>
      <vt:lpstr>Presentación de PowerPoint</vt:lpstr>
      <vt:lpstr>Presentación de PowerPoint</vt:lpstr>
      <vt:lpstr>Presentación de PowerPoint</vt:lpstr>
      <vt:lpstr>Condicional if-elif-else¶</vt:lpstr>
      <vt:lpstr>Ciclo for</vt:lpstr>
      <vt:lpstr>Ciclo while</vt:lpstr>
      <vt:lpstr>Ejemplos:</vt:lpstr>
      <vt:lpstr>Programación orientada a objetos.</vt:lpstr>
      <vt:lpstr>Clases y objetos en Python</vt:lpstr>
      <vt:lpstr>Acceso a los atributos y métodos de un objeto</vt:lpstr>
      <vt:lpstr>Clases (class)</vt:lpstr>
      <vt:lpstr>Clases primitivas</vt:lpstr>
      <vt:lpstr>Instanciación de clases</vt:lpstr>
      <vt:lpstr>El método __init__</vt:lpstr>
      <vt:lpstr>El método __str__</vt:lpstr>
      <vt:lpstr>Bibliotecas para cálculo científico: Numpy, Matplotlib y SciPy.</vt:lpstr>
      <vt:lpstr>NumPy: estructuras matriciales</vt:lpstr>
      <vt:lpstr>Presentación de PowerPoint</vt:lpstr>
      <vt:lpstr>Matplotlib: visualización gráfica</vt:lpstr>
      <vt:lpstr>SciPy: librería científica</vt:lpstr>
      <vt:lpstr>Estructuras de control iterativas (implementar algoritmos con la aplicación de ciclos iterativos).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Vivian Anyolina Fierro Soto</dc:creator>
  <cp:lastModifiedBy>Vivian Anyolina Fierro Soto</cp:lastModifiedBy>
  <cp:revision>92</cp:revision>
  <dcterms:created xsi:type="dcterms:W3CDTF">2023-07-18T21:45:28Z</dcterms:created>
  <dcterms:modified xsi:type="dcterms:W3CDTF">2023-07-29T00:26:43Z</dcterms:modified>
</cp:coreProperties>
</file>