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66" r:id="rId3"/>
    <p:sldId id="262" r:id="rId4"/>
    <p:sldId id="263" r:id="rId5"/>
    <p:sldId id="264" r:id="rId6"/>
    <p:sldId id="257" r:id="rId7"/>
    <p:sldId id="261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9" autoAdjust="0"/>
    <p:restoredTop sz="80645" autoAdjust="0"/>
  </p:normalViewPr>
  <p:slideViewPr>
    <p:cSldViewPr>
      <p:cViewPr varScale="1">
        <p:scale>
          <a:sx n="59" d="100"/>
          <a:sy n="59" d="100"/>
        </p:scale>
        <p:origin x="13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2B5427-6AC7-470F-96BF-24980CC023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974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00CF42-FD14-4503-A749-78D66A0714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829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64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93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772400" cy="1752600"/>
          </a:xfrm>
        </p:spPr>
        <p:txBody>
          <a:bodyPr/>
          <a:lstStyle>
            <a:lvl1pPr marL="0" indent="0" algn="ctr">
              <a:buFont typeface="Wingdings" pitchFamily="124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3079" name="Picture 7" descr="footerd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193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02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28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4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75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13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239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70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3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06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footerdar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  <a:br>
              <a:rPr lang="en-US" dirty="0"/>
            </a:br>
            <a:r>
              <a:rPr lang="en-US" sz="4000" dirty="0"/>
              <a:t>Ajay Anand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Deputy Director, </a:t>
            </a:r>
            <a:r>
              <a:rPr lang="en-US" sz="2800" dirty="0" err="1"/>
              <a:t>Goergen</a:t>
            </a:r>
            <a:r>
              <a:rPr lang="en-US" sz="2800" dirty="0"/>
              <a:t> Institute of Data Science Institute, U of R </a:t>
            </a:r>
            <a:r>
              <a:rPr lang="en-US" sz="2400" dirty="0"/>
              <a:t>(Office: Wegmans </a:t>
            </a:r>
            <a:r>
              <a:rPr lang="en-US" sz="2400" dirty="0" err="1"/>
              <a:t>Bldg</a:t>
            </a:r>
            <a:r>
              <a:rPr lang="en-US" sz="2400" dirty="0"/>
              <a:t> 1203)</a:t>
            </a:r>
            <a:endParaRPr lang="en-US" sz="2800" dirty="0"/>
          </a:p>
          <a:p>
            <a:r>
              <a:rPr lang="en-US" sz="2800" dirty="0"/>
              <a:t>12 years industry experience leading R&amp;D projects in healthcare analytics (biomedical signal processing and image analytics)</a:t>
            </a:r>
          </a:p>
          <a:p>
            <a:r>
              <a:rPr lang="en-US" sz="2800" dirty="0"/>
              <a:t>Worked at multinational corporations: Philips and Carestream</a:t>
            </a:r>
          </a:p>
          <a:p>
            <a:r>
              <a:rPr lang="en-US" altLang="en-US" sz="2800" dirty="0"/>
              <a:t>PhD [Univ of Washington] in ECE (specialization in biomedical signal/image analysis)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29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US" dirty="0"/>
              <a:t>About the Instructor</a:t>
            </a:r>
            <a:br>
              <a:rPr lang="en-US" dirty="0"/>
            </a:br>
            <a:r>
              <a:rPr lang="en-US" sz="4000" dirty="0"/>
              <a:t>P.J. Fernandez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1000"/>
          </a:xfrm>
        </p:spPr>
        <p:txBody>
          <a:bodyPr/>
          <a:lstStyle/>
          <a:p>
            <a:r>
              <a:rPr lang="en-US" sz="2800" dirty="0"/>
              <a:t>Instructor at </a:t>
            </a:r>
            <a:r>
              <a:rPr lang="en-US" sz="2800" dirty="0" err="1"/>
              <a:t>Goergen</a:t>
            </a:r>
            <a:r>
              <a:rPr lang="en-US" sz="2800" dirty="0"/>
              <a:t> Institute of Data Science Institute, U of R (Office: Wegmans 1219)</a:t>
            </a:r>
          </a:p>
          <a:p>
            <a:r>
              <a:rPr lang="en-US" sz="2800" dirty="0"/>
              <a:t>Also Instructor at Simon Business School</a:t>
            </a:r>
          </a:p>
          <a:p>
            <a:r>
              <a:rPr lang="en-US" sz="2800" dirty="0"/>
              <a:t>35 years industry experience with projects in finance, banking, aerospace, healthcare, insurance, engineering, operations, supply chain, logistics</a:t>
            </a:r>
          </a:p>
          <a:p>
            <a:r>
              <a:rPr lang="en-US" sz="2800" dirty="0"/>
              <a:t>Current research healthcare analytics – sports or game related head injuries</a:t>
            </a:r>
          </a:p>
          <a:p>
            <a:r>
              <a:rPr lang="en-US" altLang="en-US" sz="2800" dirty="0"/>
              <a:t>MBA – University of Illinois at Urbana-Champaign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60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Course Expectations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53487"/>
            <a:ext cx="8382000" cy="4114800"/>
          </a:xfrm>
        </p:spPr>
        <p:txBody>
          <a:bodyPr/>
          <a:lstStyle/>
          <a:p>
            <a:r>
              <a:rPr lang="en-US" dirty="0"/>
              <a:t>This is a </a:t>
            </a:r>
            <a:r>
              <a:rPr lang="en-US" u="sng" dirty="0"/>
              <a:t>project course</a:t>
            </a:r>
            <a:r>
              <a:rPr lang="en-US" dirty="0"/>
              <a:t>, hence quite different from most courses you might have had so far</a:t>
            </a:r>
          </a:p>
          <a:p>
            <a:r>
              <a:rPr lang="en-US" dirty="0"/>
              <a:t>In fact, it represents what you will do in a real-world data science career after graduation </a:t>
            </a:r>
          </a:p>
          <a:p>
            <a:r>
              <a:rPr lang="en-US" dirty="0"/>
              <a:t>You are expected to: </a:t>
            </a:r>
          </a:p>
          <a:p>
            <a:pPr lvl="1"/>
            <a:r>
              <a:rPr lang="en-US" dirty="0"/>
              <a:t>Actively contribute to the assigned data science project </a:t>
            </a:r>
          </a:p>
          <a:p>
            <a:pPr lvl="1"/>
            <a:r>
              <a:rPr lang="en-US" dirty="0"/>
              <a:t>Develop a working solution/analysis that meets the sponsors expectation</a:t>
            </a:r>
          </a:p>
        </p:txBody>
      </p:sp>
    </p:spTree>
    <p:extLst>
      <p:ext uri="{BB962C8B-B14F-4D97-AF65-F5344CB8AC3E}">
        <p14:creationId xmlns:p14="http://schemas.microsoft.com/office/powerpoint/2010/main" val="367651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1418" y="152400"/>
            <a:ext cx="7772400" cy="1143000"/>
          </a:xfrm>
        </p:spPr>
        <p:txBody>
          <a:bodyPr/>
          <a:lstStyle/>
          <a:p>
            <a:r>
              <a:rPr lang="en-US" dirty="0"/>
              <a:t>Course Expectations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4218" y="1143000"/>
            <a:ext cx="8686800" cy="4114800"/>
          </a:xfrm>
        </p:spPr>
        <p:txBody>
          <a:bodyPr/>
          <a:lstStyle/>
          <a:p>
            <a:r>
              <a:rPr lang="en-US" dirty="0"/>
              <a:t>Stay engaged with your team and class</a:t>
            </a:r>
          </a:p>
          <a:p>
            <a:pPr lvl="1"/>
            <a:r>
              <a:rPr lang="en-US" dirty="0"/>
              <a:t>Active participation is key to demonstrate engagement </a:t>
            </a:r>
          </a:p>
          <a:p>
            <a:r>
              <a:rPr lang="en-US" dirty="0"/>
              <a:t>This course is about applying techniques and methods you have learned in various courses to real-world problems</a:t>
            </a:r>
          </a:p>
          <a:p>
            <a:r>
              <a:rPr lang="en-US" dirty="0"/>
              <a:t>Focus on making periodic timely progress, rather than a “last-minute dash at the end”</a:t>
            </a:r>
          </a:p>
          <a:p>
            <a:r>
              <a:rPr lang="en-US" dirty="0"/>
              <a:t>Finally, remember you represent UR D</a:t>
            </a:r>
            <a:r>
              <a:rPr lang="en-US" dirty="0" smtClean="0"/>
              <a:t>ata Science </a:t>
            </a:r>
            <a:r>
              <a:rPr lang="en-US" dirty="0"/>
              <a:t>when working with the sponsor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4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39" y="152400"/>
            <a:ext cx="7772400" cy="1143000"/>
          </a:xfrm>
        </p:spPr>
        <p:txBody>
          <a:bodyPr/>
          <a:lstStyle/>
          <a:p>
            <a:r>
              <a:rPr lang="en-US" dirty="0"/>
              <a:t>Course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39" y="1524000"/>
            <a:ext cx="7772400" cy="4114800"/>
          </a:xfrm>
        </p:spPr>
        <p:txBody>
          <a:bodyPr/>
          <a:lstStyle/>
          <a:p>
            <a:r>
              <a:rPr lang="en-US" dirty="0"/>
              <a:t>Real-world data science project experience </a:t>
            </a:r>
          </a:p>
          <a:p>
            <a:endParaRPr lang="en-US" dirty="0"/>
          </a:p>
          <a:p>
            <a:r>
              <a:rPr lang="en-US" dirty="0"/>
              <a:t>Chance to impress a potential employer ! </a:t>
            </a:r>
          </a:p>
          <a:p>
            <a:endParaRPr lang="en-US" dirty="0"/>
          </a:p>
          <a:p>
            <a:r>
              <a:rPr lang="en-US" dirty="0"/>
              <a:t>Excellent opportunity to build/expand on your external professional network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7645" y="299720"/>
            <a:ext cx="7772400" cy="1143000"/>
          </a:xfrm>
        </p:spPr>
        <p:txBody>
          <a:bodyPr/>
          <a:lstStyle/>
          <a:p>
            <a:r>
              <a:rPr lang="en-US" sz="3600" dirty="0"/>
              <a:t>Project Sponsor Presentation Schedule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14" y="1334226"/>
            <a:ext cx="8915400" cy="4114800"/>
          </a:xfrm>
        </p:spPr>
        <p:txBody>
          <a:bodyPr/>
          <a:lstStyle/>
          <a:p>
            <a:r>
              <a:rPr lang="en-US" dirty="0"/>
              <a:t>Project sponsor presentations have been scheduled as follows </a:t>
            </a:r>
            <a:r>
              <a:rPr lang="en-US" u="sng" dirty="0"/>
              <a:t>to the entire class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All </a:t>
            </a:r>
            <a:r>
              <a:rPr lang="en-US" sz="2800" dirty="0"/>
              <a:t>presentations will be held during class time. </a:t>
            </a:r>
            <a:endParaRPr lang="en-US" sz="2800" u="sn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038019"/>
              </p:ext>
            </p:extLst>
          </p:nvPr>
        </p:nvGraphicFramePr>
        <p:xfrm>
          <a:off x="1752601" y="2514600"/>
          <a:ext cx="632459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399">
                  <a:extLst>
                    <a:ext uri="{9D8B030D-6E8A-4147-A177-3AD203B41FA5}">
                      <a16:colId xmlns:a16="http://schemas.microsoft.com/office/drawing/2014/main" val="10787098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370867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Sponsor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08649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Rochester</a:t>
                      </a:r>
                      <a:r>
                        <a:rPr lang="en-US" baseline="0" dirty="0" smtClean="0"/>
                        <a:t> Science Museum Center (RMSC)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Kids Out and About.com (KOAA)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4474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 smtClean="0"/>
                        <a:t>URMC 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Hajim</a:t>
                      </a:r>
                      <a:r>
                        <a:rPr lang="en-US" baseline="0" dirty="0" smtClean="0"/>
                        <a:t> Advising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3125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Vnomics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FDA (Washington</a:t>
                      </a:r>
                      <a:r>
                        <a:rPr lang="en-US" baseline="0" dirty="0" smtClean="0"/>
                        <a:t> DC) &amp; URMC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01/29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309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 smtClean="0"/>
                        <a:t>City of Rochester</a:t>
                      </a:r>
                    </a:p>
                    <a:p>
                      <a:r>
                        <a:rPr lang="en-US" dirty="0" smtClean="0"/>
                        <a:t>Rochester</a:t>
                      </a:r>
                      <a:r>
                        <a:rPr lang="en-US" baseline="0" dirty="0" smtClean="0"/>
                        <a:t> Data Science Consortium (RDSC)</a:t>
                      </a:r>
                    </a:p>
                    <a:p>
                      <a:r>
                        <a:rPr lang="en-US" baseline="0" dirty="0" smtClean="0"/>
                        <a:t>TBD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8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05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7645" y="299720"/>
            <a:ext cx="7772400" cy="1143000"/>
          </a:xfrm>
        </p:spPr>
        <p:txBody>
          <a:bodyPr/>
          <a:lstStyle/>
          <a:p>
            <a:r>
              <a:rPr lang="en-US" sz="3600" dirty="0"/>
              <a:t>Project Sponsor Presentation Schedule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4114800"/>
          </a:xfrm>
        </p:spPr>
        <p:txBody>
          <a:bodyPr/>
          <a:lstStyle/>
          <a:p>
            <a:r>
              <a:rPr lang="en-US" sz="2800" dirty="0"/>
              <a:t>The sponsoring companies will present:</a:t>
            </a:r>
          </a:p>
          <a:p>
            <a:pPr lvl="1"/>
            <a:r>
              <a:rPr lang="en-US" sz="2400" dirty="0"/>
              <a:t>Company overview </a:t>
            </a:r>
          </a:p>
          <a:p>
            <a:pPr lvl="1"/>
            <a:r>
              <a:rPr lang="en-US" sz="2400" dirty="0"/>
              <a:t>Business need</a:t>
            </a:r>
          </a:p>
          <a:p>
            <a:pPr lvl="1"/>
            <a:r>
              <a:rPr lang="en-US" sz="2400" dirty="0"/>
              <a:t>Problem statement </a:t>
            </a:r>
          </a:p>
          <a:p>
            <a:pPr lvl="1"/>
            <a:r>
              <a:rPr lang="en-US" sz="2400" dirty="0"/>
              <a:t>High level description of data set </a:t>
            </a:r>
          </a:p>
          <a:p>
            <a:pPr lvl="1"/>
            <a:endParaRPr lang="en-US" sz="2400" dirty="0"/>
          </a:p>
          <a:p>
            <a:r>
              <a:rPr lang="en-US" sz="2800" dirty="0"/>
              <a:t>Ask questions ! … this is your chance to understand the project directly from the sponsor</a:t>
            </a:r>
          </a:p>
        </p:txBody>
      </p:sp>
    </p:spTree>
    <p:extLst>
      <p:ext uri="{BB962C8B-B14F-4D97-AF65-F5344CB8AC3E}">
        <p14:creationId xmlns:p14="http://schemas.microsoft.com/office/powerpoint/2010/main" val="809114913"/>
      </p:ext>
    </p:extLst>
  </p:cSld>
  <p:clrMapOvr>
    <a:masterClrMapping/>
  </p:clrMapOvr>
</p:sld>
</file>

<file path=ppt/theme/theme1.xml><?xml version="1.0" encoding="utf-8"?>
<a:theme xmlns:a="http://schemas.openxmlformats.org/drawingml/2006/main" name="UR.lightbackgrnd">
  <a:themeElements>
    <a:clrScheme name="Office Theme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UR.lightbackgrnd</Template>
  <TotalTime>20665</TotalTime>
  <Words>388</Words>
  <Application>Microsoft Office PowerPoint</Application>
  <PresentationFormat>On-screen Show (4:3)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MS Pゴシック</vt:lpstr>
      <vt:lpstr>Times New Roman</vt:lpstr>
      <vt:lpstr>Wingdings</vt:lpstr>
      <vt:lpstr>UR.lightbackgrnd</vt:lpstr>
      <vt:lpstr>About the Instructor Ajay Anand</vt:lpstr>
      <vt:lpstr>About the Instructor P.J. Fernandez</vt:lpstr>
      <vt:lpstr>Course Expectations</vt:lpstr>
      <vt:lpstr>Course Expectations</vt:lpstr>
      <vt:lpstr>Course Takeaways</vt:lpstr>
      <vt:lpstr>Project Sponsor Presentation Schedule</vt:lpstr>
      <vt:lpstr>Project Sponsor Presentation Schedule</vt:lpstr>
    </vt:vector>
  </TitlesOfParts>
  <Company>Xerox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Ocke, Kirk J</dc:creator>
  <cp:lastModifiedBy>Anand, Ajay</cp:lastModifiedBy>
  <cp:revision>280</cp:revision>
  <cp:lastPrinted>1904-01-01T00:00:00Z</cp:lastPrinted>
  <dcterms:created xsi:type="dcterms:W3CDTF">2016-08-28T11:59:49Z</dcterms:created>
  <dcterms:modified xsi:type="dcterms:W3CDTF">2020-01-14T17:23:18Z</dcterms:modified>
</cp:coreProperties>
</file>