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13.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Central Processing Unit Organization</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IN"/>
              <a:t>Register Organization and Stack Organization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67544" y="44624"/>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48" name="Google Shape;148;p22"/>
          <p:cNvSpPr txBox="1"/>
          <p:nvPr>
            <p:ph idx="1" type="body"/>
          </p:nvPr>
        </p:nvSpPr>
        <p:spPr>
          <a:xfrm>
            <a:off x="457200" y="692696"/>
            <a:ext cx="8229600" cy="115212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IN" sz="2800"/>
              <a:t>For example, to perform the operation</a:t>
            </a:r>
            <a:endParaRPr/>
          </a:p>
          <a:p>
            <a:pPr indent="-342900" lvl="0" marL="342900" rtl="0" algn="just">
              <a:spcBef>
                <a:spcPts val="560"/>
              </a:spcBef>
              <a:spcAft>
                <a:spcPts val="0"/>
              </a:spcAft>
              <a:buClr>
                <a:schemeClr val="dk1"/>
              </a:buClr>
              <a:buSzPts val="2800"/>
              <a:buNone/>
            </a:pPr>
            <a:r>
              <a:t/>
            </a:r>
            <a:endParaRPr sz="2800"/>
          </a:p>
        </p:txBody>
      </p:sp>
      <p:pic>
        <p:nvPicPr>
          <p:cNvPr id="149" name="Google Shape;149;p22"/>
          <p:cNvPicPr preferRelativeResize="0"/>
          <p:nvPr/>
        </p:nvPicPr>
        <p:blipFill rotWithShape="1">
          <a:blip r:embed="rId3">
            <a:alphaModFix/>
          </a:blip>
          <a:srcRect b="0" l="0" r="0" t="0"/>
          <a:stretch/>
        </p:blipFill>
        <p:spPr>
          <a:xfrm>
            <a:off x="-1" y="2492896"/>
            <a:ext cx="4470221" cy="3600400"/>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4670498" y="2492896"/>
            <a:ext cx="4438006" cy="4392488"/>
          </a:xfrm>
          <a:prstGeom prst="rect">
            <a:avLst/>
          </a:prstGeom>
          <a:noFill/>
          <a:ln>
            <a:noFill/>
          </a:ln>
        </p:spPr>
      </p:pic>
      <p:pic>
        <p:nvPicPr>
          <p:cNvPr id="151" name="Google Shape;151;p22"/>
          <p:cNvPicPr preferRelativeResize="0"/>
          <p:nvPr/>
        </p:nvPicPr>
        <p:blipFill rotWithShape="1">
          <a:blip r:embed="rId5">
            <a:alphaModFix/>
          </a:blip>
          <a:srcRect b="0" l="0" r="0" t="0"/>
          <a:stretch/>
        </p:blipFill>
        <p:spPr>
          <a:xfrm>
            <a:off x="1403648" y="1124744"/>
            <a:ext cx="1717114" cy="432048"/>
          </a:xfrm>
          <a:prstGeom prst="rect">
            <a:avLst/>
          </a:prstGeom>
          <a:noFill/>
          <a:ln>
            <a:noFill/>
          </a:ln>
        </p:spPr>
      </p:pic>
      <p:pic>
        <p:nvPicPr>
          <p:cNvPr id="152" name="Google Shape;152;p22"/>
          <p:cNvPicPr preferRelativeResize="0"/>
          <p:nvPr/>
        </p:nvPicPr>
        <p:blipFill rotWithShape="1">
          <a:blip r:embed="rId6">
            <a:alphaModFix/>
          </a:blip>
          <a:srcRect b="0" l="0" r="0" t="0"/>
          <a:stretch/>
        </p:blipFill>
        <p:spPr>
          <a:xfrm>
            <a:off x="4140646" y="1268760"/>
            <a:ext cx="4895850" cy="102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b="0" l="0" r="0" t="0"/>
          <a:stretch/>
        </p:blipFill>
        <p:spPr>
          <a:xfrm>
            <a:off x="-1" y="3212976"/>
            <a:ext cx="4470221" cy="3600400"/>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4788024" y="3096344"/>
            <a:ext cx="4248472" cy="3789040"/>
          </a:xfrm>
          <a:prstGeom prst="rect">
            <a:avLst/>
          </a:prstGeom>
          <a:noFill/>
          <a:ln>
            <a:noFill/>
          </a:ln>
        </p:spPr>
      </p:pic>
      <p:pic>
        <p:nvPicPr>
          <p:cNvPr id="159" name="Google Shape;159;p23"/>
          <p:cNvPicPr preferRelativeResize="0"/>
          <p:nvPr/>
        </p:nvPicPr>
        <p:blipFill rotWithShape="1">
          <a:blip r:embed="rId5">
            <a:alphaModFix/>
          </a:blip>
          <a:srcRect b="0" l="0" r="0" t="0"/>
          <a:stretch/>
        </p:blipFill>
        <p:spPr>
          <a:xfrm>
            <a:off x="971600" y="-27384"/>
            <a:ext cx="6896100" cy="30963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65" name="Google Shape;165;p24"/>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increment and transfer microoperations do not use the B input of the ALU. For these cases, the B field is marked with a dash.</a:t>
            </a:r>
            <a:endParaRPr/>
          </a:p>
          <a:p>
            <a:pPr indent="-342900" lvl="0" marL="342900" rtl="0" algn="just">
              <a:spcBef>
                <a:spcPts val="560"/>
              </a:spcBef>
              <a:spcAft>
                <a:spcPts val="0"/>
              </a:spcAft>
              <a:buClr>
                <a:schemeClr val="dk1"/>
              </a:buClr>
              <a:buSzPts val="2800"/>
              <a:buChar char="•"/>
            </a:pPr>
            <a:r>
              <a:rPr lang="en-IN" sz="2800"/>
              <a:t>We assign 000 to any unused field when formulating the binary control word</a:t>
            </a:r>
            <a:endParaRPr/>
          </a:p>
          <a:p>
            <a:pPr indent="-342900" lvl="0" marL="342900" rtl="0" algn="just">
              <a:spcBef>
                <a:spcPts val="560"/>
              </a:spcBef>
              <a:spcAft>
                <a:spcPts val="0"/>
              </a:spcAft>
              <a:buClr>
                <a:schemeClr val="dk1"/>
              </a:buClr>
              <a:buSzPts val="2800"/>
              <a:buChar char="•"/>
            </a:pPr>
            <a:r>
              <a:rPr lang="en-IN" sz="2800"/>
              <a:t>The direct transfer from input to output is accomplished with a control word of all 0's.</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Stack Organization</a:t>
            </a:r>
            <a:endParaRPr sz="4000"/>
          </a:p>
        </p:txBody>
      </p:sp>
      <p:sp>
        <p:nvSpPr>
          <p:cNvPr id="171" name="Google Shape;171;p25"/>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A stack is a storage device that stores information in such a manner that the item stored last is the first item retrieved.</a:t>
            </a:r>
            <a:endParaRPr/>
          </a:p>
          <a:p>
            <a:pPr indent="-342900" lvl="0" marL="342900" rtl="0" algn="just">
              <a:spcBef>
                <a:spcPts val="560"/>
              </a:spcBef>
              <a:spcAft>
                <a:spcPts val="0"/>
              </a:spcAft>
              <a:buClr>
                <a:schemeClr val="dk1"/>
              </a:buClr>
              <a:buSzPts val="2800"/>
              <a:buChar char="•"/>
            </a:pPr>
            <a:r>
              <a:rPr lang="en-IN" sz="2800"/>
              <a:t>Stack or LIFO(Last-In, First-Out)</a:t>
            </a:r>
            <a:endParaRPr/>
          </a:p>
          <a:p>
            <a:pPr indent="-342900" lvl="0" marL="342900" rtl="0" algn="just">
              <a:spcBef>
                <a:spcPts val="560"/>
              </a:spcBef>
              <a:spcAft>
                <a:spcPts val="0"/>
              </a:spcAft>
              <a:buClr>
                <a:schemeClr val="dk1"/>
              </a:buClr>
              <a:buSzPts val="2800"/>
              <a:buChar char="•"/>
            </a:pPr>
            <a:r>
              <a:rPr lang="en-IN" sz="2800"/>
              <a:t>Stack Pointer (SP)</a:t>
            </a:r>
            <a:endParaRPr/>
          </a:p>
          <a:p>
            <a:pPr indent="-269875" lvl="0" marL="539750" rtl="0" algn="just">
              <a:spcBef>
                <a:spcPts val="560"/>
              </a:spcBef>
              <a:spcAft>
                <a:spcPts val="0"/>
              </a:spcAft>
              <a:buClr>
                <a:schemeClr val="dk1"/>
              </a:buClr>
              <a:buSzPts val="2800"/>
              <a:buFont typeface="Noto Sans Symbols"/>
              <a:buChar char="✔"/>
            </a:pPr>
            <a:r>
              <a:rPr lang="en-IN" sz="2800"/>
              <a:t>The register that holds the address for the stack</a:t>
            </a:r>
            <a:endParaRPr/>
          </a:p>
          <a:p>
            <a:pPr indent="-269875" lvl="0" marL="539750" rtl="0" algn="just">
              <a:spcBef>
                <a:spcPts val="560"/>
              </a:spcBef>
              <a:spcAft>
                <a:spcPts val="0"/>
              </a:spcAft>
              <a:buClr>
                <a:schemeClr val="dk1"/>
              </a:buClr>
              <a:buSzPts val="2800"/>
              <a:buFont typeface="Noto Sans Symbols"/>
              <a:buChar char="✔"/>
            </a:pPr>
            <a:r>
              <a:rPr lang="en-IN" sz="2800"/>
              <a:t>SP always points at the top item in the stack</a:t>
            </a:r>
            <a:endParaRPr/>
          </a:p>
          <a:p>
            <a:pPr indent="-342900" lvl="0" marL="342900" rtl="0" algn="just">
              <a:spcBef>
                <a:spcPts val="560"/>
              </a:spcBef>
              <a:spcAft>
                <a:spcPts val="0"/>
              </a:spcAft>
              <a:buClr>
                <a:schemeClr val="dk1"/>
              </a:buClr>
              <a:buSzPts val="2800"/>
              <a:buChar char="•"/>
            </a:pPr>
            <a:r>
              <a:rPr lang="en-IN" sz="2800"/>
              <a:t>Two Operations of a stack : Insertion and Deletion of Items</a:t>
            </a:r>
            <a:endParaRPr/>
          </a:p>
          <a:p>
            <a:pPr indent="-269875" lvl="0" marL="539750" rtl="0" algn="just">
              <a:spcBef>
                <a:spcPts val="560"/>
              </a:spcBef>
              <a:spcAft>
                <a:spcPts val="0"/>
              </a:spcAft>
              <a:buClr>
                <a:schemeClr val="dk1"/>
              </a:buClr>
              <a:buSzPts val="2800"/>
              <a:buFont typeface="Noto Sans Symbols"/>
              <a:buChar char="⮚"/>
            </a:pPr>
            <a:r>
              <a:rPr lang="en-IN" sz="2800"/>
              <a:t>PUSH : Push-Down = Insertion</a:t>
            </a:r>
            <a:endParaRPr/>
          </a:p>
          <a:p>
            <a:pPr indent="-269875" lvl="0" marL="539750" rtl="0" algn="just">
              <a:spcBef>
                <a:spcPts val="560"/>
              </a:spcBef>
              <a:spcAft>
                <a:spcPts val="0"/>
              </a:spcAft>
              <a:buClr>
                <a:schemeClr val="dk1"/>
              </a:buClr>
              <a:buSzPts val="2800"/>
              <a:buFont typeface="Noto Sans Symbols"/>
              <a:buChar char="⮚"/>
            </a:pPr>
            <a:r>
              <a:rPr lang="en-IN" sz="2800"/>
              <a:t>POP : Pop-Up = Deletion</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Stack Organization</a:t>
            </a:r>
            <a:endParaRPr sz="4000"/>
          </a:p>
        </p:txBody>
      </p:sp>
      <p:sp>
        <p:nvSpPr>
          <p:cNvPr id="177" name="Google Shape;177;p26"/>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 Stack can be implemented by using two ways:</a:t>
            </a:r>
            <a:endParaRPr/>
          </a:p>
          <a:p>
            <a:pPr indent="-342900" lvl="0" marL="342900" rtl="0" algn="just">
              <a:spcBef>
                <a:spcPts val="560"/>
              </a:spcBef>
              <a:spcAft>
                <a:spcPts val="0"/>
              </a:spcAft>
              <a:buClr>
                <a:schemeClr val="dk1"/>
              </a:buClr>
              <a:buSzPts val="2800"/>
              <a:buChar char="•"/>
            </a:pPr>
            <a:r>
              <a:rPr lang="en-IN" sz="2800"/>
              <a:t>Register Stack</a:t>
            </a:r>
            <a:endParaRPr/>
          </a:p>
          <a:p>
            <a:pPr indent="-342900" lvl="0" marL="342900" rtl="0" algn="just">
              <a:spcBef>
                <a:spcPts val="560"/>
              </a:spcBef>
              <a:spcAft>
                <a:spcPts val="0"/>
              </a:spcAft>
              <a:buClr>
                <a:schemeClr val="dk1"/>
              </a:buClr>
              <a:buSzPts val="2800"/>
              <a:buNone/>
            </a:pPr>
            <a:r>
              <a:rPr lang="en-IN" sz="2800"/>
              <a:t>A finite number of memory words or register.</a:t>
            </a:r>
            <a:endParaRPr/>
          </a:p>
          <a:p>
            <a:pPr indent="-342900" lvl="0" marL="342900" rtl="0" algn="just">
              <a:spcBef>
                <a:spcPts val="560"/>
              </a:spcBef>
              <a:spcAft>
                <a:spcPts val="0"/>
              </a:spcAft>
              <a:buClr>
                <a:schemeClr val="dk1"/>
              </a:buClr>
              <a:buSzPts val="2800"/>
              <a:buChar char="•"/>
            </a:pPr>
            <a:r>
              <a:rPr lang="en-IN" sz="2800"/>
              <a:t>Memory Stack</a:t>
            </a:r>
            <a:endParaRPr/>
          </a:p>
          <a:p>
            <a:pPr indent="-342900" lvl="0" marL="342900" rtl="0" algn="just">
              <a:spcBef>
                <a:spcPts val="560"/>
              </a:spcBef>
              <a:spcAft>
                <a:spcPts val="0"/>
              </a:spcAft>
              <a:buClr>
                <a:schemeClr val="dk1"/>
              </a:buClr>
              <a:buSzPts val="2800"/>
              <a:buNone/>
            </a:pPr>
            <a:r>
              <a:rPr lang="en-IN" sz="2800"/>
              <a:t>A portion of a large memory</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a:t>
            </a:r>
            <a:endParaRPr/>
          </a:p>
        </p:txBody>
      </p:sp>
      <p:sp>
        <p:nvSpPr>
          <p:cNvPr id="183" name="Google Shape;183;p27"/>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A stack can be placed in a portion of a large memory or it can be organized as a collection of a </a:t>
            </a:r>
            <a:r>
              <a:rPr b="1" lang="en-IN" sz="2800"/>
              <a:t>finite</a:t>
            </a:r>
            <a:r>
              <a:rPr lang="en-IN" sz="2800"/>
              <a:t> number of memory words or registers.</a:t>
            </a:r>
            <a:endParaRPr/>
          </a:p>
          <a:p>
            <a:pPr indent="-342900" lvl="0" marL="342900" rtl="0" algn="just">
              <a:spcBef>
                <a:spcPts val="560"/>
              </a:spcBef>
              <a:spcAft>
                <a:spcPts val="0"/>
              </a:spcAft>
              <a:buClr>
                <a:schemeClr val="dk1"/>
              </a:buClr>
              <a:buSzPts val="2800"/>
              <a:buChar char="•"/>
            </a:pPr>
            <a:r>
              <a:rPr lang="en-IN" sz="2800"/>
              <a:t>The stack pointer register SP contains a binary number whose value is equal to the address of the word</a:t>
            </a:r>
            <a:endParaRPr/>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a:t>
            </a:r>
            <a:endParaRPr/>
          </a:p>
        </p:txBody>
      </p:sp>
      <p:sp>
        <p:nvSpPr>
          <p:cNvPr id="189" name="Google Shape;189;p28"/>
          <p:cNvSpPr txBox="1"/>
          <p:nvPr>
            <p:ph idx="1" type="body"/>
          </p:nvPr>
        </p:nvSpPr>
        <p:spPr>
          <a:xfrm>
            <a:off x="251520" y="980728"/>
            <a:ext cx="3754760" cy="5544616"/>
          </a:xfrm>
          <a:prstGeom prst="rect">
            <a:avLst/>
          </a:prstGeom>
          <a:noFill/>
          <a:ln>
            <a:noFill/>
          </a:ln>
        </p:spPr>
        <p:txBody>
          <a:bodyPr anchorCtr="0" anchor="t" bIns="45700" lIns="91425" spcFirstLastPara="1" rIns="91425" wrap="square" tIns="45700">
            <a:normAutofit fontScale="92500"/>
          </a:bodyPr>
          <a:lstStyle/>
          <a:p>
            <a:pPr indent="-179388" lvl="0" marL="179388" rtl="0" algn="just">
              <a:spcBef>
                <a:spcPts val="0"/>
              </a:spcBef>
              <a:spcAft>
                <a:spcPts val="0"/>
              </a:spcAft>
              <a:buClr>
                <a:schemeClr val="dk1"/>
              </a:buClr>
              <a:buSzPct val="100000"/>
              <a:buChar char="•"/>
            </a:pPr>
            <a:r>
              <a:rPr lang="en-IN" sz="2800"/>
              <a:t>Initially, SP is cleared to 0, EMTY is set to 1, and FULL is cleared to 0, so that SP points to the word at address 0 and the stack is marked empty and not full.</a:t>
            </a:r>
            <a:endParaRPr/>
          </a:p>
          <a:p>
            <a:pPr indent="-179388" lvl="0" marL="179388" rtl="0" algn="just">
              <a:spcBef>
                <a:spcPts val="518"/>
              </a:spcBef>
              <a:spcAft>
                <a:spcPts val="0"/>
              </a:spcAft>
              <a:buClr>
                <a:schemeClr val="dk1"/>
              </a:buClr>
              <a:buSzPct val="100000"/>
              <a:buChar char="•"/>
            </a:pPr>
            <a:r>
              <a:rPr lang="en-IN" sz="2800"/>
              <a:t>In this diagram, three items are placed in the stack: A, B, and C, in that order. Item C is on top of the stack so that the content of SP is now 3.</a:t>
            </a:r>
            <a:endParaRPr/>
          </a:p>
        </p:txBody>
      </p:sp>
      <p:pic>
        <p:nvPicPr>
          <p:cNvPr id="190" name="Google Shape;190;p28"/>
          <p:cNvPicPr preferRelativeResize="0"/>
          <p:nvPr/>
        </p:nvPicPr>
        <p:blipFill rotWithShape="1">
          <a:blip r:embed="rId3">
            <a:alphaModFix/>
          </a:blip>
          <a:srcRect b="0" l="1248" r="0" t="0"/>
          <a:stretch/>
        </p:blipFill>
        <p:spPr>
          <a:xfrm>
            <a:off x="4139952" y="980728"/>
            <a:ext cx="5004048" cy="493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 Push</a:t>
            </a:r>
            <a:endParaRPr/>
          </a:p>
        </p:txBody>
      </p:sp>
      <p:sp>
        <p:nvSpPr>
          <p:cNvPr id="196" name="Google Shape;196;p29"/>
          <p:cNvSpPr txBox="1"/>
          <p:nvPr>
            <p:ph idx="1" type="body"/>
          </p:nvPr>
        </p:nvSpPr>
        <p:spPr>
          <a:xfrm>
            <a:off x="251520" y="980728"/>
            <a:ext cx="3754760" cy="5544616"/>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To insert a new item, the stack is pushed by incrementing SP and writing a word in the next-higher location in the stack.</a:t>
            </a:r>
            <a:endParaRPr/>
          </a:p>
        </p:txBody>
      </p:sp>
      <p:pic>
        <p:nvPicPr>
          <p:cNvPr id="197" name="Google Shape;197;p29"/>
          <p:cNvPicPr preferRelativeResize="0"/>
          <p:nvPr/>
        </p:nvPicPr>
        <p:blipFill rotWithShape="1">
          <a:blip r:embed="rId3">
            <a:alphaModFix/>
          </a:blip>
          <a:srcRect b="0" l="1248" r="0" t="0"/>
          <a:stretch/>
        </p:blipFill>
        <p:spPr>
          <a:xfrm>
            <a:off x="4139952" y="980728"/>
            <a:ext cx="5004048" cy="4933950"/>
          </a:xfrm>
          <a:prstGeom prst="rect">
            <a:avLst/>
          </a:prstGeom>
          <a:noFill/>
          <a:ln>
            <a:noFill/>
          </a:ln>
        </p:spPr>
      </p:pic>
      <p:pic>
        <p:nvPicPr>
          <p:cNvPr id="198" name="Google Shape;198;p29"/>
          <p:cNvPicPr preferRelativeResize="0"/>
          <p:nvPr/>
        </p:nvPicPr>
        <p:blipFill rotWithShape="1">
          <a:blip r:embed="rId4">
            <a:alphaModFix/>
          </a:blip>
          <a:srcRect b="0" l="0" r="0" t="0"/>
          <a:stretch/>
        </p:blipFill>
        <p:spPr>
          <a:xfrm>
            <a:off x="323528" y="4221088"/>
            <a:ext cx="5934075" cy="800100"/>
          </a:xfrm>
          <a:prstGeom prst="rect">
            <a:avLst/>
          </a:prstGeom>
          <a:noFill/>
          <a:ln>
            <a:noFill/>
          </a:ln>
        </p:spPr>
      </p:pic>
      <p:pic>
        <p:nvPicPr>
          <p:cNvPr id="199" name="Google Shape;199;p29"/>
          <p:cNvPicPr preferRelativeResize="0"/>
          <p:nvPr/>
        </p:nvPicPr>
        <p:blipFill rotWithShape="1">
          <a:blip r:embed="rId5">
            <a:alphaModFix/>
          </a:blip>
          <a:srcRect b="0" l="0" r="0" t="0"/>
          <a:stretch/>
        </p:blipFill>
        <p:spPr>
          <a:xfrm>
            <a:off x="323528" y="5373216"/>
            <a:ext cx="5467350" cy="70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 Push</a:t>
            </a:r>
            <a:endParaRPr/>
          </a:p>
        </p:txBody>
      </p:sp>
      <p:sp>
        <p:nvSpPr>
          <p:cNvPr id="205" name="Google Shape;205;p30"/>
          <p:cNvSpPr txBox="1"/>
          <p:nvPr>
            <p:ph idx="1" type="body"/>
          </p:nvPr>
        </p:nvSpPr>
        <p:spPr>
          <a:xfrm>
            <a:off x="251520" y="980728"/>
            <a:ext cx="3754760" cy="5544616"/>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When 63 is incremented by 1, the result is 0 since 111111 + 1 = 1000000 in binary, but SP can accommodate only the six least significant bits. </a:t>
            </a:r>
            <a:endParaRPr/>
          </a:p>
        </p:txBody>
      </p:sp>
      <p:pic>
        <p:nvPicPr>
          <p:cNvPr id="206" name="Google Shape;206;p30"/>
          <p:cNvPicPr preferRelativeResize="0"/>
          <p:nvPr/>
        </p:nvPicPr>
        <p:blipFill rotWithShape="1">
          <a:blip r:embed="rId3">
            <a:alphaModFix/>
          </a:blip>
          <a:srcRect b="0" l="1248" r="0" t="0"/>
          <a:stretch/>
        </p:blipFill>
        <p:spPr>
          <a:xfrm>
            <a:off x="4139952" y="980728"/>
            <a:ext cx="5004048" cy="4933950"/>
          </a:xfrm>
          <a:prstGeom prst="rect">
            <a:avLst/>
          </a:prstGeom>
          <a:noFill/>
          <a:ln>
            <a:noFill/>
          </a:ln>
        </p:spPr>
      </p:pic>
      <p:pic>
        <p:nvPicPr>
          <p:cNvPr id="207" name="Google Shape;207;p30"/>
          <p:cNvPicPr preferRelativeResize="0"/>
          <p:nvPr/>
        </p:nvPicPr>
        <p:blipFill rotWithShape="1">
          <a:blip r:embed="rId4">
            <a:alphaModFix/>
          </a:blip>
          <a:srcRect b="0" l="0" r="0" t="0"/>
          <a:stretch/>
        </p:blipFill>
        <p:spPr>
          <a:xfrm>
            <a:off x="323528" y="4221088"/>
            <a:ext cx="5934075" cy="800100"/>
          </a:xfrm>
          <a:prstGeom prst="rect">
            <a:avLst/>
          </a:prstGeom>
          <a:noFill/>
          <a:ln>
            <a:noFill/>
          </a:ln>
        </p:spPr>
      </p:pic>
      <p:pic>
        <p:nvPicPr>
          <p:cNvPr id="208" name="Google Shape;208;p30"/>
          <p:cNvPicPr preferRelativeResize="0"/>
          <p:nvPr/>
        </p:nvPicPr>
        <p:blipFill rotWithShape="1">
          <a:blip r:embed="rId5">
            <a:alphaModFix/>
          </a:blip>
          <a:srcRect b="0" l="0" r="0" t="0"/>
          <a:stretch/>
        </p:blipFill>
        <p:spPr>
          <a:xfrm>
            <a:off x="323528" y="5373216"/>
            <a:ext cx="5467350"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 Pop</a:t>
            </a:r>
            <a:endParaRPr/>
          </a:p>
        </p:txBody>
      </p:sp>
      <p:sp>
        <p:nvSpPr>
          <p:cNvPr id="214" name="Google Shape;214;p31"/>
          <p:cNvSpPr txBox="1"/>
          <p:nvPr>
            <p:ph idx="1" type="body"/>
          </p:nvPr>
        </p:nvSpPr>
        <p:spPr>
          <a:xfrm>
            <a:off x="251520" y="980728"/>
            <a:ext cx="3754760" cy="5544616"/>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To remove the top item, the stack is popped by reading the memory word at address 3 and decrementing the content of SP</a:t>
            </a:r>
            <a:endParaRPr/>
          </a:p>
          <a:p>
            <a:pPr indent="-179388" lvl="0" marL="179388" rtl="0" algn="just">
              <a:spcBef>
                <a:spcPts val="560"/>
              </a:spcBef>
              <a:spcAft>
                <a:spcPts val="0"/>
              </a:spcAft>
              <a:buClr>
                <a:schemeClr val="dk1"/>
              </a:buClr>
              <a:buSzPts val="2800"/>
              <a:buChar char="•"/>
            </a:pPr>
            <a:r>
              <a:rPr lang="en-IN" sz="2800"/>
              <a:t>A new item is deleted from the stack if the stack is not empty (if</a:t>
            </a:r>
            <a:endParaRPr/>
          </a:p>
          <a:p>
            <a:pPr indent="-179388" lvl="0" marL="179388" rtl="0" algn="just">
              <a:spcBef>
                <a:spcPts val="560"/>
              </a:spcBef>
              <a:spcAft>
                <a:spcPts val="0"/>
              </a:spcAft>
              <a:buClr>
                <a:schemeClr val="dk1"/>
              </a:buClr>
              <a:buSzPts val="2800"/>
              <a:buChar char="•"/>
            </a:pPr>
            <a:r>
              <a:rPr lang="en-IN" sz="2800"/>
              <a:t>EMTY = 0).</a:t>
            </a:r>
            <a:endParaRPr/>
          </a:p>
        </p:txBody>
      </p:sp>
      <p:pic>
        <p:nvPicPr>
          <p:cNvPr id="215" name="Google Shape;215;p31"/>
          <p:cNvPicPr preferRelativeResize="0"/>
          <p:nvPr/>
        </p:nvPicPr>
        <p:blipFill rotWithShape="1">
          <a:blip r:embed="rId3">
            <a:alphaModFix/>
          </a:blip>
          <a:srcRect b="0" l="1248" r="0" t="0"/>
          <a:stretch/>
        </p:blipFill>
        <p:spPr>
          <a:xfrm>
            <a:off x="4139952" y="980728"/>
            <a:ext cx="5004048" cy="493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Central Processing Unit </a:t>
            </a:r>
            <a:endParaRPr sz="4000"/>
          </a:p>
        </p:txBody>
      </p:sp>
      <p:sp>
        <p:nvSpPr>
          <p:cNvPr id="91" name="Google Shape;91;p14"/>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IN" sz="2800"/>
              <a:t>The CPU is made up of three major parts</a:t>
            </a:r>
            <a:endParaRPr/>
          </a:p>
          <a:p>
            <a:pPr indent="-342900" lvl="0" marL="342900" rtl="0" algn="l">
              <a:spcBef>
                <a:spcPts val="560"/>
              </a:spcBef>
              <a:spcAft>
                <a:spcPts val="0"/>
              </a:spcAft>
              <a:buClr>
                <a:schemeClr val="dk1"/>
              </a:buClr>
              <a:buSzPts val="2800"/>
              <a:buChar char="•"/>
            </a:pPr>
            <a:r>
              <a:rPr lang="en-IN" sz="2800"/>
              <a:t>1) Register Set</a:t>
            </a:r>
            <a:endParaRPr/>
          </a:p>
          <a:p>
            <a:pPr indent="-342900" lvl="0" marL="342900" rtl="0" algn="l">
              <a:spcBef>
                <a:spcPts val="560"/>
              </a:spcBef>
              <a:spcAft>
                <a:spcPts val="0"/>
              </a:spcAft>
              <a:buClr>
                <a:schemeClr val="dk1"/>
              </a:buClr>
              <a:buSzPts val="2800"/>
              <a:buChar char="•"/>
            </a:pPr>
            <a:r>
              <a:rPr lang="en-IN" sz="2800"/>
              <a:t>2) ALU</a:t>
            </a:r>
            <a:endParaRPr/>
          </a:p>
          <a:p>
            <a:pPr indent="-342900" lvl="0" marL="342900" rtl="0" algn="l">
              <a:spcBef>
                <a:spcPts val="560"/>
              </a:spcBef>
              <a:spcAft>
                <a:spcPts val="0"/>
              </a:spcAft>
              <a:buClr>
                <a:schemeClr val="dk1"/>
              </a:buClr>
              <a:buSzPts val="2800"/>
              <a:buChar char="•"/>
            </a:pPr>
            <a:r>
              <a:rPr lang="en-IN" sz="2800"/>
              <a:t>3) Control Unit</a:t>
            </a:r>
            <a:endParaRPr/>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pic>
        <p:nvPicPr>
          <p:cNvPr id="92" name="Google Shape;92;p14"/>
          <p:cNvPicPr preferRelativeResize="0"/>
          <p:nvPr/>
        </p:nvPicPr>
        <p:blipFill rotWithShape="1">
          <a:blip r:embed="rId3">
            <a:alphaModFix/>
          </a:blip>
          <a:srcRect b="0" l="0" r="0" t="0"/>
          <a:stretch/>
        </p:blipFill>
        <p:spPr>
          <a:xfrm>
            <a:off x="1907704" y="3284984"/>
            <a:ext cx="4419600" cy="2000250"/>
          </a:xfrm>
          <a:prstGeom prst="rect">
            <a:avLst/>
          </a:prstGeom>
          <a:noFill/>
          <a:ln>
            <a:noFill/>
          </a:ln>
        </p:spPr>
      </p:pic>
      <p:sp>
        <p:nvSpPr>
          <p:cNvPr id="93" name="Google Shape;93;p14"/>
          <p:cNvSpPr txBox="1"/>
          <p:nvPr/>
        </p:nvSpPr>
        <p:spPr>
          <a:xfrm>
            <a:off x="2843808" y="5517232"/>
            <a:ext cx="36724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u="none" cap="none" strike="noStrike">
                <a:solidFill>
                  <a:schemeClr val="dk1"/>
                </a:solidFill>
                <a:latin typeface="Calibri"/>
                <a:ea typeface="Calibri"/>
                <a:cs typeface="Calibri"/>
                <a:sym typeface="Calibri"/>
              </a:rPr>
              <a:t>Fig: Major components of CPU.</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Register Stack- Pop</a:t>
            </a:r>
            <a:endParaRPr/>
          </a:p>
        </p:txBody>
      </p:sp>
      <p:sp>
        <p:nvSpPr>
          <p:cNvPr id="221" name="Google Shape;221;p32"/>
          <p:cNvSpPr txBox="1"/>
          <p:nvPr>
            <p:ph idx="1" type="body"/>
          </p:nvPr>
        </p:nvSpPr>
        <p:spPr>
          <a:xfrm>
            <a:off x="251520" y="980728"/>
            <a:ext cx="3754760" cy="5544616"/>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To remove the top item, the stack is popped by reading the memory word at address 3 and decrementing the content of SP</a:t>
            </a:r>
            <a:endParaRPr/>
          </a:p>
        </p:txBody>
      </p:sp>
      <p:pic>
        <p:nvPicPr>
          <p:cNvPr id="222" name="Google Shape;222;p32"/>
          <p:cNvPicPr preferRelativeResize="0"/>
          <p:nvPr/>
        </p:nvPicPr>
        <p:blipFill rotWithShape="1">
          <a:blip r:embed="rId3">
            <a:alphaModFix/>
          </a:blip>
          <a:srcRect b="0" l="1248" r="0" t="0"/>
          <a:stretch/>
        </p:blipFill>
        <p:spPr>
          <a:xfrm>
            <a:off x="4139952" y="980728"/>
            <a:ext cx="5004048" cy="4933950"/>
          </a:xfrm>
          <a:prstGeom prst="rect">
            <a:avLst/>
          </a:prstGeom>
          <a:noFill/>
          <a:ln>
            <a:noFill/>
          </a:ln>
        </p:spPr>
      </p:pic>
      <p:pic>
        <p:nvPicPr>
          <p:cNvPr id="223" name="Google Shape;223;p32"/>
          <p:cNvPicPr preferRelativeResize="0"/>
          <p:nvPr/>
        </p:nvPicPr>
        <p:blipFill rotWithShape="1">
          <a:blip r:embed="rId4">
            <a:alphaModFix/>
          </a:blip>
          <a:srcRect b="0" l="0" r="0" t="0"/>
          <a:stretch/>
        </p:blipFill>
        <p:spPr>
          <a:xfrm>
            <a:off x="251520" y="4365104"/>
            <a:ext cx="6153150" cy="140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29" name="Google Shape;229;p33"/>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 Stack</a:t>
            </a:r>
            <a:endParaRPr/>
          </a:p>
          <a:p>
            <a:pPr indent="-342900" lvl="0" marL="342900" rtl="0" algn="just">
              <a:spcBef>
                <a:spcPts val="560"/>
              </a:spcBef>
              <a:spcAft>
                <a:spcPts val="0"/>
              </a:spcAft>
              <a:buClr>
                <a:schemeClr val="dk1"/>
              </a:buClr>
              <a:buSzPts val="2800"/>
              <a:buChar char="•"/>
            </a:pPr>
            <a:r>
              <a:rPr lang="en-IN" sz="2800"/>
              <a:t>Register Stack</a:t>
            </a:r>
            <a:endParaRPr/>
          </a:p>
          <a:p>
            <a:pPr indent="-342900" lvl="0" marL="342900" rtl="0" algn="just">
              <a:spcBef>
                <a:spcPts val="560"/>
              </a:spcBef>
              <a:spcAft>
                <a:spcPts val="0"/>
              </a:spcAft>
              <a:buClr>
                <a:schemeClr val="dk1"/>
              </a:buClr>
              <a:buSzPts val="2800"/>
              <a:buChar char="•"/>
            </a:pPr>
            <a:r>
              <a:rPr lang="en-IN" sz="2800"/>
              <a:t>Memory Stack</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35" name="Google Shape;235;p34"/>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A Stack can be implemented in  a random-access memory.</a:t>
            </a:r>
            <a:endParaRPr/>
          </a:p>
          <a:p>
            <a:pPr indent="-342900" lvl="0" marL="342900" rtl="0" algn="just">
              <a:spcBef>
                <a:spcPts val="560"/>
              </a:spcBef>
              <a:spcAft>
                <a:spcPts val="0"/>
              </a:spcAft>
              <a:buClr>
                <a:schemeClr val="dk1"/>
              </a:buClr>
              <a:buSzPts val="2800"/>
              <a:buChar char="•"/>
            </a:pPr>
            <a:r>
              <a:rPr lang="en-IN" sz="2800"/>
              <a:t>The implementation of a stack in the CPU is done by assigning a portion of memory to a stack operation and using a processor register as a stack pointer. </a:t>
            </a:r>
            <a:endParaRPr/>
          </a:p>
          <a:p>
            <a:pPr indent="-342900" lvl="0" marL="342900" rtl="0" algn="just">
              <a:spcBef>
                <a:spcPts val="560"/>
              </a:spcBef>
              <a:spcAft>
                <a:spcPts val="0"/>
              </a:spcAft>
              <a:buClr>
                <a:schemeClr val="dk1"/>
              </a:buClr>
              <a:buSzPts val="2800"/>
              <a:buChar char="•"/>
            </a:pPr>
            <a:r>
              <a:rPr lang="en-IN" sz="2800"/>
              <a:t>The stack pointer SP points at the top of the stack. </a:t>
            </a:r>
            <a:endParaRPr/>
          </a:p>
          <a:p>
            <a:pPr indent="-342900" lvl="0" marL="342900" rtl="0" algn="just">
              <a:spcBef>
                <a:spcPts val="560"/>
              </a:spcBef>
              <a:spcAft>
                <a:spcPts val="0"/>
              </a:spcAft>
              <a:buClr>
                <a:schemeClr val="dk1"/>
              </a:buClr>
              <a:buSzPts val="2800"/>
              <a:buChar char="•"/>
            </a:pPr>
            <a:r>
              <a:rPr lang="en-IN" sz="2800"/>
              <a:t>SP is used to push or pop or pop items into or from the stack.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41" name="Google Shape;241;p35"/>
          <p:cNvSpPr txBox="1"/>
          <p:nvPr>
            <p:ph idx="1" type="body"/>
          </p:nvPr>
        </p:nvSpPr>
        <p:spPr>
          <a:xfrm>
            <a:off x="179512" y="836712"/>
            <a:ext cx="4536504" cy="5832648"/>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The initial value of SP is 4001 and the stack grows with decreasing addresses.</a:t>
            </a:r>
            <a:endParaRPr/>
          </a:p>
          <a:p>
            <a:pPr indent="-179388" lvl="0" marL="179388" rtl="0" algn="just">
              <a:spcBef>
                <a:spcPts val="560"/>
              </a:spcBef>
              <a:spcAft>
                <a:spcPts val="0"/>
              </a:spcAft>
              <a:buClr>
                <a:schemeClr val="dk1"/>
              </a:buClr>
              <a:buSzPts val="2800"/>
              <a:buChar char="•"/>
            </a:pPr>
            <a:r>
              <a:rPr lang="en-IN" sz="2800"/>
              <a:t>Thus the first item stored in the stack is at address 4000, the second item is stored at address3999, and the last address that can be used for the stack is 3000.</a:t>
            </a:r>
            <a:endParaRPr/>
          </a:p>
        </p:txBody>
      </p:sp>
      <p:pic>
        <p:nvPicPr>
          <p:cNvPr id="242" name="Google Shape;242;p35"/>
          <p:cNvPicPr preferRelativeResize="0"/>
          <p:nvPr/>
        </p:nvPicPr>
        <p:blipFill rotWithShape="1">
          <a:blip r:embed="rId3">
            <a:alphaModFix/>
          </a:blip>
          <a:srcRect b="0" l="1543" r="0" t="1678"/>
          <a:stretch/>
        </p:blipFill>
        <p:spPr>
          <a:xfrm rot="-60000">
            <a:off x="4767132" y="802682"/>
            <a:ext cx="4403615" cy="5896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48" name="Google Shape;248;p36"/>
          <p:cNvSpPr txBox="1"/>
          <p:nvPr>
            <p:ph idx="1" type="body"/>
          </p:nvPr>
        </p:nvSpPr>
        <p:spPr>
          <a:xfrm>
            <a:off x="179512" y="836712"/>
            <a:ext cx="4536504" cy="5832648"/>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A new item is inserted with the push operation as follows:</a:t>
            </a:r>
            <a:endParaRPr/>
          </a:p>
          <a:p>
            <a:pPr indent="-1587" lvl="0" marL="179388" rtl="0" algn="just">
              <a:spcBef>
                <a:spcPts val="560"/>
              </a:spcBef>
              <a:spcAft>
                <a:spcPts val="0"/>
              </a:spcAft>
              <a:buClr>
                <a:schemeClr val="dk1"/>
              </a:buClr>
              <a:buSzPts val="2800"/>
              <a:buNone/>
            </a:pPr>
            <a:r>
              <a:t/>
            </a:r>
            <a:endParaRPr sz="2800"/>
          </a:p>
          <a:p>
            <a:pPr indent="-179388" lvl="0" marL="179388" rtl="0" algn="just">
              <a:spcBef>
                <a:spcPts val="560"/>
              </a:spcBef>
              <a:spcAft>
                <a:spcPts val="0"/>
              </a:spcAft>
              <a:buClr>
                <a:schemeClr val="dk1"/>
              </a:buClr>
              <a:buSzPts val="2800"/>
              <a:buChar char="•"/>
            </a:pPr>
            <a:r>
              <a:rPr lang="en-IN" sz="2800"/>
              <a:t>A new item is deleted with a pop operation as follows:</a:t>
            </a:r>
            <a:endParaRPr/>
          </a:p>
          <a:p>
            <a:pPr indent="-1587" lvl="0" marL="179388" rtl="0" algn="just">
              <a:spcBef>
                <a:spcPts val="560"/>
              </a:spcBef>
              <a:spcAft>
                <a:spcPts val="0"/>
              </a:spcAft>
              <a:buClr>
                <a:schemeClr val="dk1"/>
              </a:buClr>
              <a:buSzPts val="2800"/>
              <a:buNone/>
            </a:pPr>
            <a:r>
              <a:t/>
            </a:r>
            <a:endParaRPr sz="2800"/>
          </a:p>
          <a:p>
            <a:pPr indent="-1587" lvl="0" marL="179388" rtl="0" algn="just">
              <a:spcBef>
                <a:spcPts val="560"/>
              </a:spcBef>
              <a:spcAft>
                <a:spcPts val="0"/>
              </a:spcAft>
              <a:buClr>
                <a:schemeClr val="dk1"/>
              </a:buClr>
              <a:buSzPts val="2800"/>
              <a:buNone/>
            </a:pPr>
            <a:r>
              <a:t/>
            </a:r>
            <a:endParaRPr sz="2800"/>
          </a:p>
          <a:p>
            <a:pPr indent="-1587" lvl="0" marL="179388" rtl="0" algn="just">
              <a:spcBef>
                <a:spcPts val="560"/>
              </a:spcBef>
              <a:spcAft>
                <a:spcPts val="0"/>
              </a:spcAft>
              <a:buClr>
                <a:schemeClr val="dk1"/>
              </a:buClr>
              <a:buSzPts val="2800"/>
              <a:buNone/>
            </a:pPr>
            <a:r>
              <a:t/>
            </a:r>
            <a:endParaRPr sz="2800"/>
          </a:p>
          <a:p>
            <a:pPr indent="-1587" lvl="0" marL="179388" rtl="0" algn="just">
              <a:spcBef>
                <a:spcPts val="560"/>
              </a:spcBef>
              <a:spcAft>
                <a:spcPts val="0"/>
              </a:spcAft>
              <a:buClr>
                <a:schemeClr val="dk1"/>
              </a:buClr>
              <a:buSzPts val="2800"/>
              <a:buNone/>
            </a:pPr>
            <a:r>
              <a:t/>
            </a:r>
            <a:endParaRPr sz="2800"/>
          </a:p>
        </p:txBody>
      </p:sp>
      <p:pic>
        <p:nvPicPr>
          <p:cNvPr id="249" name="Google Shape;249;p36"/>
          <p:cNvPicPr preferRelativeResize="0"/>
          <p:nvPr/>
        </p:nvPicPr>
        <p:blipFill rotWithShape="1">
          <a:blip r:embed="rId3">
            <a:alphaModFix/>
          </a:blip>
          <a:srcRect b="0" l="1543" r="0" t="1678"/>
          <a:stretch/>
        </p:blipFill>
        <p:spPr>
          <a:xfrm rot="-60000">
            <a:off x="4767132" y="802682"/>
            <a:ext cx="4403615" cy="5896101"/>
          </a:xfrm>
          <a:prstGeom prst="rect">
            <a:avLst/>
          </a:prstGeom>
          <a:noFill/>
          <a:ln>
            <a:noFill/>
          </a:ln>
        </p:spPr>
      </p:pic>
      <p:pic>
        <p:nvPicPr>
          <p:cNvPr id="250" name="Google Shape;250;p36"/>
          <p:cNvPicPr preferRelativeResize="0"/>
          <p:nvPr/>
        </p:nvPicPr>
        <p:blipFill rotWithShape="1">
          <a:blip r:embed="rId4">
            <a:alphaModFix/>
          </a:blip>
          <a:srcRect b="0" l="0" r="0" t="0"/>
          <a:stretch/>
        </p:blipFill>
        <p:spPr>
          <a:xfrm>
            <a:off x="1979712" y="1916832"/>
            <a:ext cx="1476375" cy="714375"/>
          </a:xfrm>
          <a:prstGeom prst="rect">
            <a:avLst/>
          </a:prstGeom>
          <a:noFill/>
          <a:ln>
            <a:noFill/>
          </a:ln>
        </p:spPr>
      </p:pic>
      <p:pic>
        <p:nvPicPr>
          <p:cNvPr id="251" name="Google Shape;251;p36"/>
          <p:cNvPicPr preferRelativeResize="0"/>
          <p:nvPr/>
        </p:nvPicPr>
        <p:blipFill rotWithShape="1">
          <a:blip r:embed="rId5">
            <a:alphaModFix/>
          </a:blip>
          <a:srcRect b="0" l="0" r="0" t="0"/>
          <a:stretch/>
        </p:blipFill>
        <p:spPr>
          <a:xfrm>
            <a:off x="2483768" y="3717032"/>
            <a:ext cx="1381125" cy="676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57" name="Google Shape;257;p37"/>
          <p:cNvSpPr txBox="1"/>
          <p:nvPr>
            <p:ph idx="1" type="body"/>
          </p:nvPr>
        </p:nvSpPr>
        <p:spPr>
          <a:xfrm>
            <a:off x="179512" y="836712"/>
            <a:ext cx="4536504" cy="5832648"/>
          </a:xfrm>
          <a:prstGeom prst="rect">
            <a:avLst/>
          </a:prstGeom>
          <a:noFill/>
          <a:ln>
            <a:noFill/>
          </a:ln>
        </p:spPr>
        <p:txBody>
          <a:bodyPr anchorCtr="0" anchor="t" bIns="45700" lIns="91425" spcFirstLastPara="1" rIns="91425" wrap="square" tIns="45700">
            <a:normAutofit/>
          </a:bodyPr>
          <a:lstStyle/>
          <a:p>
            <a:pPr indent="-179388" lvl="0" marL="179388" rtl="0" algn="just">
              <a:spcBef>
                <a:spcPts val="0"/>
              </a:spcBef>
              <a:spcAft>
                <a:spcPts val="0"/>
              </a:spcAft>
              <a:buClr>
                <a:schemeClr val="dk1"/>
              </a:buClr>
              <a:buSzPts val="2800"/>
              <a:buChar char="•"/>
            </a:pPr>
            <a:r>
              <a:rPr lang="en-IN" sz="2800"/>
              <a:t>Most computers do not provide hardware to check for stack overflow (full stack) or underflow (empty stack).</a:t>
            </a:r>
            <a:endParaRPr/>
          </a:p>
          <a:p>
            <a:pPr indent="-179388" lvl="0" marL="179388" rtl="0" algn="just">
              <a:spcBef>
                <a:spcPts val="560"/>
              </a:spcBef>
              <a:spcAft>
                <a:spcPts val="0"/>
              </a:spcAft>
              <a:buClr>
                <a:schemeClr val="dk1"/>
              </a:buClr>
              <a:buSzPts val="2800"/>
              <a:buChar char="•"/>
            </a:pPr>
            <a:r>
              <a:rPr lang="en-IN" sz="2800"/>
              <a:t>The stack limits can be checked by using two processor registers: </a:t>
            </a:r>
            <a:endParaRPr/>
          </a:p>
          <a:p>
            <a:pPr indent="-179388" lvl="0" marL="179388" rtl="0" algn="just">
              <a:spcBef>
                <a:spcPts val="560"/>
              </a:spcBef>
              <a:spcAft>
                <a:spcPts val="0"/>
              </a:spcAft>
              <a:buClr>
                <a:schemeClr val="dk1"/>
              </a:buClr>
              <a:buSzPts val="2800"/>
              <a:buChar char="•"/>
            </a:pPr>
            <a:r>
              <a:rPr lang="en-IN" sz="2800"/>
              <a:t>One to hold the upper limit (3000 in this case), and </a:t>
            </a:r>
            <a:endParaRPr/>
          </a:p>
          <a:p>
            <a:pPr indent="-179388" lvl="0" marL="179388" rtl="0" algn="just">
              <a:spcBef>
                <a:spcPts val="560"/>
              </a:spcBef>
              <a:spcAft>
                <a:spcPts val="0"/>
              </a:spcAft>
              <a:buClr>
                <a:schemeClr val="dk1"/>
              </a:buClr>
              <a:buSzPts val="2800"/>
              <a:buChar char="•"/>
            </a:pPr>
            <a:r>
              <a:rPr lang="en-IN" sz="2800"/>
              <a:t>The other to hold the lower limit (4001 in this case).</a:t>
            </a:r>
            <a:endParaRPr/>
          </a:p>
        </p:txBody>
      </p:sp>
      <p:pic>
        <p:nvPicPr>
          <p:cNvPr id="258" name="Google Shape;258;p37"/>
          <p:cNvPicPr preferRelativeResize="0"/>
          <p:nvPr/>
        </p:nvPicPr>
        <p:blipFill rotWithShape="1">
          <a:blip r:embed="rId3">
            <a:alphaModFix/>
          </a:blip>
          <a:srcRect b="0" l="1543" r="0" t="1678"/>
          <a:stretch/>
        </p:blipFill>
        <p:spPr>
          <a:xfrm rot="-60000">
            <a:off x="4767132" y="802682"/>
            <a:ext cx="4403615" cy="5896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Memory Stack</a:t>
            </a:r>
            <a:endParaRPr/>
          </a:p>
        </p:txBody>
      </p:sp>
      <p:sp>
        <p:nvSpPr>
          <p:cNvPr id="264" name="Google Shape;264;p38"/>
          <p:cNvSpPr txBox="1"/>
          <p:nvPr>
            <p:ph idx="1" type="body"/>
          </p:nvPr>
        </p:nvSpPr>
        <p:spPr>
          <a:xfrm>
            <a:off x="539552" y="836712"/>
            <a:ext cx="7992888" cy="5832648"/>
          </a:xfrm>
          <a:prstGeom prst="rect">
            <a:avLst/>
          </a:prstGeom>
          <a:noFill/>
          <a:ln>
            <a:noFill/>
          </a:ln>
        </p:spPr>
        <p:txBody>
          <a:bodyPr anchorCtr="0" anchor="t" bIns="45700" lIns="91425" spcFirstLastPara="1" rIns="91425" wrap="square" tIns="45700">
            <a:normAutofit/>
          </a:bodyPr>
          <a:lstStyle/>
          <a:p>
            <a:pPr indent="-360363" lvl="0" marL="360363" rtl="0" algn="just">
              <a:spcBef>
                <a:spcPts val="0"/>
              </a:spcBef>
              <a:spcAft>
                <a:spcPts val="0"/>
              </a:spcAft>
              <a:buClr>
                <a:schemeClr val="dk1"/>
              </a:buClr>
              <a:buSzPts val="2800"/>
              <a:buChar char="•"/>
            </a:pPr>
            <a:r>
              <a:rPr lang="en-IN" sz="2800"/>
              <a:t>The stack may be constructed to grow by increasing the memory address. </a:t>
            </a:r>
            <a:endParaRPr/>
          </a:p>
          <a:p>
            <a:pPr indent="-360363" lvl="0" marL="360363" rtl="0" algn="just">
              <a:spcBef>
                <a:spcPts val="560"/>
              </a:spcBef>
              <a:spcAft>
                <a:spcPts val="0"/>
              </a:spcAft>
              <a:buClr>
                <a:schemeClr val="dk1"/>
              </a:buClr>
              <a:buSzPts val="2800"/>
              <a:buChar char="•"/>
            </a:pPr>
            <a:r>
              <a:rPr lang="en-IN" sz="2800"/>
              <a:t>In such a case, SP is incremented for the push operation and decremented for the pop operation.</a:t>
            </a:r>
            <a:endParaRPr/>
          </a:p>
          <a:p>
            <a:pPr indent="-360363" lvl="0" marL="360363" rtl="0" algn="just">
              <a:spcBef>
                <a:spcPts val="560"/>
              </a:spcBef>
              <a:spcAft>
                <a:spcPts val="0"/>
              </a:spcAft>
              <a:buClr>
                <a:schemeClr val="dk1"/>
              </a:buClr>
              <a:buSzPts val="2800"/>
              <a:buChar char="•"/>
            </a:pPr>
            <a:r>
              <a:rPr lang="en-IN" sz="2800"/>
              <a:t>A stack may be constructed so that SP points at the next empty location above the top of the stack. </a:t>
            </a:r>
            <a:endParaRPr/>
          </a:p>
          <a:p>
            <a:pPr indent="-360363" lvl="0" marL="360363" rtl="0" algn="just">
              <a:spcBef>
                <a:spcPts val="560"/>
              </a:spcBef>
              <a:spcAft>
                <a:spcPts val="0"/>
              </a:spcAft>
              <a:buClr>
                <a:schemeClr val="dk1"/>
              </a:buClr>
              <a:buSzPts val="2800"/>
              <a:buChar char="•"/>
            </a:pPr>
            <a:r>
              <a:rPr lang="en-IN" sz="2800"/>
              <a:t>In this case the sequence of microoperations must be interchanged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Central Processing Unit </a:t>
            </a:r>
            <a:endParaRPr sz="4000"/>
          </a:p>
        </p:txBody>
      </p:sp>
      <p:sp>
        <p:nvSpPr>
          <p:cNvPr id="99" name="Google Shape;99;p15"/>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register set stores intermediate data used during the execution of the instructions. </a:t>
            </a:r>
            <a:endParaRPr/>
          </a:p>
          <a:p>
            <a:pPr indent="-342900" lvl="0" marL="342900" rtl="0" algn="just">
              <a:spcBef>
                <a:spcPts val="560"/>
              </a:spcBef>
              <a:spcAft>
                <a:spcPts val="0"/>
              </a:spcAft>
              <a:buClr>
                <a:schemeClr val="dk1"/>
              </a:buClr>
              <a:buSzPts val="2800"/>
              <a:buChar char="•"/>
            </a:pPr>
            <a:r>
              <a:rPr lang="en-IN" sz="2800"/>
              <a:t>The arithmetic logic unit (ALU) performs the required microoperations for executing the instructions. </a:t>
            </a:r>
            <a:endParaRPr/>
          </a:p>
          <a:p>
            <a:pPr indent="-342900" lvl="0" marL="342900" rtl="0" algn="just">
              <a:spcBef>
                <a:spcPts val="560"/>
              </a:spcBef>
              <a:spcAft>
                <a:spcPts val="0"/>
              </a:spcAft>
              <a:buClr>
                <a:schemeClr val="dk1"/>
              </a:buClr>
              <a:buSzPts val="2800"/>
              <a:buChar char="•"/>
            </a:pPr>
            <a:r>
              <a:rPr lang="en-IN" sz="2800"/>
              <a:t>The control unit supervises the transfer of information among the registers and instructs the ALU as to which operation to perform.</a:t>
            </a:r>
            <a:endParaRPr/>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p:txBody>
      </p:sp>
      <p:pic>
        <p:nvPicPr>
          <p:cNvPr id="100" name="Google Shape;100;p15"/>
          <p:cNvPicPr preferRelativeResize="0"/>
          <p:nvPr/>
        </p:nvPicPr>
        <p:blipFill rotWithShape="1">
          <a:blip r:embed="rId3">
            <a:alphaModFix/>
          </a:blip>
          <a:srcRect b="0" l="0" r="0" t="0"/>
          <a:stretch/>
        </p:blipFill>
        <p:spPr>
          <a:xfrm>
            <a:off x="1907704" y="4170566"/>
            <a:ext cx="4419600" cy="2000250"/>
          </a:xfrm>
          <a:prstGeom prst="rect">
            <a:avLst/>
          </a:prstGeom>
          <a:noFill/>
          <a:ln>
            <a:noFill/>
          </a:ln>
        </p:spPr>
      </p:pic>
      <p:sp>
        <p:nvSpPr>
          <p:cNvPr id="101" name="Google Shape;101;p15"/>
          <p:cNvSpPr txBox="1"/>
          <p:nvPr/>
        </p:nvSpPr>
        <p:spPr>
          <a:xfrm>
            <a:off x="2843808" y="6402814"/>
            <a:ext cx="36724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Fig: Major components of CPU.</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07" name="Google Shape;107;p16"/>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Earlier, we used memory locations  to store pointers, counters, return address, temporary results, and partial products during multiplication, etc.</a:t>
            </a:r>
            <a:endParaRPr/>
          </a:p>
          <a:p>
            <a:pPr indent="-342900" lvl="0" marL="342900" rtl="0" algn="just">
              <a:spcBef>
                <a:spcPts val="560"/>
              </a:spcBef>
              <a:spcAft>
                <a:spcPts val="0"/>
              </a:spcAft>
              <a:buClr>
                <a:schemeClr val="dk1"/>
              </a:buClr>
              <a:buSzPts val="2800"/>
              <a:buChar char="•"/>
            </a:pPr>
            <a:r>
              <a:rPr lang="en-IN" sz="2800"/>
              <a:t>Memory access is the most time-consuming operation in a computer</a:t>
            </a:r>
            <a:endParaRPr/>
          </a:p>
          <a:p>
            <a:pPr indent="-342900" lvl="0" marL="342900" rtl="0" algn="just">
              <a:spcBef>
                <a:spcPts val="560"/>
              </a:spcBef>
              <a:spcAft>
                <a:spcPts val="0"/>
              </a:spcAft>
              <a:buClr>
                <a:schemeClr val="dk1"/>
              </a:buClr>
              <a:buSzPts val="2800"/>
              <a:buChar char="•"/>
            </a:pPr>
            <a:r>
              <a:rPr lang="en-IN" sz="2800"/>
              <a:t>More convenient and efficient way is to store intermediate values in processor registers</a:t>
            </a:r>
            <a:endParaRPr/>
          </a:p>
          <a:p>
            <a:pPr indent="-342900" lvl="0" marL="342900" rtl="0" algn="just">
              <a:spcBef>
                <a:spcPts val="560"/>
              </a:spcBef>
              <a:spcAft>
                <a:spcPts val="0"/>
              </a:spcAft>
              <a:buClr>
                <a:schemeClr val="dk1"/>
              </a:buClr>
              <a:buSzPts val="2800"/>
              <a:buChar char="•"/>
            </a:pPr>
            <a:r>
              <a:rPr lang="en-IN" sz="2800"/>
              <a:t>When a large number of registers are included in the CPU, it is most efficient to connect them through a common bus system</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67544" y="116632"/>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pic>
        <p:nvPicPr>
          <p:cNvPr id="113" name="Google Shape;113;p17"/>
          <p:cNvPicPr preferRelativeResize="0"/>
          <p:nvPr/>
        </p:nvPicPr>
        <p:blipFill rotWithShape="1">
          <a:blip r:embed="rId3">
            <a:alphaModFix/>
          </a:blip>
          <a:srcRect b="0" l="0" r="0" t="0"/>
          <a:stretch/>
        </p:blipFill>
        <p:spPr>
          <a:xfrm>
            <a:off x="1115616" y="805458"/>
            <a:ext cx="7124700" cy="5863902"/>
          </a:xfrm>
          <a:prstGeom prst="rect">
            <a:avLst/>
          </a:prstGeom>
          <a:noFill/>
          <a:ln>
            <a:noFill/>
          </a:ln>
        </p:spPr>
      </p:pic>
      <p:sp>
        <p:nvSpPr>
          <p:cNvPr id="114" name="Google Shape;114;p17"/>
          <p:cNvSpPr txBox="1"/>
          <p:nvPr/>
        </p:nvSpPr>
        <p:spPr>
          <a:xfrm>
            <a:off x="1907704" y="6525344"/>
            <a:ext cx="309634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Fig: Register set with common ALU</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20" name="Google Shape;120;p18"/>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Fig shows Bus organization for 7 CPU registers</a:t>
            </a:r>
            <a:endParaRPr/>
          </a:p>
          <a:p>
            <a:pPr indent="-342900" lvl="0" marL="342900" rtl="0" algn="just">
              <a:spcBef>
                <a:spcPts val="560"/>
              </a:spcBef>
              <a:spcAft>
                <a:spcPts val="0"/>
              </a:spcAft>
              <a:buClr>
                <a:schemeClr val="dk1"/>
              </a:buClr>
              <a:buSzPts val="2800"/>
              <a:buChar char="•"/>
            </a:pPr>
            <a:r>
              <a:rPr lang="en-IN" sz="2800"/>
              <a:t>2 MUX : select one of 7 register or external data input by SELA and SELB</a:t>
            </a:r>
            <a:endParaRPr/>
          </a:p>
          <a:p>
            <a:pPr indent="-342900" lvl="0" marL="342900" rtl="0" algn="just">
              <a:spcBef>
                <a:spcPts val="560"/>
              </a:spcBef>
              <a:spcAft>
                <a:spcPts val="0"/>
              </a:spcAft>
              <a:buClr>
                <a:schemeClr val="dk1"/>
              </a:buClr>
              <a:buSzPts val="2800"/>
              <a:buChar char="•"/>
            </a:pPr>
            <a:r>
              <a:rPr lang="en-IN" sz="2800"/>
              <a:t>BUS A and BUS B : form the inputs to a common ALU</a:t>
            </a:r>
            <a:endParaRPr/>
          </a:p>
          <a:p>
            <a:pPr indent="-342900" lvl="0" marL="342900" rtl="0" algn="just">
              <a:spcBef>
                <a:spcPts val="560"/>
              </a:spcBef>
              <a:spcAft>
                <a:spcPts val="0"/>
              </a:spcAft>
              <a:buClr>
                <a:schemeClr val="dk1"/>
              </a:buClr>
              <a:buSzPts val="2800"/>
              <a:buChar char="•"/>
            </a:pPr>
            <a:r>
              <a:rPr lang="en-IN" sz="2800"/>
              <a:t>ALU : OPR determine the arithmetic or logic microoperation</a:t>
            </a:r>
            <a:endParaRPr sz="2800"/>
          </a:p>
          <a:p>
            <a:pPr indent="-342900" lvl="0" marL="342900" rtl="0" algn="just">
              <a:spcBef>
                <a:spcPts val="560"/>
              </a:spcBef>
              <a:spcAft>
                <a:spcPts val="0"/>
              </a:spcAft>
              <a:buClr>
                <a:schemeClr val="dk1"/>
              </a:buClr>
              <a:buSzPts val="2800"/>
              <a:buChar char="•"/>
            </a:pPr>
            <a:r>
              <a:rPr lang="en-IN" sz="2800"/>
              <a:t>3 X 8 Decoder : select the register (by SELD) that receives the information from ALU</a:t>
            </a:r>
            <a:endParaRPr/>
          </a:p>
          <a:p>
            <a:pPr indent="-342900" lvl="0" marL="342900" rtl="0" algn="just">
              <a:spcBef>
                <a:spcPts val="560"/>
              </a:spcBef>
              <a:spcAft>
                <a:spcPts val="0"/>
              </a:spcAft>
              <a:buClr>
                <a:schemeClr val="dk1"/>
              </a:buClr>
              <a:buSzPts val="2800"/>
              <a:buChar char="•"/>
            </a:pPr>
            <a:r>
              <a:rPr lang="en-IN" sz="2800"/>
              <a:t>The result of the microoperation is available for external data output and also goes into the inputs of all the registers</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26" name="Google Shape;126;p19"/>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IN" sz="2800"/>
              <a:t>For example, to perform the operation</a:t>
            </a:r>
            <a:endParaRPr/>
          </a:p>
          <a:p>
            <a:pPr indent="-3429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None/>
            </a:pPr>
            <a:r>
              <a:rPr lang="en-IN" sz="2800"/>
              <a:t>Binary selector inputs:</a:t>
            </a:r>
            <a:endParaRPr sz="2800"/>
          </a:p>
          <a:p>
            <a:pPr indent="-342900" lvl="0" marL="342900" rtl="0" algn="just">
              <a:spcBef>
                <a:spcPts val="560"/>
              </a:spcBef>
              <a:spcAft>
                <a:spcPts val="0"/>
              </a:spcAft>
              <a:buClr>
                <a:schemeClr val="dk1"/>
              </a:buClr>
              <a:buSzPts val="2800"/>
              <a:buChar char="•"/>
            </a:pPr>
            <a:r>
              <a:rPr lang="en-IN" sz="2800"/>
              <a:t>MUX A selector (SELA) : to place the content of R2 into BUS A</a:t>
            </a:r>
            <a:endParaRPr/>
          </a:p>
          <a:p>
            <a:pPr indent="-342900" lvl="0" marL="342900" rtl="0" algn="just">
              <a:spcBef>
                <a:spcPts val="560"/>
              </a:spcBef>
              <a:spcAft>
                <a:spcPts val="0"/>
              </a:spcAft>
              <a:buClr>
                <a:schemeClr val="dk1"/>
              </a:buClr>
              <a:buSzPts val="2800"/>
              <a:buChar char="•"/>
            </a:pPr>
            <a:r>
              <a:rPr lang="en-IN" sz="2800"/>
              <a:t>MUX B selector (SELB) : to place the content of R3 into BUS B</a:t>
            </a:r>
            <a:endParaRPr/>
          </a:p>
          <a:p>
            <a:pPr indent="-342900" lvl="0" marL="342900" rtl="0" algn="just">
              <a:spcBef>
                <a:spcPts val="560"/>
              </a:spcBef>
              <a:spcAft>
                <a:spcPts val="0"/>
              </a:spcAft>
              <a:buClr>
                <a:schemeClr val="dk1"/>
              </a:buClr>
              <a:buSzPts val="2800"/>
              <a:buChar char="•"/>
            </a:pPr>
            <a:r>
              <a:rPr lang="en-IN" sz="2800"/>
              <a:t>ALU operation selector (OPR) : to provide the arithmetic addition R2 + R3</a:t>
            </a:r>
            <a:endParaRPr/>
          </a:p>
          <a:p>
            <a:pPr indent="-342900" lvl="0" marL="342900" rtl="0" algn="just">
              <a:spcBef>
                <a:spcPts val="560"/>
              </a:spcBef>
              <a:spcAft>
                <a:spcPts val="0"/>
              </a:spcAft>
              <a:buClr>
                <a:schemeClr val="dk1"/>
              </a:buClr>
              <a:buSzPts val="2800"/>
              <a:buChar char="•"/>
            </a:pPr>
            <a:r>
              <a:rPr lang="en-IN" sz="2800"/>
              <a:t>Decoder selector (SELD) : to transfer the content of the output bus into R1</a:t>
            </a:r>
            <a:endParaRPr sz="2800"/>
          </a:p>
        </p:txBody>
      </p:sp>
      <p:pic>
        <p:nvPicPr>
          <p:cNvPr id="127" name="Google Shape;127;p19"/>
          <p:cNvPicPr preferRelativeResize="0"/>
          <p:nvPr/>
        </p:nvPicPr>
        <p:blipFill rotWithShape="1">
          <a:blip r:embed="rId3">
            <a:alphaModFix/>
          </a:blip>
          <a:srcRect b="0" l="0" r="0" t="0"/>
          <a:stretch/>
        </p:blipFill>
        <p:spPr>
          <a:xfrm>
            <a:off x="2699792" y="1556791"/>
            <a:ext cx="2088232" cy="389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33" name="Google Shape;133;p20"/>
          <p:cNvSpPr txBox="1"/>
          <p:nvPr>
            <p:ph idx="1" type="body"/>
          </p:nvPr>
        </p:nvSpPr>
        <p:spPr>
          <a:xfrm>
            <a:off x="457200" y="980728"/>
            <a:ext cx="8229600" cy="115212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IN" sz="2800"/>
              <a:t>For example, to perform the operation</a:t>
            </a:r>
            <a:endParaRPr/>
          </a:p>
          <a:p>
            <a:pPr indent="-342900" lvl="0" marL="342900" rtl="0" algn="just">
              <a:spcBef>
                <a:spcPts val="560"/>
              </a:spcBef>
              <a:spcAft>
                <a:spcPts val="0"/>
              </a:spcAft>
              <a:buClr>
                <a:schemeClr val="dk1"/>
              </a:buClr>
              <a:buSzPts val="2800"/>
              <a:buNone/>
            </a:pPr>
            <a:r>
              <a:t/>
            </a:r>
            <a:endParaRPr sz="2800"/>
          </a:p>
        </p:txBody>
      </p:sp>
      <p:pic>
        <p:nvPicPr>
          <p:cNvPr id="134" name="Google Shape;134;p20"/>
          <p:cNvPicPr preferRelativeResize="0"/>
          <p:nvPr/>
        </p:nvPicPr>
        <p:blipFill rotWithShape="1">
          <a:blip r:embed="rId3">
            <a:alphaModFix/>
          </a:blip>
          <a:srcRect b="0" l="0" r="0" t="0"/>
          <a:stretch/>
        </p:blipFill>
        <p:spPr>
          <a:xfrm>
            <a:off x="2699792" y="1556791"/>
            <a:ext cx="2088232" cy="389803"/>
          </a:xfrm>
          <a:prstGeom prst="rect">
            <a:avLst/>
          </a:prstGeom>
          <a:noFill/>
          <a:ln>
            <a:noFill/>
          </a:ln>
        </p:spPr>
      </p:pic>
      <p:pic>
        <p:nvPicPr>
          <p:cNvPr id="135" name="Google Shape;135;p20"/>
          <p:cNvPicPr preferRelativeResize="0"/>
          <p:nvPr/>
        </p:nvPicPr>
        <p:blipFill rotWithShape="1">
          <a:blip r:embed="rId4">
            <a:alphaModFix/>
          </a:blip>
          <a:srcRect b="0" l="0" r="0" t="0"/>
          <a:stretch/>
        </p:blipFill>
        <p:spPr>
          <a:xfrm>
            <a:off x="-1" y="2204864"/>
            <a:ext cx="4470221" cy="3600400"/>
          </a:xfrm>
          <a:prstGeom prst="rect">
            <a:avLst/>
          </a:prstGeom>
          <a:noFill/>
          <a:ln>
            <a:noFill/>
          </a:ln>
        </p:spPr>
      </p:pic>
      <p:pic>
        <p:nvPicPr>
          <p:cNvPr id="136" name="Google Shape;136;p20"/>
          <p:cNvPicPr preferRelativeResize="0"/>
          <p:nvPr/>
        </p:nvPicPr>
        <p:blipFill rotWithShape="1">
          <a:blip r:embed="rId5">
            <a:alphaModFix/>
          </a:blip>
          <a:srcRect b="0" l="0" r="0" t="0"/>
          <a:stretch/>
        </p:blipFill>
        <p:spPr>
          <a:xfrm>
            <a:off x="4670498" y="2204864"/>
            <a:ext cx="4438006" cy="4392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67544"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General Register Organization</a:t>
            </a:r>
            <a:endParaRPr sz="4000"/>
          </a:p>
        </p:txBody>
      </p:sp>
      <p:sp>
        <p:nvSpPr>
          <p:cNvPr id="142" name="Google Shape;142;p21"/>
          <p:cNvSpPr txBox="1"/>
          <p:nvPr>
            <p:ph idx="1" type="body"/>
          </p:nvPr>
        </p:nvSpPr>
        <p:spPr>
          <a:xfrm>
            <a:off x="457200" y="980728"/>
            <a:ext cx="8229600" cy="55446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Control word is a combination of 4 fields and consists 14 bit </a:t>
            </a:r>
            <a:endParaRPr/>
          </a:p>
          <a:p>
            <a:pPr indent="-342900" lvl="0" marL="342900" rtl="0" algn="just">
              <a:spcBef>
                <a:spcPts val="560"/>
              </a:spcBef>
              <a:spcAft>
                <a:spcPts val="0"/>
              </a:spcAft>
              <a:buClr>
                <a:schemeClr val="dk1"/>
              </a:buClr>
              <a:buSzPts val="2800"/>
              <a:buChar char="•"/>
            </a:pPr>
            <a:r>
              <a:rPr lang="en-IN" sz="2800"/>
              <a:t>SELA (3 bits) : select a source register for the A input of the ALU</a:t>
            </a:r>
            <a:endParaRPr/>
          </a:p>
          <a:p>
            <a:pPr indent="-342900" lvl="0" marL="342900" rtl="0" algn="just">
              <a:spcBef>
                <a:spcPts val="560"/>
              </a:spcBef>
              <a:spcAft>
                <a:spcPts val="0"/>
              </a:spcAft>
              <a:buClr>
                <a:schemeClr val="dk1"/>
              </a:buClr>
              <a:buSzPts val="2800"/>
              <a:buChar char="•"/>
            </a:pPr>
            <a:r>
              <a:rPr lang="en-IN" sz="2800"/>
              <a:t>SELB (3 bits) : select a source register for the B input of the ALU</a:t>
            </a:r>
            <a:endParaRPr/>
          </a:p>
          <a:p>
            <a:pPr indent="-342900" lvl="0" marL="342900" rtl="0" algn="just">
              <a:spcBef>
                <a:spcPts val="560"/>
              </a:spcBef>
              <a:spcAft>
                <a:spcPts val="0"/>
              </a:spcAft>
              <a:buClr>
                <a:schemeClr val="dk1"/>
              </a:buClr>
              <a:buSzPts val="2800"/>
              <a:buChar char="•"/>
            </a:pPr>
            <a:r>
              <a:rPr lang="en-IN" sz="2800"/>
              <a:t>SELD (3 bits) : select a destination register using the 3 X 8 decoder</a:t>
            </a:r>
            <a:endParaRPr/>
          </a:p>
          <a:p>
            <a:pPr indent="-342900" lvl="0" marL="342900" rtl="0" algn="just">
              <a:spcBef>
                <a:spcPts val="560"/>
              </a:spcBef>
              <a:spcAft>
                <a:spcPts val="0"/>
              </a:spcAft>
              <a:buClr>
                <a:schemeClr val="dk1"/>
              </a:buClr>
              <a:buSzPts val="2800"/>
              <a:buChar char="•"/>
            </a:pPr>
            <a:r>
              <a:rPr lang="en-IN" sz="2800"/>
              <a:t>OPR (5 bits) : select one of the operations in the ALU</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