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Microprogrammed Control Unit</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42" name="Google Shape;142;p22"/>
          <p:cNvSpPr txBox="1"/>
          <p:nvPr>
            <p:ph idx="1" type="body"/>
          </p:nvPr>
        </p:nvSpPr>
        <p:spPr>
          <a:xfrm>
            <a:off x="457200" y="836712"/>
            <a:ext cx="8229600" cy="3744416"/>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Char char="•"/>
            </a:pPr>
            <a:r>
              <a:rPr lang="en-IN" sz="2800"/>
              <a:t>While the microoperations are being executed, the next address is computed in the next address generator circuit and then transferred into the control address register to read the next microinstruction.</a:t>
            </a:r>
            <a:endParaRPr/>
          </a:p>
          <a:p>
            <a:pPr indent="-342900" lvl="0" marL="342900" rtl="0" algn="just">
              <a:spcBef>
                <a:spcPts val="560"/>
              </a:spcBef>
              <a:spcAft>
                <a:spcPts val="0"/>
              </a:spcAft>
              <a:buClr>
                <a:schemeClr val="dk1"/>
              </a:buClr>
              <a:buSzPts val="2800"/>
              <a:buChar char="•"/>
            </a:pPr>
            <a:r>
              <a:rPr lang="en-IN" sz="2800"/>
              <a:t>Thus a microinstruction contains bits for initiating microoperations in the data processor part and bits that determine the address sequence for the control memory.</a:t>
            </a:r>
            <a:endParaRPr/>
          </a:p>
        </p:txBody>
      </p:sp>
      <p:pic>
        <p:nvPicPr>
          <p:cNvPr id="143" name="Google Shape;143;p22"/>
          <p:cNvPicPr preferRelativeResize="0"/>
          <p:nvPr/>
        </p:nvPicPr>
        <p:blipFill rotWithShape="1">
          <a:blip r:embed="rId3">
            <a:alphaModFix/>
          </a:blip>
          <a:srcRect b="0" l="0" r="0" t="0"/>
          <a:stretch/>
        </p:blipFill>
        <p:spPr>
          <a:xfrm>
            <a:off x="971600" y="4653136"/>
            <a:ext cx="7400925" cy="186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49" name="Google Shape;149;p23"/>
          <p:cNvSpPr txBox="1"/>
          <p:nvPr>
            <p:ph idx="1" type="body"/>
          </p:nvPr>
        </p:nvSpPr>
        <p:spPr>
          <a:xfrm>
            <a:off x="457200" y="836712"/>
            <a:ext cx="8229600" cy="3744416"/>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Char char="•"/>
            </a:pPr>
            <a:r>
              <a:rPr lang="en-IN" sz="2800"/>
              <a:t>The next address generator is sometimes called a micro-program sequencer, as it determines the address sequence that is read from control memory.</a:t>
            </a:r>
            <a:endParaRPr/>
          </a:p>
          <a:p>
            <a:pPr indent="-342900" lvl="0" marL="342900" rtl="0" algn="just">
              <a:spcBef>
                <a:spcPts val="560"/>
              </a:spcBef>
              <a:spcAft>
                <a:spcPts val="0"/>
              </a:spcAft>
              <a:buClr>
                <a:schemeClr val="dk1"/>
              </a:buClr>
              <a:buSzPts val="2800"/>
              <a:buChar char="•"/>
            </a:pPr>
            <a:r>
              <a:rPr lang="en-IN" sz="2800"/>
              <a:t>Typical functions of a micro-program sequencer are incrementing the control address register by one, loading into the control address register an address from control memory, transferring an external address, or loading an initial address to start the control operations.</a:t>
            </a:r>
            <a:endParaRPr/>
          </a:p>
        </p:txBody>
      </p:sp>
      <p:pic>
        <p:nvPicPr>
          <p:cNvPr id="150" name="Google Shape;150;p23"/>
          <p:cNvPicPr preferRelativeResize="0"/>
          <p:nvPr/>
        </p:nvPicPr>
        <p:blipFill rotWithShape="1">
          <a:blip r:embed="rId3">
            <a:alphaModFix/>
          </a:blip>
          <a:srcRect b="0" l="0" r="0" t="0"/>
          <a:stretch/>
        </p:blipFill>
        <p:spPr>
          <a:xfrm>
            <a:off x="971600" y="4653136"/>
            <a:ext cx="740092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56" name="Google Shape;156;p24"/>
          <p:cNvSpPr txBox="1"/>
          <p:nvPr>
            <p:ph idx="1" type="body"/>
          </p:nvPr>
        </p:nvSpPr>
        <p:spPr>
          <a:xfrm>
            <a:off x="457200" y="836712"/>
            <a:ext cx="8229600" cy="37444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The control data register holds the present microinstruction while the next address is computed and read from memory.</a:t>
            </a:r>
            <a:endParaRPr/>
          </a:p>
          <a:p>
            <a:pPr indent="-342900" lvl="0" marL="342900" rtl="0" algn="just">
              <a:spcBef>
                <a:spcPts val="560"/>
              </a:spcBef>
              <a:spcAft>
                <a:spcPts val="0"/>
              </a:spcAft>
              <a:buClr>
                <a:schemeClr val="dk1"/>
              </a:buClr>
              <a:buSzPts val="2800"/>
              <a:buChar char="•"/>
            </a:pPr>
            <a:r>
              <a:rPr lang="en-IN" sz="2800"/>
              <a:t>The data register is sometimes called a pipeline register.</a:t>
            </a:r>
            <a:endParaRPr/>
          </a:p>
          <a:p>
            <a:pPr indent="-342900" lvl="0" marL="342900" rtl="0" algn="just">
              <a:spcBef>
                <a:spcPts val="560"/>
              </a:spcBef>
              <a:spcAft>
                <a:spcPts val="0"/>
              </a:spcAft>
              <a:buClr>
                <a:schemeClr val="dk1"/>
              </a:buClr>
              <a:buSzPts val="2800"/>
              <a:buChar char="•"/>
            </a:pPr>
            <a:r>
              <a:rPr lang="en-IN" sz="2800"/>
              <a:t>It allows the execution of the microoperations specified by the control word simultaneously with the generation of the next microinstruction.</a:t>
            </a:r>
            <a:endParaRPr/>
          </a:p>
        </p:txBody>
      </p:sp>
      <p:pic>
        <p:nvPicPr>
          <p:cNvPr id="157" name="Google Shape;157;p24"/>
          <p:cNvPicPr preferRelativeResize="0"/>
          <p:nvPr/>
        </p:nvPicPr>
        <p:blipFill rotWithShape="1">
          <a:blip r:embed="rId3">
            <a:alphaModFix/>
          </a:blip>
          <a:srcRect b="0" l="0" r="0" t="0"/>
          <a:stretch/>
        </p:blipFill>
        <p:spPr>
          <a:xfrm>
            <a:off x="971600" y="4653136"/>
            <a:ext cx="7400925" cy="186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63" name="Google Shape;163;p25"/>
          <p:cNvSpPr txBox="1"/>
          <p:nvPr>
            <p:ph idx="1" type="body"/>
          </p:nvPr>
        </p:nvSpPr>
        <p:spPr>
          <a:xfrm>
            <a:off x="457200" y="836712"/>
            <a:ext cx="8229600" cy="511256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This configuration requires a two-phase clock, with one clock applied to the address register and the other to the data register.</a:t>
            </a:r>
            <a:endParaRPr/>
          </a:p>
          <a:p>
            <a:pPr indent="-342900" lvl="0" marL="342900" rtl="0" algn="just">
              <a:spcBef>
                <a:spcPts val="560"/>
              </a:spcBef>
              <a:spcAft>
                <a:spcPts val="0"/>
              </a:spcAft>
              <a:buClr>
                <a:schemeClr val="dk1"/>
              </a:buClr>
              <a:buSzPts val="2800"/>
              <a:buChar char="•"/>
            </a:pPr>
            <a:r>
              <a:rPr lang="en-IN" sz="2800"/>
              <a:t>The main advantage of the micro programmed control is the fact that once the hardware configuration is established; there should be no need for further hardware or wiring changes.</a:t>
            </a:r>
            <a:endParaRPr/>
          </a:p>
          <a:p>
            <a:pPr indent="-342900" lvl="0" marL="342900" rtl="0" algn="just">
              <a:spcBef>
                <a:spcPts val="560"/>
              </a:spcBef>
              <a:spcAft>
                <a:spcPts val="0"/>
              </a:spcAft>
              <a:buClr>
                <a:schemeClr val="dk1"/>
              </a:buClr>
              <a:buSzPts val="2800"/>
              <a:buChar char="•"/>
            </a:pPr>
            <a:r>
              <a:rPr lang="en-IN" sz="2800"/>
              <a:t>If we want to establish a different control sequence for the system, all we need to do is specify a different set of microinstructions for control memory.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69" name="Google Shape;169;p26"/>
          <p:cNvSpPr txBox="1"/>
          <p:nvPr>
            <p:ph idx="1" type="body"/>
          </p:nvPr>
        </p:nvSpPr>
        <p:spPr>
          <a:xfrm>
            <a:off x="457200" y="836712"/>
            <a:ext cx="8229600" cy="511256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This configuration requires a two-phase clock, with one clock applied to the address register and the other to the data register.</a:t>
            </a:r>
            <a:endParaRPr/>
          </a:p>
          <a:p>
            <a:pPr indent="-342900" lvl="0" marL="342900" rtl="0" algn="just">
              <a:spcBef>
                <a:spcPts val="560"/>
              </a:spcBef>
              <a:spcAft>
                <a:spcPts val="0"/>
              </a:spcAft>
              <a:buClr>
                <a:schemeClr val="dk1"/>
              </a:buClr>
              <a:buSzPts val="2800"/>
              <a:buChar char="•"/>
            </a:pPr>
            <a:r>
              <a:rPr lang="en-IN" sz="2800"/>
              <a:t>The main advantage of the micro programmed control is the fact that once the hardware configuration is established; there should be no need for further hardware or wiring changes.</a:t>
            </a:r>
            <a:endParaRPr/>
          </a:p>
          <a:p>
            <a:pPr indent="-342900" lvl="0" marL="342900" rtl="0" algn="just">
              <a:spcBef>
                <a:spcPts val="560"/>
              </a:spcBef>
              <a:spcAft>
                <a:spcPts val="0"/>
              </a:spcAft>
              <a:buClr>
                <a:schemeClr val="dk1"/>
              </a:buClr>
              <a:buSzPts val="2800"/>
              <a:buChar char="•"/>
            </a:pPr>
            <a:r>
              <a:rPr lang="en-IN" sz="2800"/>
              <a:t>If we want to establish a different control sequence for the system, all we need to do is specify a different set of microinstructions for control memory.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175" name="Google Shape;175;p27"/>
          <p:cNvSpPr txBox="1"/>
          <p:nvPr>
            <p:ph idx="1" type="body"/>
          </p:nvPr>
        </p:nvSpPr>
        <p:spPr>
          <a:xfrm>
            <a:off x="457200" y="692696"/>
            <a:ext cx="8229600" cy="511256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lang="en-IN" sz="2600"/>
              <a:t>Microprogram </a:t>
            </a:r>
            <a:r>
              <a:rPr b="1" lang="en-IN" sz="2600"/>
              <a:t>sequencer</a:t>
            </a:r>
            <a:r>
              <a:rPr lang="en-IN" sz="2600"/>
              <a:t> determines the address sequence that is read from control memory.</a:t>
            </a:r>
            <a:endParaRPr/>
          </a:p>
          <a:p>
            <a:pPr indent="-342900" lvl="0" marL="342900" rtl="0" algn="just">
              <a:spcBef>
                <a:spcPts val="520"/>
              </a:spcBef>
              <a:spcAft>
                <a:spcPts val="0"/>
              </a:spcAft>
              <a:buClr>
                <a:schemeClr val="dk1"/>
              </a:buClr>
              <a:buSzPts val="2600"/>
              <a:buChar char="•"/>
            </a:pPr>
            <a:r>
              <a:rPr lang="en-IN" sz="2600"/>
              <a:t>The address of the next microinstruction can be specified in several ways, depending on the sequencer inputs. </a:t>
            </a:r>
            <a:endParaRPr/>
          </a:p>
          <a:p>
            <a:pPr indent="-342900" lvl="0" marL="342900" rtl="0" algn="just">
              <a:spcBef>
                <a:spcPts val="520"/>
              </a:spcBef>
              <a:spcAft>
                <a:spcPts val="0"/>
              </a:spcAft>
              <a:buClr>
                <a:schemeClr val="dk1"/>
              </a:buClr>
              <a:buSzPts val="2600"/>
              <a:buChar char="•"/>
            </a:pPr>
            <a:r>
              <a:rPr lang="en-IN" sz="2600"/>
              <a:t>Typical functions of a microprogram sequencer are incrementing the control address register by one, loading into the control address register an address from control memory.</a:t>
            </a:r>
            <a:endParaRPr/>
          </a:p>
          <a:p>
            <a:pPr indent="-342900" lvl="0" marL="342900" rtl="0" algn="just">
              <a:spcBef>
                <a:spcPts val="520"/>
              </a:spcBef>
              <a:spcAft>
                <a:spcPts val="0"/>
              </a:spcAft>
              <a:buClr>
                <a:schemeClr val="dk1"/>
              </a:buClr>
              <a:buSzPts val="2600"/>
              <a:buChar char="•"/>
            </a:pPr>
            <a:r>
              <a:rPr lang="en-IN" sz="2600"/>
              <a:t>Transferring an external address, or loading an initial address to start the control operations.</a:t>
            </a:r>
            <a:endParaRPr/>
          </a:p>
        </p:txBody>
      </p:sp>
      <p:pic>
        <p:nvPicPr>
          <p:cNvPr id="176" name="Google Shape;176;p27"/>
          <p:cNvPicPr preferRelativeResize="0"/>
          <p:nvPr/>
        </p:nvPicPr>
        <p:blipFill rotWithShape="1">
          <a:blip r:embed="rId3">
            <a:alphaModFix/>
          </a:blip>
          <a:srcRect b="0" l="0" r="0" t="0"/>
          <a:stretch/>
        </p:blipFill>
        <p:spPr>
          <a:xfrm>
            <a:off x="971600" y="4946476"/>
            <a:ext cx="7400925" cy="186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182" name="Google Shape;182;p28"/>
          <p:cNvSpPr txBox="1"/>
          <p:nvPr>
            <p:ph idx="1" type="body"/>
          </p:nvPr>
        </p:nvSpPr>
        <p:spPr>
          <a:xfrm>
            <a:off x="457200" y="836712"/>
            <a:ext cx="8229600" cy="511256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Microinstructions are stored in control memory in groups, with each group specifying a </a:t>
            </a:r>
            <a:r>
              <a:rPr b="1" lang="en-IN" sz="2800"/>
              <a:t>routine</a:t>
            </a:r>
            <a:r>
              <a:rPr lang="en-IN" sz="2800"/>
              <a:t>.</a:t>
            </a:r>
            <a:endParaRPr/>
          </a:p>
          <a:p>
            <a:pPr indent="-342900" lvl="0" marL="342900" rtl="0" algn="just">
              <a:spcBef>
                <a:spcPts val="560"/>
              </a:spcBef>
              <a:spcAft>
                <a:spcPts val="0"/>
              </a:spcAft>
              <a:buClr>
                <a:schemeClr val="dk1"/>
              </a:buClr>
              <a:buSzPts val="2800"/>
              <a:buChar char="•"/>
            </a:pPr>
            <a:r>
              <a:rPr lang="en-IN" sz="2800"/>
              <a:t>Each computer instruction has its own microprogram routine in control memory to generate the microoperations that execute the instruction. </a:t>
            </a:r>
            <a:endParaRPr/>
          </a:p>
          <a:p>
            <a:pPr indent="-342900" lvl="0" marL="342900" rtl="0" algn="just">
              <a:spcBef>
                <a:spcPts val="560"/>
              </a:spcBef>
              <a:spcAft>
                <a:spcPts val="0"/>
              </a:spcAft>
              <a:buClr>
                <a:schemeClr val="dk1"/>
              </a:buClr>
              <a:buSzPts val="2800"/>
              <a:buChar char="•"/>
            </a:pPr>
            <a:r>
              <a:rPr lang="en-IN" sz="2800"/>
              <a:t>The hardware that controls the address sequencing of the control memory must be capable of sequencing the microinstructions within a routine and be able to branch from one routine to another.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188" name="Google Shape;188;p29"/>
          <p:cNvSpPr txBox="1"/>
          <p:nvPr>
            <p:ph idx="1" type="body"/>
          </p:nvPr>
        </p:nvSpPr>
        <p:spPr>
          <a:xfrm>
            <a:off x="457200" y="836712"/>
            <a:ext cx="8229600" cy="511256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An initial address is loaded into the control address register when power is turned on in the computer.</a:t>
            </a:r>
            <a:endParaRPr/>
          </a:p>
          <a:p>
            <a:pPr indent="-342900" lvl="0" marL="342900" rtl="0" algn="just">
              <a:spcBef>
                <a:spcPts val="560"/>
              </a:spcBef>
              <a:spcAft>
                <a:spcPts val="0"/>
              </a:spcAft>
              <a:buClr>
                <a:schemeClr val="dk1"/>
              </a:buClr>
              <a:buSzPts val="2800"/>
              <a:buChar char="•"/>
            </a:pPr>
            <a:r>
              <a:rPr lang="en-IN" sz="2800"/>
              <a:t>This address is usually the address of the first microinstruction that activates the instruction fetch routine.</a:t>
            </a:r>
            <a:endParaRPr/>
          </a:p>
          <a:p>
            <a:pPr indent="-342900" lvl="0" marL="342900" rtl="0" algn="just">
              <a:spcBef>
                <a:spcPts val="560"/>
              </a:spcBef>
              <a:spcAft>
                <a:spcPts val="0"/>
              </a:spcAft>
              <a:buClr>
                <a:schemeClr val="dk1"/>
              </a:buClr>
              <a:buSzPts val="2800"/>
              <a:buChar char="•"/>
            </a:pPr>
            <a:r>
              <a:rPr lang="en-IN" sz="2800"/>
              <a:t>The address sequencing capabilities required in a control memory are: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194" name="Google Shape;194;p30"/>
          <p:cNvSpPr txBox="1"/>
          <p:nvPr>
            <p:ph idx="1" type="body"/>
          </p:nvPr>
        </p:nvSpPr>
        <p:spPr>
          <a:xfrm>
            <a:off x="179512" y="836712"/>
            <a:ext cx="3024336" cy="5112568"/>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Font typeface="Calibri"/>
              <a:buAutoNum type="arabicParenR"/>
            </a:pPr>
            <a:r>
              <a:rPr lang="en-IN" sz="2800"/>
              <a:t>Incrementing of the control address register.</a:t>
            </a:r>
            <a:endParaRPr/>
          </a:p>
          <a:p>
            <a:pPr indent="-269875" lvl="0" marL="269875" rtl="0" algn="just">
              <a:spcBef>
                <a:spcPts val="560"/>
              </a:spcBef>
              <a:spcAft>
                <a:spcPts val="0"/>
              </a:spcAft>
              <a:buClr>
                <a:schemeClr val="dk1"/>
              </a:buClr>
              <a:buSzPts val="2800"/>
              <a:buChar char="•"/>
            </a:pPr>
            <a:r>
              <a:rPr lang="en-IN" sz="2800"/>
              <a:t>The incrementer increments the content of the control address register by one, to select the next microinstruction in sequence.</a:t>
            </a:r>
            <a:endParaRPr/>
          </a:p>
        </p:txBody>
      </p:sp>
      <p:pic>
        <p:nvPicPr>
          <p:cNvPr id="195" name="Google Shape;195;p30"/>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196" name="Google Shape;196;p30"/>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02" name="Google Shape;202;p31"/>
          <p:cNvSpPr txBox="1"/>
          <p:nvPr>
            <p:ph idx="1" type="body"/>
          </p:nvPr>
        </p:nvSpPr>
        <p:spPr>
          <a:xfrm>
            <a:off x="179512" y="836712"/>
            <a:ext cx="2880320" cy="5472608"/>
          </a:xfrm>
          <a:prstGeom prst="rect">
            <a:avLst/>
          </a:prstGeom>
          <a:noFill/>
          <a:ln>
            <a:noFill/>
          </a:ln>
        </p:spPr>
        <p:txBody>
          <a:bodyPr anchorCtr="0" anchor="t" bIns="45700" lIns="91425" spcFirstLastPara="1" rIns="91425" wrap="square" tIns="45700">
            <a:normAutofit fontScale="92500" lnSpcReduction="10000"/>
          </a:bodyPr>
          <a:lstStyle/>
          <a:p>
            <a:pPr indent="-269875" lvl="0" marL="269875" rtl="0" algn="just">
              <a:spcBef>
                <a:spcPts val="0"/>
              </a:spcBef>
              <a:spcAft>
                <a:spcPts val="0"/>
              </a:spcAft>
              <a:buClr>
                <a:schemeClr val="dk1"/>
              </a:buClr>
              <a:buSzPct val="100000"/>
              <a:buFont typeface="Calibri"/>
              <a:buAutoNum type="arabicParenR" startAt="2"/>
            </a:pPr>
            <a:r>
              <a:rPr lang="en-IN" sz="2800"/>
              <a:t>Unconditional branch or conditional branch, depending on status bit conditions.</a:t>
            </a:r>
            <a:endParaRPr/>
          </a:p>
          <a:p>
            <a:pPr indent="-269875" lvl="0" marL="269875" rtl="0" algn="just">
              <a:spcBef>
                <a:spcPts val="518"/>
              </a:spcBef>
              <a:spcAft>
                <a:spcPts val="0"/>
              </a:spcAft>
              <a:buClr>
                <a:schemeClr val="dk1"/>
              </a:buClr>
              <a:buSzPct val="100000"/>
              <a:buChar char="•"/>
            </a:pPr>
            <a:r>
              <a:rPr lang="en-IN" sz="2800"/>
              <a:t>Branching is achieved by specifying the branch address in one of the fields of the microinstruction.</a:t>
            </a:r>
            <a:endParaRPr/>
          </a:p>
        </p:txBody>
      </p:sp>
      <p:pic>
        <p:nvPicPr>
          <p:cNvPr id="203" name="Google Shape;203;p31"/>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04" name="Google Shape;204;p31"/>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91" name="Google Shape;91;p14"/>
          <p:cNvSpPr txBox="1"/>
          <p:nvPr>
            <p:ph idx="1" type="body"/>
          </p:nvPr>
        </p:nvSpPr>
        <p:spPr>
          <a:xfrm>
            <a:off x="457200" y="836712"/>
            <a:ext cx="8229600" cy="576064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Major functional parts in a digital computer</a:t>
            </a:r>
            <a:endParaRPr/>
          </a:p>
          <a:p>
            <a:pPr indent="-358775" lvl="0" marL="1258888" rtl="0" algn="just">
              <a:spcBef>
                <a:spcPts val="560"/>
              </a:spcBef>
              <a:spcAft>
                <a:spcPts val="0"/>
              </a:spcAft>
              <a:buClr>
                <a:schemeClr val="dk1"/>
              </a:buClr>
              <a:buSzPts val="2800"/>
              <a:buFont typeface="Calibri"/>
              <a:buAutoNum type="arabicParenR"/>
            </a:pPr>
            <a:r>
              <a:rPr lang="en-IN" sz="2800"/>
              <a:t>CPU</a:t>
            </a:r>
            <a:endParaRPr/>
          </a:p>
          <a:p>
            <a:pPr indent="-358775" lvl="0" marL="1258888" rtl="0" algn="just">
              <a:spcBef>
                <a:spcPts val="560"/>
              </a:spcBef>
              <a:spcAft>
                <a:spcPts val="0"/>
              </a:spcAft>
              <a:buClr>
                <a:schemeClr val="dk1"/>
              </a:buClr>
              <a:buSzPts val="2800"/>
              <a:buFont typeface="Calibri"/>
              <a:buAutoNum type="arabicParenR"/>
            </a:pPr>
            <a:r>
              <a:rPr lang="en-IN" sz="2800"/>
              <a:t>Memory</a:t>
            </a:r>
            <a:endParaRPr/>
          </a:p>
          <a:p>
            <a:pPr indent="-358775" lvl="0" marL="1258888" rtl="0" algn="just">
              <a:spcBef>
                <a:spcPts val="560"/>
              </a:spcBef>
              <a:spcAft>
                <a:spcPts val="0"/>
              </a:spcAft>
              <a:buClr>
                <a:schemeClr val="dk1"/>
              </a:buClr>
              <a:buSzPts val="2800"/>
              <a:buFont typeface="Calibri"/>
              <a:buAutoNum type="arabicParenR"/>
            </a:pPr>
            <a:r>
              <a:rPr lang="en-IN" sz="2800"/>
              <a:t>I/O</a:t>
            </a:r>
            <a:endParaRPr/>
          </a:p>
          <a:p>
            <a:pPr indent="-342900" lvl="0" marL="342900" rtl="0" algn="just">
              <a:spcBef>
                <a:spcPts val="560"/>
              </a:spcBef>
              <a:spcAft>
                <a:spcPts val="0"/>
              </a:spcAft>
              <a:buClr>
                <a:schemeClr val="dk1"/>
              </a:buClr>
              <a:buSzPts val="2800"/>
              <a:buChar char="•"/>
            </a:pPr>
            <a:r>
              <a:rPr lang="en-IN" sz="2800"/>
              <a:t>The CPU is made up of three major parts</a:t>
            </a:r>
            <a:endParaRPr/>
          </a:p>
          <a:p>
            <a:pPr indent="-342900" lvl="0" marL="342900" rtl="0" algn="just">
              <a:spcBef>
                <a:spcPts val="560"/>
              </a:spcBef>
              <a:spcAft>
                <a:spcPts val="0"/>
              </a:spcAft>
              <a:buClr>
                <a:schemeClr val="dk1"/>
              </a:buClr>
              <a:buSzPts val="2800"/>
              <a:buNone/>
            </a:pPr>
            <a:r>
              <a:rPr lang="en-IN" sz="2800"/>
              <a:t>		1) Register Set</a:t>
            </a:r>
            <a:endParaRPr/>
          </a:p>
          <a:p>
            <a:pPr indent="-342900" lvl="0" marL="342900" rtl="0" algn="just">
              <a:spcBef>
                <a:spcPts val="560"/>
              </a:spcBef>
              <a:spcAft>
                <a:spcPts val="0"/>
              </a:spcAft>
              <a:buClr>
                <a:schemeClr val="dk1"/>
              </a:buClr>
              <a:buSzPts val="2800"/>
              <a:buNone/>
            </a:pPr>
            <a:r>
              <a:rPr lang="en-IN" sz="2800"/>
              <a:t>		2) ALU</a:t>
            </a:r>
            <a:endParaRPr/>
          </a:p>
          <a:p>
            <a:pPr indent="-342900" lvl="0" marL="342900" rtl="0" algn="just">
              <a:spcBef>
                <a:spcPts val="560"/>
              </a:spcBef>
              <a:spcAft>
                <a:spcPts val="0"/>
              </a:spcAft>
              <a:buClr>
                <a:schemeClr val="dk1"/>
              </a:buClr>
              <a:buSzPts val="2800"/>
              <a:buNone/>
            </a:pPr>
            <a:r>
              <a:rPr lang="en-IN" sz="2800"/>
              <a:t>		3) Control Unit</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10" name="Google Shape;210;p32"/>
          <p:cNvSpPr txBox="1"/>
          <p:nvPr>
            <p:ph idx="1" type="body"/>
          </p:nvPr>
        </p:nvSpPr>
        <p:spPr>
          <a:xfrm>
            <a:off x="179512" y="836712"/>
            <a:ext cx="2880320" cy="5616624"/>
          </a:xfrm>
          <a:prstGeom prst="rect">
            <a:avLst/>
          </a:prstGeom>
          <a:noFill/>
          <a:ln>
            <a:noFill/>
          </a:ln>
        </p:spPr>
        <p:txBody>
          <a:bodyPr anchorCtr="0" anchor="t" bIns="45700" lIns="91425" spcFirstLastPara="1" rIns="91425" wrap="square" tIns="45700">
            <a:normAutofit fontScale="92500" lnSpcReduction="20000"/>
          </a:bodyPr>
          <a:lstStyle/>
          <a:p>
            <a:pPr indent="-269875" lvl="0" marL="269875" rtl="0" algn="just">
              <a:spcBef>
                <a:spcPts val="0"/>
              </a:spcBef>
              <a:spcAft>
                <a:spcPts val="0"/>
              </a:spcAft>
              <a:buClr>
                <a:schemeClr val="dk1"/>
              </a:buClr>
              <a:buSzPct val="100000"/>
              <a:buFont typeface="Calibri"/>
              <a:buAutoNum type="arabicParenR" startAt="2"/>
            </a:pPr>
            <a:r>
              <a:rPr lang="en-IN" sz="2800"/>
              <a:t>Unconditional branch or conditional branch, depending on status bit conditions.</a:t>
            </a:r>
            <a:endParaRPr/>
          </a:p>
          <a:p>
            <a:pPr indent="-269875" lvl="0" marL="269875" rtl="0" algn="just">
              <a:spcBef>
                <a:spcPts val="518"/>
              </a:spcBef>
              <a:spcAft>
                <a:spcPts val="0"/>
              </a:spcAft>
              <a:buClr>
                <a:schemeClr val="dk1"/>
              </a:buClr>
              <a:buSzPct val="100000"/>
              <a:buChar char="•"/>
            </a:pPr>
            <a:r>
              <a:rPr lang="en-IN" sz="2800"/>
              <a:t>Conditional branching is obtained by using part of the microinstruction to select a specific status bit in order to determine its condition.</a:t>
            </a:r>
            <a:endParaRPr/>
          </a:p>
        </p:txBody>
      </p:sp>
      <p:pic>
        <p:nvPicPr>
          <p:cNvPr id="211" name="Google Shape;211;p32"/>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12" name="Google Shape;212;p32"/>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18" name="Google Shape;218;p33"/>
          <p:cNvSpPr txBox="1"/>
          <p:nvPr>
            <p:ph idx="1" type="body"/>
          </p:nvPr>
        </p:nvSpPr>
        <p:spPr>
          <a:xfrm>
            <a:off x="179512" y="836712"/>
            <a:ext cx="3024336" cy="5112568"/>
          </a:xfrm>
          <a:prstGeom prst="rect">
            <a:avLst/>
          </a:prstGeom>
          <a:noFill/>
          <a:ln>
            <a:noFill/>
          </a:ln>
        </p:spPr>
        <p:txBody>
          <a:bodyPr anchorCtr="0" anchor="t" bIns="45700" lIns="91425" spcFirstLastPara="1" rIns="91425" wrap="square" tIns="45700">
            <a:normAutofit lnSpcReduction="10000"/>
          </a:bodyPr>
          <a:lstStyle/>
          <a:p>
            <a:pPr indent="-269875" lvl="0" marL="269875" rtl="0" algn="just">
              <a:spcBef>
                <a:spcPts val="0"/>
              </a:spcBef>
              <a:spcAft>
                <a:spcPts val="0"/>
              </a:spcAft>
              <a:buClr>
                <a:schemeClr val="dk1"/>
              </a:buClr>
              <a:buSzPts val="2800"/>
              <a:buFont typeface="Calibri"/>
              <a:buAutoNum type="arabicParenR" startAt="3"/>
            </a:pPr>
            <a:r>
              <a:rPr lang="en-IN" sz="2800"/>
              <a:t>A mapping process from the bits of the instruction to an address for control memory.</a:t>
            </a:r>
            <a:endParaRPr/>
          </a:p>
          <a:p>
            <a:pPr indent="-269875" lvl="0" marL="269875" rtl="0" algn="just">
              <a:spcBef>
                <a:spcPts val="560"/>
              </a:spcBef>
              <a:spcAft>
                <a:spcPts val="0"/>
              </a:spcAft>
              <a:buClr>
                <a:schemeClr val="dk1"/>
              </a:buClr>
              <a:buSzPts val="2800"/>
              <a:buChar char="•"/>
            </a:pPr>
            <a:r>
              <a:rPr lang="en-IN" sz="2800"/>
              <a:t>An external address is transferred into control memory via a mapping logic circuit.</a:t>
            </a:r>
            <a:endParaRPr/>
          </a:p>
        </p:txBody>
      </p:sp>
      <p:pic>
        <p:nvPicPr>
          <p:cNvPr id="219" name="Google Shape;219;p33"/>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20" name="Google Shape;220;p33"/>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26" name="Google Shape;226;p34"/>
          <p:cNvSpPr txBox="1"/>
          <p:nvPr>
            <p:ph idx="1" type="body"/>
          </p:nvPr>
        </p:nvSpPr>
        <p:spPr>
          <a:xfrm>
            <a:off x="179512" y="836712"/>
            <a:ext cx="3024336" cy="5472608"/>
          </a:xfrm>
          <a:prstGeom prst="rect">
            <a:avLst/>
          </a:prstGeom>
          <a:noFill/>
          <a:ln>
            <a:noFill/>
          </a:ln>
        </p:spPr>
        <p:txBody>
          <a:bodyPr anchorCtr="0" anchor="t" bIns="45700" lIns="91425" spcFirstLastPara="1" rIns="91425" wrap="square" tIns="45700">
            <a:normAutofit fontScale="92500"/>
          </a:bodyPr>
          <a:lstStyle/>
          <a:p>
            <a:pPr indent="-269875" lvl="0" marL="269875" rtl="0" algn="just">
              <a:spcBef>
                <a:spcPts val="0"/>
              </a:spcBef>
              <a:spcAft>
                <a:spcPts val="0"/>
              </a:spcAft>
              <a:buClr>
                <a:schemeClr val="dk1"/>
              </a:buClr>
              <a:buSzPct val="100000"/>
              <a:buFont typeface="Calibri"/>
              <a:buAutoNum type="arabicParenR" startAt="4"/>
            </a:pPr>
            <a:r>
              <a:rPr lang="en-IN" sz="2800"/>
              <a:t>A facility for subroutine call and return.</a:t>
            </a:r>
            <a:endParaRPr/>
          </a:p>
          <a:p>
            <a:pPr indent="-269875" lvl="0" marL="269875" rtl="0" algn="just">
              <a:spcBef>
                <a:spcPts val="518"/>
              </a:spcBef>
              <a:spcAft>
                <a:spcPts val="0"/>
              </a:spcAft>
              <a:buClr>
                <a:schemeClr val="dk1"/>
              </a:buClr>
              <a:buSzPct val="100000"/>
              <a:buChar char="•"/>
            </a:pPr>
            <a:r>
              <a:rPr lang="en-IN" sz="2800"/>
              <a:t>The return address for a subroutine is stored in a special register whose value is then used when the microprogram wishes to return from the subroutine.</a:t>
            </a:r>
            <a:endParaRPr/>
          </a:p>
        </p:txBody>
      </p:sp>
      <p:pic>
        <p:nvPicPr>
          <p:cNvPr id="227" name="Google Shape;227;p34"/>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28" name="Google Shape;228;p34"/>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34" name="Google Shape;234;p35"/>
          <p:cNvSpPr txBox="1"/>
          <p:nvPr>
            <p:ph idx="1" type="body"/>
          </p:nvPr>
        </p:nvSpPr>
        <p:spPr>
          <a:xfrm>
            <a:off x="457200" y="836712"/>
            <a:ext cx="8229600" cy="6021288"/>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None/>
            </a:pPr>
            <a:r>
              <a:rPr lang="en-IN" sz="2800"/>
              <a:t>Conditional Branching:</a:t>
            </a:r>
            <a:endParaRPr/>
          </a:p>
          <a:p>
            <a:pPr indent="-342900" lvl="0" marL="342900" rtl="0" algn="just">
              <a:spcBef>
                <a:spcPts val="518"/>
              </a:spcBef>
              <a:spcAft>
                <a:spcPts val="0"/>
              </a:spcAft>
              <a:buClr>
                <a:schemeClr val="dk1"/>
              </a:buClr>
              <a:buSzPct val="100000"/>
              <a:buChar char="•"/>
            </a:pPr>
            <a:r>
              <a:rPr lang="en-IN" sz="2800"/>
              <a:t>The branch logic provides decision-making capabilities in the control unit. </a:t>
            </a:r>
            <a:endParaRPr sz="2800"/>
          </a:p>
          <a:p>
            <a:pPr indent="-342900" lvl="0" marL="342900" rtl="0" algn="just">
              <a:spcBef>
                <a:spcPts val="518"/>
              </a:spcBef>
              <a:spcAft>
                <a:spcPts val="0"/>
              </a:spcAft>
              <a:buClr>
                <a:schemeClr val="dk1"/>
              </a:buClr>
              <a:buSzPct val="100000"/>
              <a:buChar char="•"/>
            </a:pPr>
            <a:r>
              <a:rPr lang="en-IN" sz="2800"/>
              <a:t>The status conditions are special bits in the system that provide parameter information such as the carry-out of an adder, the sign bit of a number, the mode bits of an instruction, and input or output status conditions. </a:t>
            </a:r>
            <a:endParaRPr sz="2800"/>
          </a:p>
          <a:p>
            <a:pPr indent="-342900" lvl="0" marL="342900" rtl="0" algn="just">
              <a:spcBef>
                <a:spcPts val="518"/>
              </a:spcBef>
              <a:spcAft>
                <a:spcPts val="0"/>
              </a:spcAft>
              <a:buClr>
                <a:schemeClr val="dk1"/>
              </a:buClr>
              <a:buSzPct val="100000"/>
              <a:buChar char="•"/>
            </a:pPr>
            <a:r>
              <a:rPr lang="en-IN" sz="2800"/>
              <a:t>Information in these bits can be tested and actions initiated based on their condition: whether their value is 1 or 0. </a:t>
            </a:r>
            <a:endParaRPr sz="2800"/>
          </a:p>
          <a:p>
            <a:pPr indent="-342900" lvl="0" marL="342900" rtl="0" algn="just">
              <a:spcBef>
                <a:spcPts val="518"/>
              </a:spcBef>
              <a:spcAft>
                <a:spcPts val="0"/>
              </a:spcAft>
              <a:buClr>
                <a:schemeClr val="dk1"/>
              </a:buClr>
              <a:buSzPct val="100000"/>
              <a:buChar char="•"/>
            </a:pPr>
            <a:r>
              <a:rPr lang="en-IN" sz="2800"/>
              <a:t>The status bits, together with the field in the microinstruction that specifies a branch address, control the conditional branch decisions generated in the branch logic.</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40" name="Google Shape;240;p36"/>
          <p:cNvSpPr txBox="1"/>
          <p:nvPr>
            <p:ph idx="1" type="body"/>
          </p:nvPr>
        </p:nvSpPr>
        <p:spPr>
          <a:xfrm>
            <a:off x="179512" y="836712"/>
            <a:ext cx="3024336" cy="5472608"/>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The simplest way is to test the specified condition and branch to the indicated address if the condition is met</a:t>
            </a:r>
            <a:endParaRPr/>
          </a:p>
          <a:p>
            <a:pPr indent="-269875" lvl="0" marL="269875" rtl="0" algn="just">
              <a:spcBef>
                <a:spcPts val="560"/>
              </a:spcBef>
              <a:spcAft>
                <a:spcPts val="0"/>
              </a:spcAft>
              <a:buClr>
                <a:schemeClr val="dk1"/>
              </a:buClr>
              <a:buSzPts val="2800"/>
              <a:buChar char="•"/>
            </a:pPr>
            <a:r>
              <a:rPr lang="en-IN" sz="2800"/>
              <a:t>otherwise, the address register is incremented.</a:t>
            </a:r>
            <a:endParaRPr sz="2800"/>
          </a:p>
        </p:txBody>
      </p:sp>
      <p:pic>
        <p:nvPicPr>
          <p:cNvPr id="241" name="Google Shape;241;p36"/>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42" name="Google Shape;242;p36"/>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48" name="Google Shape;248;p37"/>
          <p:cNvSpPr txBox="1"/>
          <p:nvPr>
            <p:ph idx="1" type="body"/>
          </p:nvPr>
        </p:nvSpPr>
        <p:spPr>
          <a:xfrm>
            <a:off x="179512" y="836712"/>
            <a:ext cx="3024336" cy="5616624"/>
          </a:xfrm>
          <a:prstGeom prst="rect">
            <a:avLst/>
          </a:prstGeom>
          <a:noFill/>
          <a:ln>
            <a:noFill/>
          </a:ln>
        </p:spPr>
        <p:txBody>
          <a:bodyPr anchorCtr="0" anchor="t" bIns="45700" lIns="91425" spcFirstLastPara="1" rIns="91425" wrap="square" tIns="45700">
            <a:normAutofit fontScale="92500" lnSpcReduction="20000"/>
          </a:bodyPr>
          <a:lstStyle/>
          <a:p>
            <a:pPr indent="-269875" lvl="0" marL="269875" rtl="0" algn="just">
              <a:spcBef>
                <a:spcPts val="0"/>
              </a:spcBef>
              <a:spcAft>
                <a:spcPts val="0"/>
              </a:spcAft>
              <a:buClr>
                <a:schemeClr val="dk1"/>
              </a:buClr>
              <a:buSzPct val="100000"/>
              <a:buChar char="•"/>
            </a:pPr>
            <a:r>
              <a:rPr lang="en-IN" sz="2800"/>
              <a:t>If the selected status bit is in the 1 state, the output of the multiplexer is 1; otherwise, it is 0.</a:t>
            </a:r>
            <a:endParaRPr/>
          </a:p>
          <a:p>
            <a:pPr indent="-269875" lvl="0" marL="269875" rtl="0" algn="just">
              <a:spcBef>
                <a:spcPts val="518"/>
              </a:spcBef>
              <a:spcAft>
                <a:spcPts val="0"/>
              </a:spcAft>
              <a:buClr>
                <a:schemeClr val="dk1"/>
              </a:buClr>
              <a:buSzPct val="100000"/>
              <a:buChar char="•"/>
            </a:pPr>
            <a:r>
              <a:rPr lang="en-IN" sz="2800"/>
              <a:t>A 1 output in the multiplexer generates a control signal to transfer the branch address from the microinstruction into the control address register.</a:t>
            </a:r>
            <a:endParaRPr sz="2800"/>
          </a:p>
        </p:txBody>
      </p:sp>
      <p:pic>
        <p:nvPicPr>
          <p:cNvPr id="249" name="Google Shape;249;p37"/>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50" name="Google Shape;250;p37"/>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56" name="Google Shape;256;p38"/>
          <p:cNvSpPr txBox="1"/>
          <p:nvPr>
            <p:ph idx="1" type="body"/>
          </p:nvPr>
        </p:nvSpPr>
        <p:spPr>
          <a:xfrm>
            <a:off x="179512" y="836712"/>
            <a:ext cx="3024336" cy="5616624"/>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 A 0 output in the multiplexer causes the address register to be incremented.</a:t>
            </a:r>
            <a:endParaRPr sz="2800"/>
          </a:p>
        </p:txBody>
      </p:sp>
      <p:pic>
        <p:nvPicPr>
          <p:cNvPr id="257" name="Google Shape;257;p38"/>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58" name="Google Shape;258;p38"/>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64" name="Google Shape;264;p39"/>
          <p:cNvSpPr txBox="1"/>
          <p:nvPr>
            <p:ph idx="1" type="body"/>
          </p:nvPr>
        </p:nvSpPr>
        <p:spPr>
          <a:xfrm>
            <a:off x="179512" y="836712"/>
            <a:ext cx="3024336" cy="5616624"/>
          </a:xfrm>
          <a:prstGeom prst="rect">
            <a:avLst/>
          </a:prstGeom>
          <a:noFill/>
          <a:ln>
            <a:noFill/>
          </a:ln>
        </p:spPr>
        <p:txBody>
          <a:bodyPr anchorCtr="0" anchor="t" bIns="45700" lIns="91425" spcFirstLastPara="1" rIns="91425" wrap="square" tIns="45700">
            <a:normAutofit fontScale="92500" lnSpcReduction="20000"/>
          </a:bodyPr>
          <a:lstStyle/>
          <a:p>
            <a:pPr indent="-269875" lvl="0" marL="269875" rtl="0" algn="just">
              <a:spcBef>
                <a:spcPts val="0"/>
              </a:spcBef>
              <a:spcAft>
                <a:spcPts val="0"/>
              </a:spcAft>
              <a:buClr>
                <a:schemeClr val="dk1"/>
              </a:buClr>
              <a:buSzPct val="100000"/>
              <a:buChar char="•"/>
            </a:pPr>
            <a:r>
              <a:rPr lang="en-IN" sz="2800"/>
              <a:t>An unconditional branch microinstruction can be implemented by loading the branch address from control memory into the control address register.</a:t>
            </a:r>
            <a:endParaRPr/>
          </a:p>
          <a:p>
            <a:pPr indent="-269875" lvl="0" marL="269875" rtl="0" algn="just">
              <a:spcBef>
                <a:spcPts val="518"/>
              </a:spcBef>
              <a:spcAft>
                <a:spcPts val="0"/>
              </a:spcAft>
              <a:buClr>
                <a:schemeClr val="dk1"/>
              </a:buClr>
              <a:buSzPct val="100000"/>
              <a:buChar char="•"/>
            </a:pPr>
            <a:r>
              <a:rPr lang="en-IN" sz="2800"/>
              <a:t>This can be accomplished by fixing the value of one status bit at the input of the multiplexer, so it is always equal to 1. </a:t>
            </a:r>
            <a:endParaRPr sz="2800"/>
          </a:p>
        </p:txBody>
      </p:sp>
      <p:pic>
        <p:nvPicPr>
          <p:cNvPr id="265" name="Google Shape;265;p39"/>
          <p:cNvPicPr preferRelativeResize="0"/>
          <p:nvPr/>
        </p:nvPicPr>
        <p:blipFill rotWithShape="1">
          <a:blip r:embed="rId3">
            <a:alphaModFix/>
          </a:blip>
          <a:srcRect b="0" l="0" r="0" t="0"/>
          <a:stretch/>
        </p:blipFill>
        <p:spPr>
          <a:xfrm>
            <a:off x="3275856" y="692696"/>
            <a:ext cx="5832648" cy="6163366"/>
          </a:xfrm>
          <a:prstGeom prst="rect">
            <a:avLst/>
          </a:prstGeom>
          <a:noFill/>
          <a:ln>
            <a:noFill/>
          </a:ln>
        </p:spPr>
      </p:pic>
      <p:sp>
        <p:nvSpPr>
          <p:cNvPr id="266" name="Google Shape;266;p39"/>
          <p:cNvSpPr txBox="1"/>
          <p:nvPr/>
        </p:nvSpPr>
        <p:spPr>
          <a:xfrm>
            <a:off x="179512" y="63720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Selection of address for control memory.</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72" name="Google Shape;272;p40"/>
          <p:cNvSpPr txBox="1"/>
          <p:nvPr>
            <p:ph idx="1" type="body"/>
          </p:nvPr>
        </p:nvSpPr>
        <p:spPr>
          <a:xfrm>
            <a:off x="457200" y="836712"/>
            <a:ext cx="8229600" cy="602128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None/>
            </a:pPr>
            <a:r>
              <a:rPr lang="en-IN" sz="2800"/>
              <a:t>Mapping of Instruction:</a:t>
            </a:r>
            <a:endParaRPr sz="2800"/>
          </a:p>
          <a:p>
            <a:pPr indent="-342900" lvl="0" marL="342900" rtl="0" algn="just">
              <a:spcBef>
                <a:spcPts val="560"/>
              </a:spcBef>
              <a:spcAft>
                <a:spcPts val="0"/>
              </a:spcAft>
              <a:buClr>
                <a:schemeClr val="dk1"/>
              </a:buClr>
              <a:buSzPts val="2800"/>
              <a:buChar char="•"/>
            </a:pPr>
            <a:r>
              <a:rPr lang="en-IN" sz="2800"/>
              <a:t>The status bits for this type of branch are the bits in the operation code part of the instruction.</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78" name="Google Shape;278;p41"/>
          <p:cNvSpPr txBox="1"/>
          <p:nvPr>
            <p:ph idx="1" type="body"/>
          </p:nvPr>
        </p:nvSpPr>
        <p:spPr>
          <a:xfrm>
            <a:off x="323528" y="836712"/>
            <a:ext cx="8280920" cy="3672408"/>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For example, a computer with a simple instruction format as shown in Fig. has an operation code of four bits which can specify up to 16 distinct instructions.</a:t>
            </a:r>
            <a:endParaRPr/>
          </a:p>
          <a:p>
            <a:pPr indent="-269875" lvl="0" marL="269875" rtl="0" algn="just">
              <a:spcBef>
                <a:spcPts val="560"/>
              </a:spcBef>
              <a:spcAft>
                <a:spcPts val="0"/>
              </a:spcAft>
              <a:buClr>
                <a:schemeClr val="dk1"/>
              </a:buClr>
              <a:buSzPts val="2800"/>
              <a:buChar char="•"/>
            </a:pPr>
            <a:r>
              <a:rPr lang="en-IN" sz="2800"/>
              <a:t>Assume further that the control memory has 128 words, requiring an address of seven bits. For each operation code there exists a microprogram routine in control memory that executes the instruction.</a:t>
            </a:r>
            <a:endParaRPr sz="2800"/>
          </a:p>
        </p:txBody>
      </p:sp>
      <p:sp>
        <p:nvSpPr>
          <p:cNvPr id="279" name="Google Shape;279;p41"/>
          <p:cNvSpPr txBox="1"/>
          <p:nvPr/>
        </p:nvSpPr>
        <p:spPr>
          <a:xfrm>
            <a:off x="2267744" y="6444044"/>
            <a:ext cx="6444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Mapping from instruction code to microinstruction address.</a:t>
            </a:r>
            <a:endParaRPr sz="1800">
              <a:solidFill>
                <a:schemeClr val="dk1"/>
              </a:solidFill>
              <a:latin typeface="Calibri"/>
              <a:ea typeface="Calibri"/>
              <a:cs typeface="Calibri"/>
              <a:sym typeface="Calibri"/>
            </a:endParaRPr>
          </a:p>
        </p:txBody>
      </p:sp>
      <p:pic>
        <p:nvPicPr>
          <p:cNvPr id="280" name="Google Shape;280;p41"/>
          <p:cNvPicPr preferRelativeResize="0"/>
          <p:nvPr/>
        </p:nvPicPr>
        <p:blipFill rotWithShape="1">
          <a:blip r:embed="rId3">
            <a:alphaModFix/>
          </a:blip>
          <a:srcRect b="0" l="0" r="0" t="0"/>
          <a:stretch/>
        </p:blipFill>
        <p:spPr>
          <a:xfrm>
            <a:off x="2555776" y="4338786"/>
            <a:ext cx="5200650" cy="211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97" name="Google Shape;97;p15"/>
          <p:cNvSpPr txBox="1"/>
          <p:nvPr>
            <p:ph idx="1" type="body"/>
          </p:nvPr>
        </p:nvSpPr>
        <p:spPr>
          <a:xfrm>
            <a:off x="457200" y="836712"/>
            <a:ext cx="8229600" cy="576064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None/>
            </a:pPr>
            <a:r>
              <a:rPr lang="en-IN" sz="2800"/>
              <a:t>Hardwired Control Unit:</a:t>
            </a:r>
            <a:endParaRPr/>
          </a:p>
          <a:p>
            <a:pPr indent="-342900" lvl="0" marL="342900" rtl="0" algn="just">
              <a:spcBef>
                <a:spcPts val="560"/>
              </a:spcBef>
              <a:spcAft>
                <a:spcPts val="0"/>
              </a:spcAft>
              <a:buClr>
                <a:schemeClr val="dk1"/>
              </a:buClr>
              <a:buSzPts val="2800"/>
              <a:buChar char="•"/>
            </a:pPr>
            <a:r>
              <a:rPr lang="en-IN" sz="2800"/>
              <a:t>When the control signals are generated by hardware using conventional logic design techniques, the control unit is said to be hardwired.</a:t>
            </a:r>
            <a:endParaRPr/>
          </a:p>
          <a:p>
            <a:pPr indent="-342900" lvl="0" marL="342900" rtl="0" algn="just">
              <a:spcBef>
                <a:spcPts val="560"/>
              </a:spcBef>
              <a:spcAft>
                <a:spcPts val="0"/>
              </a:spcAft>
              <a:buClr>
                <a:schemeClr val="dk1"/>
              </a:buClr>
              <a:buSzPts val="2800"/>
              <a:buChar char="•"/>
            </a:pPr>
            <a:r>
              <a:rPr lang="en-IN" sz="2800"/>
              <a:t>The control logic is implemented with gates, flip-flops, decoders, and other digital circuits.</a:t>
            </a:r>
            <a:endParaRPr/>
          </a:p>
          <a:p>
            <a:pPr indent="-342900" lvl="0" marL="342900" rtl="0" algn="just">
              <a:spcBef>
                <a:spcPts val="560"/>
              </a:spcBef>
              <a:spcAft>
                <a:spcPts val="0"/>
              </a:spcAft>
              <a:buClr>
                <a:schemeClr val="dk1"/>
              </a:buClr>
              <a:buSzPts val="2800"/>
              <a:buNone/>
            </a:pPr>
            <a:r>
              <a:rPr lang="en-IN" sz="2800"/>
              <a:t>Micro programmed control unit:</a:t>
            </a:r>
            <a:endParaRPr/>
          </a:p>
          <a:p>
            <a:pPr indent="-342900" lvl="0" marL="342900" rtl="0" algn="just">
              <a:spcBef>
                <a:spcPts val="560"/>
              </a:spcBef>
              <a:spcAft>
                <a:spcPts val="0"/>
              </a:spcAft>
              <a:buClr>
                <a:schemeClr val="dk1"/>
              </a:buClr>
              <a:buSzPts val="2800"/>
              <a:buChar char="•"/>
            </a:pPr>
            <a:r>
              <a:rPr lang="en-IN" sz="2800"/>
              <a:t>the control information is stored in a control memory (if the design is modified, the micro-program in control memory has to be updated)</a:t>
            </a:r>
            <a:endParaRPr/>
          </a:p>
          <a:p>
            <a:pPr indent="-342900" lvl="0" marL="342900" rtl="0" algn="just">
              <a:spcBef>
                <a:spcPts val="560"/>
              </a:spcBef>
              <a:spcAft>
                <a:spcPts val="0"/>
              </a:spcAft>
              <a:buClr>
                <a:schemeClr val="dk1"/>
              </a:buClr>
              <a:buSzPts val="2800"/>
              <a:buChar char="•"/>
            </a:pPr>
            <a:r>
              <a:rPr lang="en-IN" sz="2800"/>
              <a:t>A control unit whose binary control variables are stored in memory is called a micro programmed control unit.</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Address Sequencing</a:t>
            </a:r>
            <a:endParaRPr/>
          </a:p>
        </p:txBody>
      </p:sp>
      <p:sp>
        <p:nvSpPr>
          <p:cNvPr id="286" name="Google Shape;286;p42"/>
          <p:cNvSpPr txBox="1"/>
          <p:nvPr>
            <p:ph idx="1" type="body"/>
          </p:nvPr>
        </p:nvSpPr>
        <p:spPr>
          <a:xfrm>
            <a:off x="323528" y="836712"/>
            <a:ext cx="8280920" cy="3672408"/>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One simple mapping process that converts the 4-bit operation code to a 7-bit address for control memory is shown in Fig. </a:t>
            </a:r>
            <a:endParaRPr sz="2800"/>
          </a:p>
          <a:p>
            <a:pPr indent="-269875" lvl="0" marL="269875" rtl="0" algn="just">
              <a:spcBef>
                <a:spcPts val="560"/>
              </a:spcBef>
              <a:spcAft>
                <a:spcPts val="0"/>
              </a:spcAft>
              <a:buClr>
                <a:schemeClr val="dk1"/>
              </a:buClr>
              <a:buSzPts val="2800"/>
              <a:buChar char="•"/>
            </a:pPr>
            <a:r>
              <a:rPr lang="en-IN" sz="2800"/>
              <a:t>This mapping consists of placing a 0 in the most significant bit of the address, transferring the four operation code bits, and clearing the two least significant bits of the control address register.</a:t>
            </a:r>
            <a:endParaRPr sz="2800"/>
          </a:p>
        </p:txBody>
      </p:sp>
      <p:sp>
        <p:nvSpPr>
          <p:cNvPr id="287" name="Google Shape;287;p42"/>
          <p:cNvSpPr txBox="1"/>
          <p:nvPr/>
        </p:nvSpPr>
        <p:spPr>
          <a:xfrm>
            <a:off x="2267744" y="6444044"/>
            <a:ext cx="6444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 Mapping from instruction code to microinstruction address.</a:t>
            </a:r>
            <a:endParaRPr sz="1800">
              <a:solidFill>
                <a:schemeClr val="dk1"/>
              </a:solidFill>
              <a:latin typeface="Calibri"/>
              <a:ea typeface="Calibri"/>
              <a:cs typeface="Calibri"/>
              <a:sym typeface="Calibri"/>
            </a:endParaRPr>
          </a:p>
        </p:txBody>
      </p:sp>
      <p:pic>
        <p:nvPicPr>
          <p:cNvPr id="288" name="Google Shape;288;p42"/>
          <p:cNvPicPr preferRelativeResize="0"/>
          <p:nvPr/>
        </p:nvPicPr>
        <p:blipFill rotWithShape="1">
          <a:blip r:embed="rId3">
            <a:alphaModFix/>
          </a:blip>
          <a:srcRect b="0" l="0" r="0" t="0"/>
          <a:stretch/>
        </p:blipFill>
        <p:spPr>
          <a:xfrm>
            <a:off x="2555776" y="4338786"/>
            <a:ext cx="5200650" cy="211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6"/>
          <p:cNvPicPr preferRelativeResize="0"/>
          <p:nvPr/>
        </p:nvPicPr>
        <p:blipFill rotWithShape="1">
          <a:blip r:embed="rId3">
            <a:alphaModFix/>
          </a:blip>
          <a:srcRect b="0" l="0" r="0" t="0"/>
          <a:stretch/>
        </p:blipFill>
        <p:spPr>
          <a:xfrm>
            <a:off x="1524000" y="685800"/>
            <a:ext cx="6248400" cy="5791200"/>
          </a:xfrm>
          <a:prstGeom prst="rect">
            <a:avLst/>
          </a:prstGeom>
          <a:noFill/>
          <a:ln>
            <a:noFill/>
          </a:ln>
        </p:spPr>
      </p:pic>
      <p:sp>
        <p:nvSpPr>
          <p:cNvPr id="103" name="Google Shape;103;p16"/>
          <p:cNvSpPr txBox="1"/>
          <p:nvPr/>
        </p:nvSpPr>
        <p:spPr>
          <a:xfrm>
            <a:off x="533400" y="76200"/>
            <a:ext cx="8229600" cy="544488"/>
          </a:xfrm>
          <a:prstGeom prst="rect">
            <a:avLst/>
          </a:prstGeom>
          <a:noFill/>
          <a:ln>
            <a:noFill/>
          </a:ln>
        </p:spPr>
        <p:txBody>
          <a:bodyPr anchorCtr="0" anchor="ctr" bIns="45700" lIns="91425" spcFirstLastPara="1" rIns="91425" wrap="square" tIns="45700">
            <a:noAutofit/>
          </a:bodyPr>
          <a:lstStyle/>
          <a:p>
            <a:pPr indent="-746125" lvl="0" marL="746125" marR="0" rtl="0" algn="ctr">
              <a:spcBef>
                <a:spcPts val="0"/>
              </a:spcBef>
              <a:spcAft>
                <a:spcPts val="0"/>
              </a:spcAft>
              <a:buNone/>
            </a:pPr>
            <a:r>
              <a:rPr b="0" i="0" lang="en-IN" sz="4000" u="none" cap="none" strike="noStrike">
                <a:solidFill>
                  <a:schemeClr val="dk1"/>
                </a:solidFill>
                <a:latin typeface="Calibri"/>
                <a:ea typeface="Calibri"/>
                <a:cs typeface="Calibri"/>
                <a:sym typeface="Calibri"/>
              </a:rPr>
              <a:t>Hardwired Control Unit</a:t>
            </a:r>
            <a:endParaRPr b="0" i="0" sz="4000" u="none" cap="none" strike="noStrike">
              <a:solidFill>
                <a:schemeClr val="dk1"/>
              </a:solidFill>
              <a:latin typeface="Calibri"/>
              <a:ea typeface="Calibri"/>
              <a:cs typeface="Calibri"/>
              <a:sym typeface="Calibri"/>
            </a:endParaRPr>
          </a:p>
        </p:txBody>
      </p:sp>
      <p:sp>
        <p:nvSpPr>
          <p:cNvPr id="104" name="Google Shape;104;p16"/>
          <p:cNvSpPr txBox="1"/>
          <p:nvPr/>
        </p:nvSpPr>
        <p:spPr>
          <a:xfrm>
            <a:off x="914400" y="6400800"/>
            <a:ext cx="52578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Fig: Block diagram of the hardwired control unit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10" name="Google Shape;110;p17"/>
          <p:cNvSpPr txBox="1"/>
          <p:nvPr>
            <p:ph idx="1" type="body"/>
          </p:nvPr>
        </p:nvSpPr>
        <p:spPr>
          <a:xfrm>
            <a:off x="457200" y="836712"/>
            <a:ext cx="8363272" cy="576064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None/>
            </a:pPr>
            <a:r>
              <a:rPr lang="en-IN" sz="2800"/>
              <a:t>Limitations of hardwired Control Unit:</a:t>
            </a:r>
            <a:endParaRPr/>
          </a:p>
          <a:p>
            <a:pPr indent="-269875" lvl="0" marL="630238" rtl="0" algn="just">
              <a:spcBef>
                <a:spcPts val="560"/>
              </a:spcBef>
              <a:spcAft>
                <a:spcPts val="0"/>
              </a:spcAft>
              <a:buClr>
                <a:schemeClr val="dk1"/>
              </a:buClr>
              <a:buSzPts val="2800"/>
              <a:buFont typeface="Noto Sans Symbols"/>
              <a:buChar char="▪"/>
            </a:pPr>
            <a:r>
              <a:rPr lang="en-IN" sz="2800"/>
              <a:t>Complete Boolean circuit</a:t>
            </a:r>
            <a:endParaRPr/>
          </a:p>
          <a:p>
            <a:pPr indent="-269875" lvl="0" marL="630238" rtl="0" algn="just">
              <a:spcBef>
                <a:spcPts val="560"/>
              </a:spcBef>
              <a:spcAft>
                <a:spcPts val="0"/>
              </a:spcAft>
              <a:buClr>
                <a:schemeClr val="dk1"/>
              </a:buClr>
              <a:buSzPts val="2800"/>
              <a:buFont typeface="Noto Sans Symbols"/>
              <a:buChar char="▪"/>
            </a:pPr>
            <a:r>
              <a:rPr lang="en-IN" sz="2800"/>
              <a:t>Difficult to implement for complex systems.</a:t>
            </a:r>
            <a:endParaRPr/>
          </a:p>
          <a:p>
            <a:pPr indent="-269875" lvl="0" marL="630238" rtl="0" algn="just">
              <a:spcBef>
                <a:spcPts val="560"/>
              </a:spcBef>
              <a:spcAft>
                <a:spcPts val="0"/>
              </a:spcAft>
              <a:buClr>
                <a:schemeClr val="dk1"/>
              </a:buClr>
              <a:buSzPts val="2800"/>
              <a:buFont typeface="Noto Sans Symbols"/>
              <a:buChar char="▪"/>
            </a:pPr>
            <a:r>
              <a:rPr lang="en-IN" sz="2800"/>
              <a:t>Impossible to add an instruction after implementing the circuit.</a:t>
            </a:r>
            <a:endParaRPr/>
          </a:p>
          <a:p>
            <a:pPr indent="-342900" lvl="0" marL="342900" rtl="0" algn="just">
              <a:spcBef>
                <a:spcPts val="560"/>
              </a:spcBef>
              <a:spcAft>
                <a:spcPts val="0"/>
              </a:spcAft>
              <a:buClr>
                <a:schemeClr val="dk1"/>
              </a:buClr>
              <a:buSzPts val="2800"/>
              <a:buChar char="•"/>
            </a:pPr>
            <a:r>
              <a:rPr b="1" lang="en-IN" sz="2800"/>
              <a:t>Alternate</a:t>
            </a:r>
            <a:endParaRPr b="1" sz="2800"/>
          </a:p>
          <a:p>
            <a:pPr indent="-342900" lvl="0" marL="342900" rtl="0" algn="just">
              <a:spcBef>
                <a:spcPts val="560"/>
              </a:spcBef>
              <a:spcAft>
                <a:spcPts val="0"/>
              </a:spcAft>
              <a:buClr>
                <a:schemeClr val="dk1"/>
              </a:buClr>
              <a:buSzPts val="2800"/>
              <a:buChar char="•"/>
            </a:pPr>
            <a:r>
              <a:rPr lang="en-IN" sz="2800"/>
              <a:t>Miro-programmed control unit:</a:t>
            </a:r>
            <a:endParaRPr/>
          </a:p>
          <a:p>
            <a:pPr indent="-342900" lvl="0" marL="342900" rtl="0" algn="just">
              <a:spcBef>
                <a:spcPts val="560"/>
              </a:spcBef>
              <a:spcAft>
                <a:spcPts val="0"/>
              </a:spcAft>
              <a:buClr>
                <a:schemeClr val="dk1"/>
              </a:buClr>
              <a:buSzPts val="2800"/>
              <a:buChar char="•"/>
            </a:pPr>
            <a:r>
              <a:rPr lang="en-IN" sz="2800"/>
              <a:t>The function of the control unit in a digital computer is to initiate sequences of microoperations.</a:t>
            </a:r>
            <a:endParaRPr/>
          </a:p>
          <a:p>
            <a:pPr indent="-342900" lvl="0" marL="342900" rtl="0" algn="just">
              <a:spcBef>
                <a:spcPts val="560"/>
              </a:spcBef>
              <a:spcAft>
                <a:spcPts val="0"/>
              </a:spcAft>
              <a:buClr>
                <a:schemeClr val="dk1"/>
              </a:buClr>
              <a:buSzPts val="2800"/>
              <a:buChar char="•"/>
            </a:pPr>
            <a:r>
              <a:rPr lang="en-IN" sz="2800"/>
              <a:t>The control signals associated with operations are stored in special memory units as </a:t>
            </a:r>
            <a:r>
              <a:rPr b="1" lang="en-IN" sz="2800"/>
              <a:t>Control Words</a:t>
            </a:r>
            <a:r>
              <a:rPr lang="en-IN" sz="2800"/>
              <a:t>.</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16" name="Google Shape;116;p18"/>
          <p:cNvSpPr txBox="1"/>
          <p:nvPr>
            <p:ph idx="1" type="body"/>
          </p:nvPr>
        </p:nvSpPr>
        <p:spPr>
          <a:xfrm>
            <a:off x="457200" y="836712"/>
            <a:ext cx="8363272" cy="576064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None/>
            </a:pPr>
            <a:r>
              <a:rPr lang="en-IN" sz="2800"/>
              <a:t>Control Word:</a:t>
            </a:r>
            <a:endParaRPr/>
          </a:p>
          <a:p>
            <a:pPr indent="-342900" lvl="0" marL="342900" rtl="0" algn="just">
              <a:spcBef>
                <a:spcPts val="560"/>
              </a:spcBef>
              <a:spcAft>
                <a:spcPts val="0"/>
              </a:spcAft>
              <a:buClr>
                <a:schemeClr val="dk1"/>
              </a:buClr>
              <a:buSzPts val="2800"/>
              <a:buChar char="•"/>
            </a:pPr>
            <a:r>
              <a:rPr lang="en-IN" sz="2800"/>
              <a:t>The control variables at any given time can be represented by a control word string of 1 's and 0's.</a:t>
            </a:r>
            <a:endParaRPr/>
          </a:p>
          <a:p>
            <a:pPr indent="-342900" lvl="0" marL="342900" rtl="0" algn="just">
              <a:spcBef>
                <a:spcPts val="560"/>
              </a:spcBef>
              <a:spcAft>
                <a:spcPts val="0"/>
              </a:spcAft>
              <a:buClr>
                <a:schemeClr val="dk1"/>
              </a:buClr>
              <a:buSzPts val="2800"/>
              <a:buChar char="•"/>
            </a:pPr>
            <a:r>
              <a:rPr lang="en-IN" sz="2800"/>
              <a:t>A control word is a word whose individual bits represent various control signals.</a:t>
            </a:r>
            <a:endParaRPr/>
          </a:p>
          <a:p>
            <a:pPr indent="-342900" lvl="0" marL="342900" rtl="0" algn="just">
              <a:spcBef>
                <a:spcPts val="560"/>
              </a:spcBef>
              <a:spcAft>
                <a:spcPts val="0"/>
              </a:spcAft>
              <a:buClr>
                <a:schemeClr val="dk1"/>
              </a:buClr>
              <a:buSzPts val="2800"/>
              <a:buNone/>
            </a:pPr>
            <a:r>
              <a:rPr lang="en-IN" sz="2800"/>
              <a:t>Micro-instruction : </a:t>
            </a:r>
            <a:endParaRPr/>
          </a:p>
          <a:p>
            <a:pPr indent="-342900" lvl="0" marL="342900" rtl="0" algn="just">
              <a:spcBef>
                <a:spcPts val="560"/>
              </a:spcBef>
              <a:spcAft>
                <a:spcPts val="0"/>
              </a:spcAft>
              <a:buClr>
                <a:schemeClr val="dk1"/>
              </a:buClr>
              <a:buSzPts val="2800"/>
              <a:buChar char="•"/>
            </a:pPr>
            <a:r>
              <a:rPr lang="en-IN" sz="2800"/>
              <a:t>Individual control words in the control sequence are referred to as microinstructions.</a:t>
            </a:r>
            <a:endParaRPr/>
          </a:p>
          <a:p>
            <a:pPr indent="-342900" lvl="0" marL="342900" rtl="0" algn="just">
              <a:spcBef>
                <a:spcPts val="560"/>
              </a:spcBef>
              <a:spcAft>
                <a:spcPts val="0"/>
              </a:spcAft>
              <a:buClr>
                <a:schemeClr val="dk1"/>
              </a:buClr>
              <a:buSzPts val="2800"/>
              <a:buNone/>
            </a:pPr>
            <a:r>
              <a:rPr lang="en-IN" sz="2800"/>
              <a:t>Micro-program : </a:t>
            </a:r>
            <a:endParaRPr/>
          </a:p>
          <a:p>
            <a:pPr indent="-342900" lvl="0" marL="342900" rtl="0" algn="just">
              <a:spcBef>
                <a:spcPts val="560"/>
              </a:spcBef>
              <a:spcAft>
                <a:spcPts val="0"/>
              </a:spcAft>
              <a:buClr>
                <a:schemeClr val="dk1"/>
              </a:buClr>
              <a:buSzPts val="2800"/>
              <a:buChar char="•"/>
            </a:pPr>
            <a:r>
              <a:rPr lang="en-IN" sz="2800"/>
              <a:t>A sequence of micro-instructions which is stored in a Control Memory (ROM or RAM).</a:t>
            </a:r>
            <a:endParaRPr/>
          </a:p>
          <a:p>
            <a:pPr indent="-342900" lvl="0" marL="342900" rtl="0" algn="just">
              <a:spcBef>
                <a:spcPts val="560"/>
              </a:spcBef>
              <a:spcAft>
                <a:spcPts val="0"/>
              </a:spcAft>
              <a:buClr>
                <a:schemeClr val="dk1"/>
              </a:buClr>
              <a:buSzPts val="2800"/>
              <a:buChar char="•"/>
            </a:pPr>
            <a:r>
              <a:rPr lang="en-IN" sz="2800"/>
              <a:t>Control Memory is used to store the microprogram. control memory is a part of a control unit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22" name="Google Shape;122;p19"/>
          <p:cNvSpPr txBox="1"/>
          <p:nvPr>
            <p:ph idx="1" type="body"/>
          </p:nvPr>
        </p:nvSpPr>
        <p:spPr>
          <a:xfrm>
            <a:off x="457200" y="836712"/>
            <a:ext cx="8229600" cy="576064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Microoperations:</a:t>
            </a:r>
            <a:endParaRPr/>
          </a:p>
          <a:p>
            <a:pPr indent="-342900" lvl="0" marL="342900" rtl="0" algn="just">
              <a:spcBef>
                <a:spcPts val="560"/>
              </a:spcBef>
              <a:spcAft>
                <a:spcPts val="0"/>
              </a:spcAft>
              <a:buClr>
                <a:schemeClr val="dk1"/>
              </a:buClr>
              <a:buSzPts val="2800"/>
              <a:buChar char="•"/>
            </a:pPr>
            <a:r>
              <a:rPr lang="en-IN" sz="2800"/>
              <a:t>micro-operations are detailed low-level instructions used in some designs to implement complex machine instructions.</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IN" sz="2800"/>
              <a:t>Micro instruction:</a:t>
            </a:r>
            <a:endParaRPr/>
          </a:p>
          <a:p>
            <a:pPr indent="-342900" lvl="0" marL="342900" rtl="0" algn="just">
              <a:spcBef>
                <a:spcPts val="560"/>
              </a:spcBef>
              <a:spcAft>
                <a:spcPts val="0"/>
              </a:spcAft>
              <a:buClr>
                <a:schemeClr val="dk1"/>
              </a:buClr>
              <a:buSzPts val="2800"/>
              <a:buChar char="•"/>
            </a:pPr>
            <a:r>
              <a:rPr lang="en-IN" sz="2800"/>
              <a:t>A symbolic microprogram can be translated into its binary equivalent by means of an assembler.</a:t>
            </a:r>
            <a:endParaRPr/>
          </a:p>
          <a:p>
            <a:pPr indent="-342900" lvl="0" marL="342900" rtl="0" algn="just">
              <a:spcBef>
                <a:spcPts val="560"/>
              </a:spcBef>
              <a:spcAft>
                <a:spcPts val="0"/>
              </a:spcAft>
              <a:buClr>
                <a:schemeClr val="dk1"/>
              </a:buClr>
              <a:buSzPts val="2800"/>
              <a:buChar char="•"/>
            </a:pPr>
            <a:r>
              <a:rPr lang="en-IN" sz="2800"/>
              <a:t>Each line of the assembly language microprogram defines a symbolic microinstruction.</a:t>
            </a:r>
            <a:endParaRPr/>
          </a:p>
          <a:p>
            <a:pPr indent="-342900" lvl="0" marL="342900" rtl="0" algn="just">
              <a:spcBef>
                <a:spcPts val="560"/>
              </a:spcBef>
              <a:spcAft>
                <a:spcPts val="0"/>
              </a:spcAft>
              <a:buClr>
                <a:schemeClr val="dk1"/>
              </a:buClr>
              <a:buSzPts val="2800"/>
              <a:buChar char="•"/>
            </a:pPr>
            <a:r>
              <a:rPr lang="en-IN" sz="2800"/>
              <a:t>The microinstruction specifies one or more microperations.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28" name="Google Shape;128;p20"/>
          <p:cNvSpPr txBox="1"/>
          <p:nvPr>
            <p:ph idx="1" type="body"/>
          </p:nvPr>
        </p:nvSpPr>
        <p:spPr>
          <a:xfrm>
            <a:off x="457200" y="836712"/>
            <a:ext cx="8229600" cy="37444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The control memory is assumed to be a ROM, within which all control information is permanently stored.</a:t>
            </a:r>
            <a:endParaRPr/>
          </a:p>
          <a:p>
            <a:pPr indent="-342900" lvl="0" marL="342900" rtl="0" algn="just">
              <a:spcBef>
                <a:spcPts val="560"/>
              </a:spcBef>
              <a:spcAft>
                <a:spcPts val="0"/>
              </a:spcAft>
              <a:buClr>
                <a:schemeClr val="dk1"/>
              </a:buClr>
              <a:buSzPts val="2800"/>
              <a:buChar char="•"/>
            </a:pPr>
            <a:r>
              <a:rPr lang="en-IN" sz="2800"/>
              <a:t>The control memory address register specifies the address of the microinstruction, and the control data register holds the microinstruction read from memory.</a:t>
            </a:r>
            <a:endParaRPr/>
          </a:p>
        </p:txBody>
      </p:sp>
      <p:pic>
        <p:nvPicPr>
          <p:cNvPr id="129" name="Google Shape;129;p20"/>
          <p:cNvPicPr preferRelativeResize="0"/>
          <p:nvPr/>
        </p:nvPicPr>
        <p:blipFill rotWithShape="1">
          <a:blip r:embed="rId3">
            <a:alphaModFix/>
          </a:blip>
          <a:srcRect b="0" l="0" r="0" t="0"/>
          <a:stretch/>
        </p:blipFill>
        <p:spPr>
          <a:xfrm>
            <a:off x="971600" y="4653136"/>
            <a:ext cx="7400925" cy="186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Microprogrammed Control Unit</a:t>
            </a:r>
            <a:endParaRPr/>
          </a:p>
        </p:txBody>
      </p:sp>
      <p:sp>
        <p:nvSpPr>
          <p:cNvPr id="135" name="Google Shape;135;p21"/>
          <p:cNvSpPr txBox="1"/>
          <p:nvPr>
            <p:ph idx="1" type="body"/>
          </p:nvPr>
        </p:nvSpPr>
        <p:spPr>
          <a:xfrm>
            <a:off x="457200" y="836712"/>
            <a:ext cx="8229600" cy="374441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The microinstruction contains a control word that specifies one or more microoperations for the data processor. Once these operations are executed, the control must determine the next address.</a:t>
            </a:r>
            <a:endParaRPr/>
          </a:p>
          <a:p>
            <a:pPr indent="-342900" lvl="0" marL="342900" rtl="0" algn="just">
              <a:spcBef>
                <a:spcPts val="560"/>
              </a:spcBef>
              <a:spcAft>
                <a:spcPts val="0"/>
              </a:spcAft>
              <a:buClr>
                <a:schemeClr val="dk1"/>
              </a:buClr>
              <a:buSzPts val="2800"/>
              <a:buChar char="•"/>
            </a:pPr>
            <a:r>
              <a:rPr lang="en-IN" sz="2800"/>
              <a:t>The location of the next microinstruction may be the one next in sequence, or it may be located somewhere else in the control memory.</a:t>
            </a:r>
            <a:endParaRPr/>
          </a:p>
        </p:txBody>
      </p:sp>
      <p:pic>
        <p:nvPicPr>
          <p:cNvPr id="136" name="Google Shape;136;p21"/>
          <p:cNvPicPr preferRelativeResize="0"/>
          <p:nvPr/>
        </p:nvPicPr>
        <p:blipFill rotWithShape="1">
          <a:blip r:embed="rId3">
            <a:alphaModFix/>
          </a:blip>
          <a:srcRect b="0" l="0" r="0" t="0"/>
          <a:stretch/>
        </p:blipFill>
        <p:spPr>
          <a:xfrm>
            <a:off x="971600" y="4653136"/>
            <a:ext cx="7400925" cy="186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