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Associative Memory</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52" name="Google Shape;152;p22"/>
          <p:cNvSpPr txBox="1"/>
          <p:nvPr>
            <p:ph idx="1" type="body"/>
          </p:nvPr>
        </p:nvSpPr>
        <p:spPr>
          <a:xfrm>
            <a:off x="251520" y="692696"/>
            <a:ext cx="8640960" cy="2088232"/>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The cell C</a:t>
            </a:r>
            <a:r>
              <a:rPr baseline="-25000" lang="en-IN" sz="2800"/>
              <a:t>ij</a:t>
            </a:r>
            <a:r>
              <a:rPr lang="en-IN" sz="2800"/>
              <a:t> is the cell for bit j in word i. A bit A</a:t>
            </a:r>
            <a:r>
              <a:rPr baseline="-25000" lang="en-IN" sz="2800"/>
              <a:t>j</a:t>
            </a:r>
            <a:r>
              <a:rPr lang="en-IN" sz="2800"/>
              <a:t> in the argument register is compared with all the bits in column j of the array provided that K</a:t>
            </a:r>
            <a:r>
              <a:rPr baseline="-25000" lang="en-IN" sz="2800"/>
              <a:t>j</a:t>
            </a:r>
            <a:r>
              <a:rPr lang="en-IN" sz="2800"/>
              <a:t> = 1. This is done for all columns j = 1, 2, . . . , n.</a:t>
            </a:r>
            <a:endParaRPr/>
          </a:p>
        </p:txBody>
      </p:sp>
      <p:sp>
        <p:nvSpPr>
          <p:cNvPr id="153" name="Google Shape;153;p22"/>
          <p:cNvSpPr txBox="1"/>
          <p:nvPr/>
        </p:nvSpPr>
        <p:spPr>
          <a:xfrm>
            <a:off x="3203848" y="6504057"/>
            <a:ext cx="504056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Associative memory of m word, n cells per word</a:t>
            </a:r>
            <a:endParaRPr sz="1700">
              <a:solidFill>
                <a:schemeClr val="dk1"/>
              </a:solidFill>
              <a:latin typeface="Calibri"/>
              <a:ea typeface="Calibri"/>
              <a:cs typeface="Calibri"/>
              <a:sym typeface="Calibri"/>
            </a:endParaRPr>
          </a:p>
        </p:txBody>
      </p:sp>
      <p:pic>
        <p:nvPicPr>
          <p:cNvPr id="154" name="Google Shape;154;p22"/>
          <p:cNvPicPr preferRelativeResize="0"/>
          <p:nvPr/>
        </p:nvPicPr>
        <p:blipFill rotWithShape="1">
          <a:blip r:embed="rId3">
            <a:alphaModFix/>
          </a:blip>
          <a:srcRect b="0" l="0" r="0" t="0"/>
          <a:stretch/>
        </p:blipFill>
        <p:spPr>
          <a:xfrm>
            <a:off x="2411760" y="2825738"/>
            <a:ext cx="5633244" cy="37716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60" name="Google Shape;160;p23"/>
          <p:cNvSpPr txBox="1"/>
          <p:nvPr>
            <p:ph idx="1" type="body"/>
          </p:nvPr>
        </p:nvSpPr>
        <p:spPr>
          <a:xfrm>
            <a:off x="251520" y="692696"/>
            <a:ext cx="8640960" cy="2088232"/>
          </a:xfrm>
          <a:prstGeom prst="rect">
            <a:avLst/>
          </a:prstGeom>
          <a:noFill/>
          <a:ln>
            <a:noFill/>
          </a:ln>
        </p:spPr>
        <p:txBody>
          <a:bodyPr anchorCtr="0" anchor="t" bIns="45700" lIns="91425" spcFirstLastPara="1" rIns="91425" wrap="square" tIns="45700">
            <a:normAutofit fontScale="92500" lnSpcReduction="10000"/>
          </a:bodyPr>
          <a:lstStyle/>
          <a:p>
            <a:pPr indent="-269875" lvl="0" marL="269875" rtl="0" algn="just">
              <a:spcBef>
                <a:spcPts val="0"/>
              </a:spcBef>
              <a:spcAft>
                <a:spcPts val="0"/>
              </a:spcAft>
              <a:buClr>
                <a:schemeClr val="dk1"/>
              </a:buClr>
              <a:buSzPct val="100000"/>
              <a:buChar char="•"/>
            </a:pPr>
            <a:r>
              <a:rPr lang="en-IN" sz="2800"/>
              <a:t>If a match occurs between all the unmasked bits of the argument and the bits in word i, the corresponding bit M</a:t>
            </a:r>
            <a:r>
              <a:rPr baseline="-25000" lang="en-IN" sz="2800"/>
              <a:t>1</a:t>
            </a:r>
            <a:r>
              <a:rPr lang="en-IN" sz="2800"/>
              <a:t> in the match register is set to 1. </a:t>
            </a:r>
            <a:endParaRPr/>
          </a:p>
          <a:p>
            <a:pPr indent="-269875" lvl="0" marL="269875" rtl="0" algn="just">
              <a:spcBef>
                <a:spcPts val="518"/>
              </a:spcBef>
              <a:spcAft>
                <a:spcPts val="0"/>
              </a:spcAft>
              <a:buClr>
                <a:schemeClr val="dk1"/>
              </a:buClr>
              <a:buSzPct val="100000"/>
              <a:buChar char="•"/>
            </a:pPr>
            <a:r>
              <a:rPr lang="en-IN" sz="2800"/>
              <a:t>If one or more unmasked bits of the argument and the word do not match, M</a:t>
            </a:r>
            <a:r>
              <a:rPr baseline="-25000" lang="en-IN" sz="2800"/>
              <a:t>1</a:t>
            </a:r>
            <a:r>
              <a:rPr lang="en-IN" sz="2800"/>
              <a:t> is cleared to 0.</a:t>
            </a:r>
            <a:endParaRPr/>
          </a:p>
        </p:txBody>
      </p:sp>
      <p:sp>
        <p:nvSpPr>
          <p:cNvPr id="161" name="Google Shape;161;p23"/>
          <p:cNvSpPr txBox="1"/>
          <p:nvPr/>
        </p:nvSpPr>
        <p:spPr>
          <a:xfrm>
            <a:off x="3203848" y="6504057"/>
            <a:ext cx="504056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Associative memory of m word, n cells per word</a:t>
            </a:r>
            <a:endParaRPr sz="1700">
              <a:solidFill>
                <a:schemeClr val="dk1"/>
              </a:solidFill>
              <a:latin typeface="Calibri"/>
              <a:ea typeface="Calibri"/>
              <a:cs typeface="Calibri"/>
              <a:sym typeface="Calibri"/>
            </a:endParaRPr>
          </a:p>
        </p:txBody>
      </p:sp>
      <p:pic>
        <p:nvPicPr>
          <p:cNvPr id="162" name="Google Shape;162;p23"/>
          <p:cNvPicPr preferRelativeResize="0"/>
          <p:nvPr/>
        </p:nvPicPr>
        <p:blipFill rotWithShape="1">
          <a:blip r:embed="rId3">
            <a:alphaModFix/>
          </a:blip>
          <a:srcRect b="0" l="0" r="0" t="0"/>
          <a:stretch/>
        </p:blipFill>
        <p:spPr>
          <a:xfrm>
            <a:off x="2411760" y="2825738"/>
            <a:ext cx="5633244" cy="37716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68" name="Google Shape;168;p24"/>
          <p:cNvSpPr txBox="1"/>
          <p:nvPr>
            <p:ph idx="1" type="body"/>
          </p:nvPr>
        </p:nvSpPr>
        <p:spPr>
          <a:xfrm>
            <a:off x="251520" y="692696"/>
            <a:ext cx="8640960" cy="2088232"/>
          </a:xfrm>
          <a:prstGeom prst="rect">
            <a:avLst/>
          </a:prstGeom>
          <a:noFill/>
          <a:ln>
            <a:noFill/>
          </a:ln>
        </p:spPr>
        <p:txBody>
          <a:bodyPr anchorCtr="0" anchor="t" bIns="45700" lIns="91425" spcFirstLastPara="1" rIns="91425" wrap="square" tIns="45700">
            <a:normAutofit fontScale="92500" lnSpcReduction="10000"/>
          </a:bodyPr>
          <a:lstStyle/>
          <a:p>
            <a:pPr indent="-269875" lvl="0" marL="269875" rtl="0" algn="just">
              <a:spcBef>
                <a:spcPts val="0"/>
              </a:spcBef>
              <a:spcAft>
                <a:spcPts val="0"/>
              </a:spcAft>
              <a:buClr>
                <a:schemeClr val="dk1"/>
              </a:buClr>
              <a:buSzPct val="100000"/>
              <a:buChar char="•"/>
            </a:pPr>
            <a:r>
              <a:rPr lang="en-IN" sz="2800"/>
              <a:t>The internal organization of a typical cell C</a:t>
            </a:r>
            <a:r>
              <a:rPr baseline="-25000" lang="en-IN" sz="2800"/>
              <a:t>ij</a:t>
            </a:r>
            <a:r>
              <a:rPr lang="en-IN" sz="2800"/>
              <a:t> is shown in Fig. </a:t>
            </a:r>
            <a:endParaRPr/>
          </a:p>
          <a:p>
            <a:pPr indent="-269875" lvl="0" marL="269875" rtl="0" algn="just">
              <a:spcBef>
                <a:spcPts val="518"/>
              </a:spcBef>
              <a:spcAft>
                <a:spcPts val="0"/>
              </a:spcAft>
              <a:buClr>
                <a:schemeClr val="dk1"/>
              </a:buClr>
              <a:buSzPct val="100000"/>
              <a:buChar char="•"/>
            </a:pPr>
            <a:r>
              <a:rPr lang="en-IN" sz="2800"/>
              <a:t>It consists of a flip-flop storage element F</a:t>
            </a:r>
            <a:r>
              <a:rPr baseline="-25000" lang="en-IN" sz="2800"/>
              <a:t>ij</a:t>
            </a:r>
            <a:r>
              <a:rPr lang="en-IN" sz="2800"/>
              <a:t> and the circuits for reading, writing, and matching the cell. </a:t>
            </a:r>
            <a:endParaRPr/>
          </a:p>
          <a:p>
            <a:pPr indent="-269875" lvl="0" marL="269875" rtl="0" algn="just">
              <a:spcBef>
                <a:spcPts val="518"/>
              </a:spcBef>
              <a:spcAft>
                <a:spcPts val="0"/>
              </a:spcAft>
              <a:buClr>
                <a:schemeClr val="dk1"/>
              </a:buClr>
              <a:buSzPct val="100000"/>
              <a:buChar char="•"/>
            </a:pPr>
            <a:r>
              <a:rPr lang="en-IN" sz="2800"/>
              <a:t>The input bit is transferred into the storage cell during a write operation.</a:t>
            </a:r>
            <a:endParaRPr/>
          </a:p>
        </p:txBody>
      </p:sp>
      <p:sp>
        <p:nvSpPr>
          <p:cNvPr id="169" name="Google Shape;169;p24"/>
          <p:cNvSpPr txBox="1"/>
          <p:nvPr/>
        </p:nvSpPr>
        <p:spPr>
          <a:xfrm>
            <a:off x="3203848" y="6504057"/>
            <a:ext cx="504056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One cell of associative memory</a:t>
            </a:r>
            <a:endParaRPr sz="1700">
              <a:solidFill>
                <a:schemeClr val="dk1"/>
              </a:solidFill>
              <a:latin typeface="Calibri"/>
              <a:ea typeface="Calibri"/>
              <a:cs typeface="Calibri"/>
              <a:sym typeface="Calibri"/>
            </a:endParaRPr>
          </a:p>
        </p:txBody>
      </p:sp>
      <p:pic>
        <p:nvPicPr>
          <p:cNvPr id="170" name="Google Shape;170;p24"/>
          <p:cNvPicPr preferRelativeResize="0"/>
          <p:nvPr/>
        </p:nvPicPr>
        <p:blipFill rotWithShape="1">
          <a:blip r:embed="rId3">
            <a:alphaModFix/>
          </a:blip>
          <a:srcRect b="0" l="0" r="0" t="0"/>
          <a:stretch/>
        </p:blipFill>
        <p:spPr>
          <a:xfrm>
            <a:off x="2627784" y="2708920"/>
            <a:ext cx="4371975" cy="377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76" name="Google Shape;176;p25"/>
          <p:cNvSpPr txBox="1"/>
          <p:nvPr>
            <p:ph idx="1" type="body"/>
          </p:nvPr>
        </p:nvSpPr>
        <p:spPr>
          <a:xfrm>
            <a:off x="251520" y="692696"/>
            <a:ext cx="8496944" cy="2232248"/>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600"/>
              <a:buChar char="•"/>
            </a:pPr>
            <a:r>
              <a:rPr lang="en-IN" sz="2600"/>
              <a:t>The bit stored is read out during a read operation. </a:t>
            </a:r>
            <a:endParaRPr/>
          </a:p>
          <a:p>
            <a:pPr indent="-269875" lvl="0" marL="269875" rtl="0" algn="just">
              <a:spcBef>
                <a:spcPts val="520"/>
              </a:spcBef>
              <a:spcAft>
                <a:spcPts val="0"/>
              </a:spcAft>
              <a:buClr>
                <a:schemeClr val="dk1"/>
              </a:buClr>
              <a:buSzPts val="2600"/>
              <a:buChar char="•"/>
            </a:pPr>
            <a:r>
              <a:rPr lang="en-IN" sz="2600"/>
              <a:t>The match logic compares the content of the storage cell with the corresponding unmasked bit of the argument and provides an output for the decision logic that sets the bit in M</a:t>
            </a:r>
            <a:r>
              <a:rPr baseline="-25000" lang="en-IN" sz="2600"/>
              <a:t>i</a:t>
            </a:r>
            <a:r>
              <a:rPr lang="en-IN" sz="2600"/>
              <a:t>.</a:t>
            </a:r>
            <a:endParaRPr/>
          </a:p>
        </p:txBody>
      </p:sp>
      <p:sp>
        <p:nvSpPr>
          <p:cNvPr id="177" name="Google Shape;177;p25"/>
          <p:cNvSpPr txBox="1"/>
          <p:nvPr/>
        </p:nvSpPr>
        <p:spPr>
          <a:xfrm>
            <a:off x="3203848" y="6504057"/>
            <a:ext cx="504056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One cell of associative memory</a:t>
            </a:r>
            <a:endParaRPr sz="1700">
              <a:solidFill>
                <a:schemeClr val="dk1"/>
              </a:solidFill>
              <a:latin typeface="Calibri"/>
              <a:ea typeface="Calibri"/>
              <a:cs typeface="Calibri"/>
              <a:sym typeface="Calibri"/>
            </a:endParaRPr>
          </a:p>
        </p:txBody>
      </p:sp>
      <p:pic>
        <p:nvPicPr>
          <p:cNvPr id="178" name="Google Shape;178;p25"/>
          <p:cNvPicPr preferRelativeResize="0"/>
          <p:nvPr/>
        </p:nvPicPr>
        <p:blipFill rotWithShape="1">
          <a:blip r:embed="rId3">
            <a:alphaModFix/>
          </a:blip>
          <a:srcRect b="0" l="0" r="0" t="0"/>
          <a:stretch/>
        </p:blipFill>
        <p:spPr>
          <a:xfrm>
            <a:off x="2627784" y="2708920"/>
            <a:ext cx="4371975" cy="377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84" name="Google Shape;184;p26"/>
          <p:cNvSpPr txBox="1"/>
          <p:nvPr>
            <p:ph idx="1" type="body"/>
          </p:nvPr>
        </p:nvSpPr>
        <p:spPr>
          <a:xfrm>
            <a:off x="251520" y="692696"/>
            <a:ext cx="8496944" cy="6165304"/>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The match logic for each word can be derived from the comparison algorithm for two binary numbers. </a:t>
            </a:r>
            <a:endParaRPr sz="2800"/>
          </a:p>
          <a:p>
            <a:pPr indent="-269875" lvl="0" marL="269875" rtl="0" algn="just">
              <a:spcBef>
                <a:spcPts val="560"/>
              </a:spcBef>
              <a:spcAft>
                <a:spcPts val="0"/>
              </a:spcAft>
              <a:buClr>
                <a:schemeClr val="dk1"/>
              </a:buClr>
              <a:buSzPts val="2800"/>
              <a:buChar char="•"/>
            </a:pPr>
            <a:r>
              <a:rPr lang="en-IN" sz="2800"/>
              <a:t>First, we neglect the key bits and compare the argument in A with the bits stored in the cells of the words. </a:t>
            </a:r>
            <a:endParaRPr sz="2800"/>
          </a:p>
          <a:p>
            <a:pPr indent="-269875" lvl="0" marL="269875" rtl="0" algn="just">
              <a:spcBef>
                <a:spcPts val="560"/>
              </a:spcBef>
              <a:spcAft>
                <a:spcPts val="0"/>
              </a:spcAft>
              <a:buClr>
                <a:schemeClr val="dk1"/>
              </a:buClr>
              <a:buSzPts val="2800"/>
              <a:buChar char="•"/>
            </a:pPr>
            <a:r>
              <a:rPr lang="en-IN" sz="2800"/>
              <a:t>Word i is equal to the argument in A if A</a:t>
            </a:r>
            <a:r>
              <a:rPr baseline="-25000" lang="en-IN" sz="2800"/>
              <a:t>i</a:t>
            </a:r>
            <a:r>
              <a:rPr lang="en-IN" sz="2800"/>
              <a:t> = F</a:t>
            </a:r>
            <a:r>
              <a:rPr baseline="-25000" lang="en-IN" sz="2800"/>
              <a:t>ij</a:t>
            </a:r>
            <a:r>
              <a:rPr lang="en-IN" sz="2800"/>
              <a:t> for j = 1, 2, . . . , n . </a:t>
            </a:r>
            <a:endParaRPr sz="2800"/>
          </a:p>
          <a:p>
            <a:pPr indent="-269875" lvl="0" marL="269875" rtl="0" algn="just">
              <a:spcBef>
                <a:spcPts val="560"/>
              </a:spcBef>
              <a:spcAft>
                <a:spcPts val="0"/>
              </a:spcAft>
              <a:buClr>
                <a:schemeClr val="dk1"/>
              </a:buClr>
              <a:buSzPts val="2800"/>
              <a:buChar char="•"/>
            </a:pPr>
            <a:r>
              <a:rPr lang="en-IN" sz="2800"/>
              <a:t>Two bits are equal if they are both 1 or both 0. </a:t>
            </a:r>
            <a:endParaRPr sz="2800"/>
          </a:p>
          <a:p>
            <a:pPr indent="-269875" lvl="0" marL="269875" rtl="0" algn="just">
              <a:spcBef>
                <a:spcPts val="560"/>
              </a:spcBef>
              <a:spcAft>
                <a:spcPts val="0"/>
              </a:spcAft>
              <a:buClr>
                <a:schemeClr val="dk1"/>
              </a:buClr>
              <a:buSzPts val="2800"/>
              <a:buChar char="•"/>
            </a:pPr>
            <a:r>
              <a:rPr lang="en-IN" sz="2800"/>
              <a:t>The equality of two bits can be expressed logically by the Boolean function</a:t>
            </a:r>
            <a:endParaRPr/>
          </a:p>
          <a:p>
            <a:pPr indent="-92075" lvl="0" marL="269875" rtl="0" algn="just">
              <a:spcBef>
                <a:spcPts val="560"/>
              </a:spcBef>
              <a:spcAft>
                <a:spcPts val="0"/>
              </a:spcAft>
              <a:buClr>
                <a:schemeClr val="dk1"/>
              </a:buClr>
              <a:buSzPts val="2800"/>
              <a:buNone/>
            </a:pPr>
            <a:r>
              <a:t/>
            </a:r>
            <a:endParaRPr sz="2800"/>
          </a:p>
          <a:p>
            <a:pPr indent="-269875" lvl="0" marL="269875" rtl="0" algn="just">
              <a:spcBef>
                <a:spcPts val="560"/>
              </a:spcBef>
              <a:spcAft>
                <a:spcPts val="0"/>
              </a:spcAft>
              <a:buClr>
                <a:schemeClr val="dk1"/>
              </a:buClr>
              <a:buSzPts val="2800"/>
              <a:buChar char="•"/>
            </a:pPr>
            <a:r>
              <a:rPr lang="en-IN" sz="2800"/>
              <a:t>where x</a:t>
            </a:r>
            <a:r>
              <a:rPr baseline="-25000" lang="en-IN" sz="2800"/>
              <a:t>j</a:t>
            </a:r>
            <a:r>
              <a:rPr lang="en-IN" sz="2800"/>
              <a:t> = 1 if the pair of bits in position j are equal; otherwise, x</a:t>
            </a:r>
            <a:r>
              <a:rPr baseline="-25000" lang="en-IN" sz="2800"/>
              <a:t>j</a:t>
            </a:r>
            <a:r>
              <a:rPr lang="en-IN" sz="2800"/>
              <a:t> = 0.</a:t>
            </a:r>
            <a:endParaRPr sz="2800"/>
          </a:p>
        </p:txBody>
      </p:sp>
      <p:pic>
        <p:nvPicPr>
          <p:cNvPr id="185" name="Google Shape;185;p26"/>
          <p:cNvPicPr preferRelativeResize="0"/>
          <p:nvPr/>
        </p:nvPicPr>
        <p:blipFill rotWithShape="1">
          <a:blip r:embed="rId3">
            <a:alphaModFix/>
          </a:blip>
          <a:srcRect b="0" l="0" r="0" t="0"/>
          <a:stretch/>
        </p:blipFill>
        <p:spPr>
          <a:xfrm>
            <a:off x="2699792" y="5301208"/>
            <a:ext cx="3384376" cy="658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91" name="Google Shape;191;p27"/>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For a word i to be equal to the argument in A we must have all x</a:t>
            </a:r>
            <a:r>
              <a:rPr baseline="-25000" lang="en-IN" sz="2800"/>
              <a:t>j</a:t>
            </a:r>
            <a:r>
              <a:rPr lang="en-IN" sz="2800"/>
              <a:t> variables equal to 1. </a:t>
            </a:r>
            <a:endParaRPr sz="2800"/>
          </a:p>
          <a:p>
            <a:pPr indent="-269875" lvl="0" marL="269875" rtl="0" algn="just">
              <a:spcBef>
                <a:spcPts val="560"/>
              </a:spcBef>
              <a:spcAft>
                <a:spcPts val="0"/>
              </a:spcAft>
              <a:buClr>
                <a:schemeClr val="dk1"/>
              </a:buClr>
              <a:buSzPts val="2800"/>
              <a:buChar char="•"/>
            </a:pPr>
            <a:r>
              <a:rPr lang="en-IN" sz="2800"/>
              <a:t>This is the condition for setting the corresponding match bit M, to 1. </a:t>
            </a:r>
            <a:endParaRPr sz="2800"/>
          </a:p>
          <a:p>
            <a:pPr indent="-269875" lvl="0" marL="269875" rtl="0" algn="just">
              <a:spcBef>
                <a:spcPts val="560"/>
              </a:spcBef>
              <a:spcAft>
                <a:spcPts val="0"/>
              </a:spcAft>
              <a:buClr>
                <a:schemeClr val="dk1"/>
              </a:buClr>
              <a:buSzPts val="2800"/>
              <a:buChar char="•"/>
            </a:pPr>
            <a:r>
              <a:rPr lang="en-IN" sz="2800"/>
              <a:t>The Boolean function for this condition is</a:t>
            </a:r>
            <a:endParaRPr sz="2800"/>
          </a:p>
        </p:txBody>
      </p:sp>
      <p:pic>
        <p:nvPicPr>
          <p:cNvPr id="192" name="Google Shape;192;p27"/>
          <p:cNvPicPr preferRelativeResize="0"/>
          <p:nvPr/>
        </p:nvPicPr>
        <p:blipFill rotWithShape="1">
          <a:blip r:embed="rId3">
            <a:alphaModFix/>
          </a:blip>
          <a:srcRect b="0" l="0" r="0" t="0"/>
          <a:stretch/>
        </p:blipFill>
        <p:spPr>
          <a:xfrm>
            <a:off x="3466465" y="3140968"/>
            <a:ext cx="2302722" cy="4499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98" name="Google Shape;198;p28"/>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We now include the key bit K</a:t>
            </a:r>
            <a:r>
              <a:rPr baseline="-25000" lang="en-IN" sz="2800"/>
              <a:t>j</a:t>
            </a:r>
            <a:r>
              <a:rPr lang="en-IN" sz="2800"/>
              <a:t> in the comparison logic. </a:t>
            </a:r>
            <a:endParaRPr sz="2800"/>
          </a:p>
          <a:p>
            <a:pPr indent="-269875" lvl="0" marL="269875" rtl="0" algn="just">
              <a:spcBef>
                <a:spcPts val="560"/>
              </a:spcBef>
              <a:spcAft>
                <a:spcPts val="0"/>
              </a:spcAft>
              <a:buClr>
                <a:schemeClr val="dk1"/>
              </a:buClr>
              <a:buSzPts val="2800"/>
              <a:buChar char="•"/>
            </a:pPr>
            <a:r>
              <a:rPr lang="en-IN" sz="2800"/>
              <a:t>The requirement is that if K</a:t>
            </a:r>
            <a:r>
              <a:rPr baseline="-25000" lang="en-IN" sz="2800"/>
              <a:t>j</a:t>
            </a:r>
            <a:r>
              <a:rPr lang="en-IN" sz="2800"/>
              <a:t> = 0, the corresponding bits of A</a:t>
            </a:r>
            <a:r>
              <a:rPr baseline="-25000" lang="en-IN" sz="2800"/>
              <a:t>j</a:t>
            </a:r>
            <a:r>
              <a:rPr lang="en-IN" sz="2800"/>
              <a:t> and F</a:t>
            </a:r>
            <a:r>
              <a:rPr baseline="-25000" lang="en-IN" sz="2800"/>
              <a:t>ij</a:t>
            </a:r>
            <a:r>
              <a:rPr lang="en-IN" sz="2800"/>
              <a:t> need no comparison. </a:t>
            </a:r>
            <a:endParaRPr sz="2800"/>
          </a:p>
          <a:p>
            <a:pPr indent="-269875" lvl="0" marL="269875" rtl="0" algn="just">
              <a:spcBef>
                <a:spcPts val="560"/>
              </a:spcBef>
              <a:spcAft>
                <a:spcPts val="0"/>
              </a:spcAft>
              <a:buClr>
                <a:schemeClr val="dk1"/>
              </a:buClr>
              <a:buSzPts val="2800"/>
              <a:buChar char="•"/>
            </a:pPr>
            <a:r>
              <a:rPr lang="en-IN" sz="2800"/>
              <a:t>Only when K</a:t>
            </a:r>
            <a:r>
              <a:rPr baseline="-25000" lang="en-IN" sz="2800"/>
              <a:t>j</a:t>
            </a:r>
            <a:r>
              <a:rPr lang="en-IN" sz="2800"/>
              <a:t> = 1 must they be compared. This requirement is achieved by ORing each term with K’</a:t>
            </a:r>
            <a:r>
              <a:rPr baseline="-25000" lang="en-IN" sz="2800"/>
              <a:t>j</a:t>
            </a:r>
            <a:r>
              <a:rPr lang="en-IN" sz="2800"/>
              <a:t> thus:</a:t>
            </a:r>
            <a:endParaRPr/>
          </a:p>
          <a:p>
            <a:pPr indent="-92075" lvl="0" marL="269875" rtl="0" algn="just">
              <a:spcBef>
                <a:spcPts val="560"/>
              </a:spcBef>
              <a:spcAft>
                <a:spcPts val="0"/>
              </a:spcAft>
              <a:buClr>
                <a:schemeClr val="dk1"/>
              </a:buClr>
              <a:buSzPts val="2800"/>
              <a:buNone/>
            </a:pPr>
            <a:r>
              <a:t/>
            </a:r>
            <a:endParaRPr sz="2800"/>
          </a:p>
          <a:p>
            <a:pPr indent="-269875" lvl="0" marL="269875" rtl="0" algn="just">
              <a:spcBef>
                <a:spcPts val="560"/>
              </a:spcBef>
              <a:spcAft>
                <a:spcPts val="0"/>
              </a:spcAft>
              <a:buClr>
                <a:schemeClr val="dk1"/>
              </a:buClr>
              <a:buSzPts val="2800"/>
              <a:buChar char="•"/>
            </a:pPr>
            <a:r>
              <a:rPr lang="en-IN" sz="2800"/>
              <a:t>When K</a:t>
            </a:r>
            <a:r>
              <a:rPr baseline="-25000" lang="en-IN" sz="2800"/>
              <a:t>j</a:t>
            </a:r>
            <a:r>
              <a:rPr lang="en-IN" sz="2800"/>
              <a:t> = 1, we have K’</a:t>
            </a:r>
            <a:r>
              <a:rPr baseline="-25000" lang="en-IN" sz="2800"/>
              <a:t>j</a:t>
            </a:r>
            <a:r>
              <a:rPr lang="en-IN" sz="2800"/>
              <a:t> = 0 and x</a:t>
            </a:r>
            <a:r>
              <a:rPr baseline="-25000" lang="en-IN" sz="2800"/>
              <a:t>j</a:t>
            </a:r>
            <a:r>
              <a:rPr lang="en-IN" sz="2800"/>
              <a:t> + 0 = x</a:t>
            </a:r>
            <a:r>
              <a:rPr baseline="-25000" lang="en-IN" sz="2800"/>
              <a:t>j</a:t>
            </a:r>
            <a:r>
              <a:rPr lang="en-IN" sz="2800"/>
              <a:t> . </a:t>
            </a:r>
            <a:endParaRPr sz="2800"/>
          </a:p>
          <a:p>
            <a:pPr indent="-269875" lvl="0" marL="269875" rtl="0" algn="just">
              <a:spcBef>
                <a:spcPts val="560"/>
              </a:spcBef>
              <a:spcAft>
                <a:spcPts val="0"/>
              </a:spcAft>
              <a:buClr>
                <a:schemeClr val="dk1"/>
              </a:buClr>
              <a:buSzPts val="2800"/>
              <a:buChar char="•"/>
            </a:pPr>
            <a:r>
              <a:rPr lang="en-IN" sz="2800"/>
              <a:t>When K</a:t>
            </a:r>
            <a:r>
              <a:rPr baseline="-25000" lang="en-IN" sz="2800"/>
              <a:t>j</a:t>
            </a:r>
            <a:r>
              <a:rPr lang="en-IN" sz="2800"/>
              <a:t> = 0, then K’</a:t>
            </a:r>
            <a:r>
              <a:rPr baseline="-25000" lang="en-IN" sz="2800"/>
              <a:t>j</a:t>
            </a:r>
            <a:r>
              <a:rPr lang="en-IN" sz="2800"/>
              <a:t> = 1 and x</a:t>
            </a:r>
            <a:r>
              <a:rPr baseline="-25000" lang="en-IN" sz="2800"/>
              <a:t>j</a:t>
            </a:r>
            <a:r>
              <a:rPr lang="en-IN" sz="2800"/>
              <a:t> + 1 = 1. </a:t>
            </a:r>
            <a:endParaRPr sz="2800"/>
          </a:p>
          <a:p>
            <a:pPr indent="-269875" lvl="0" marL="269875" rtl="0" algn="just">
              <a:spcBef>
                <a:spcPts val="560"/>
              </a:spcBef>
              <a:spcAft>
                <a:spcPts val="0"/>
              </a:spcAft>
              <a:buClr>
                <a:schemeClr val="dk1"/>
              </a:buClr>
              <a:buSzPts val="2800"/>
              <a:buChar char="•"/>
            </a:pPr>
            <a:r>
              <a:rPr lang="en-IN" sz="2800"/>
              <a:t>A term (x</a:t>
            </a:r>
            <a:r>
              <a:rPr baseline="-25000" lang="en-IN" sz="2800"/>
              <a:t>j</a:t>
            </a:r>
            <a:r>
              <a:rPr lang="en-IN" sz="2800"/>
              <a:t> + K’</a:t>
            </a:r>
            <a:r>
              <a:rPr baseline="-25000" lang="en-IN" sz="2800"/>
              <a:t>j</a:t>
            </a:r>
            <a:r>
              <a:rPr lang="en-IN" sz="2800"/>
              <a:t>) will be in the 1 state if its pair of bits is not compared. </a:t>
            </a:r>
            <a:endParaRPr sz="2800"/>
          </a:p>
        </p:txBody>
      </p:sp>
      <p:pic>
        <p:nvPicPr>
          <p:cNvPr id="199" name="Google Shape;199;p28"/>
          <p:cNvPicPr preferRelativeResize="0"/>
          <p:nvPr/>
        </p:nvPicPr>
        <p:blipFill rotWithShape="1">
          <a:blip r:embed="rId3">
            <a:alphaModFix/>
          </a:blip>
          <a:srcRect b="0" l="0" r="0" t="0"/>
          <a:stretch/>
        </p:blipFill>
        <p:spPr>
          <a:xfrm>
            <a:off x="3333749" y="3138488"/>
            <a:ext cx="2772845" cy="6505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205" name="Google Shape;205;p29"/>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The match logic for word i in an associative memory can now be expressed by the following Boolean function:</a:t>
            </a:r>
            <a:endParaRPr/>
          </a:p>
          <a:p>
            <a:pPr indent="-92075" lvl="0" marL="269875" rtl="0" algn="just">
              <a:spcBef>
                <a:spcPts val="560"/>
              </a:spcBef>
              <a:spcAft>
                <a:spcPts val="0"/>
              </a:spcAft>
              <a:buClr>
                <a:schemeClr val="dk1"/>
              </a:buClr>
              <a:buSzPts val="2800"/>
              <a:buNone/>
            </a:pPr>
            <a:r>
              <a:t/>
            </a:r>
            <a:endParaRPr sz="2800"/>
          </a:p>
          <a:p>
            <a:pPr indent="-269875" lvl="0" marL="269875" rtl="0" algn="just">
              <a:spcBef>
                <a:spcPts val="560"/>
              </a:spcBef>
              <a:spcAft>
                <a:spcPts val="0"/>
              </a:spcAft>
              <a:buClr>
                <a:schemeClr val="dk1"/>
              </a:buClr>
              <a:buSzPts val="2800"/>
              <a:buChar char="•"/>
            </a:pPr>
            <a:r>
              <a:rPr lang="en-IN" sz="2800"/>
              <a:t>Each term in the expression will be equal to 1 if its corresponding K</a:t>
            </a:r>
            <a:r>
              <a:rPr baseline="-25000" lang="en-IN" sz="2800"/>
              <a:t>j</a:t>
            </a:r>
            <a:r>
              <a:rPr lang="en-IN" sz="2800"/>
              <a:t> = 0. </a:t>
            </a:r>
            <a:endParaRPr sz="2800"/>
          </a:p>
          <a:p>
            <a:pPr indent="-269875" lvl="0" marL="269875" rtl="0" algn="just">
              <a:spcBef>
                <a:spcPts val="560"/>
              </a:spcBef>
              <a:spcAft>
                <a:spcPts val="0"/>
              </a:spcAft>
              <a:buClr>
                <a:schemeClr val="dk1"/>
              </a:buClr>
              <a:buSzPts val="2800"/>
              <a:buChar char="•"/>
            </a:pPr>
            <a:r>
              <a:rPr lang="en-IN" sz="2800"/>
              <a:t>If K</a:t>
            </a:r>
            <a:r>
              <a:rPr baseline="-25000" lang="en-IN" sz="2800"/>
              <a:t>j</a:t>
            </a:r>
            <a:r>
              <a:rPr lang="en-IN" sz="2800"/>
              <a:t> = 1, the term will be either 0 or 1 depending on the value of x</a:t>
            </a:r>
            <a:r>
              <a:rPr baseline="-25000" lang="en-IN" sz="2800"/>
              <a:t>j</a:t>
            </a:r>
            <a:r>
              <a:rPr lang="en-IN" sz="2800"/>
              <a:t>. </a:t>
            </a:r>
            <a:endParaRPr/>
          </a:p>
          <a:p>
            <a:pPr indent="-269875" lvl="0" marL="269875" rtl="0" algn="just">
              <a:spcBef>
                <a:spcPts val="560"/>
              </a:spcBef>
              <a:spcAft>
                <a:spcPts val="0"/>
              </a:spcAft>
              <a:buClr>
                <a:schemeClr val="dk1"/>
              </a:buClr>
              <a:buSzPts val="2800"/>
              <a:buChar char="•"/>
            </a:pPr>
            <a:r>
              <a:rPr lang="en-IN" sz="2800"/>
              <a:t>A match will occur and M</a:t>
            </a:r>
            <a:r>
              <a:rPr baseline="-25000" lang="en-IN" sz="2800"/>
              <a:t>i</a:t>
            </a:r>
            <a:r>
              <a:rPr lang="en-IN" sz="2800"/>
              <a:t> will be equal to 1 if all terms are equal to 1 .</a:t>
            </a:r>
            <a:endParaRPr sz="2800"/>
          </a:p>
        </p:txBody>
      </p:sp>
      <p:pic>
        <p:nvPicPr>
          <p:cNvPr id="206" name="Google Shape;206;p29"/>
          <p:cNvPicPr preferRelativeResize="0"/>
          <p:nvPr/>
        </p:nvPicPr>
        <p:blipFill rotWithShape="1">
          <a:blip r:embed="rId3">
            <a:alphaModFix/>
          </a:blip>
          <a:srcRect b="0" l="0" r="0" t="0"/>
          <a:stretch/>
        </p:blipFill>
        <p:spPr>
          <a:xfrm>
            <a:off x="2339752" y="1844824"/>
            <a:ext cx="5175463" cy="3482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212" name="Google Shape;212;p30"/>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If we substitute the original definition of x</a:t>
            </a:r>
            <a:r>
              <a:rPr baseline="-25000" lang="en-IN" sz="2800"/>
              <a:t>j</a:t>
            </a:r>
            <a:r>
              <a:rPr lang="en-IN" sz="2800"/>
              <a:t>, the Boolean function can be expressed as follows:</a:t>
            </a:r>
            <a:endParaRPr/>
          </a:p>
          <a:p>
            <a:pPr indent="-92075" lvl="0" marL="269875" rtl="0" algn="just">
              <a:spcBef>
                <a:spcPts val="560"/>
              </a:spcBef>
              <a:spcAft>
                <a:spcPts val="0"/>
              </a:spcAft>
              <a:buClr>
                <a:schemeClr val="dk1"/>
              </a:buClr>
              <a:buSzPts val="2800"/>
              <a:buNone/>
            </a:pPr>
            <a:r>
              <a:t/>
            </a:r>
            <a:endParaRPr sz="2800"/>
          </a:p>
        </p:txBody>
      </p:sp>
      <p:pic>
        <p:nvPicPr>
          <p:cNvPr id="213" name="Google Shape;213;p30"/>
          <p:cNvPicPr preferRelativeResize="0"/>
          <p:nvPr/>
        </p:nvPicPr>
        <p:blipFill rotWithShape="1">
          <a:blip r:embed="rId3">
            <a:alphaModFix/>
          </a:blip>
          <a:srcRect b="0" l="0" r="0" t="0"/>
          <a:stretch/>
        </p:blipFill>
        <p:spPr>
          <a:xfrm>
            <a:off x="2627784" y="1633364"/>
            <a:ext cx="3024336" cy="638944"/>
          </a:xfrm>
          <a:prstGeom prst="rect">
            <a:avLst/>
          </a:prstGeom>
          <a:noFill/>
          <a:ln>
            <a:noFill/>
          </a:ln>
        </p:spPr>
      </p:pic>
      <p:pic>
        <p:nvPicPr>
          <p:cNvPr id="214" name="Google Shape;214;p30"/>
          <p:cNvPicPr preferRelativeResize="0"/>
          <p:nvPr/>
        </p:nvPicPr>
        <p:blipFill rotWithShape="1">
          <a:blip r:embed="rId4">
            <a:alphaModFix/>
          </a:blip>
          <a:srcRect b="0" l="2253" r="0" t="1617"/>
          <a:stretch/>
        </p:blipFill>
        <p:spPr>
          <a:xfrm>
            <a:off x="1547664" y="2348880"/>
            <a:ext cx="6191399" cy="45365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220" name="Google Shape;220;p31"/>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READ Operation:</a:t>
            </a:r>
            <a:endParaRPr/>
          </a:p>
          <a:p>
            <a:pPr indent="-269875" lvl="0" marL="269875" rtl="0" algn="just">
              <a:spcBef>
                <a:spcPts val="560"/>
              </a:spcBef>
              <a:spcAft>
                <a:spcPts val="0"/>
              </a:spcAft>
              <a:buClr>
                <a:schemeClr val="dk1"/>
              </a:buClr>
              <a:buSzPts val="2800"/>
              <a:buChar char="•"/>
            </a:pPr>
            <a:r>
              <a:rPr lang="en-IN" sz="2800"/>
              <a:t>If more than one word in memory matches the unmasked argument field, all the matched words will have 1's in the corresponding bit position of the match register. </a:t>
            </a:r>
            <a:endParaRPr sz="2800"/>
          </a:p>
          <a:p>
            <a:pPr indent="-269875" lvl="0" marL="269875" rtl="0" algn="just">
              <a:spcBef>
                <a:spcPts val="560"/>
              </a:spcBef>
              <a:spcAft>
                <a:spcPts val="0"/>
              </a:spcAft>
              <a:buClr>
                <a:schemeClr val="dk1"/>
              </a:buClr>
              <a:buSzPts val="2800"/>
              <a:buChar char="•"/>
            </a:pPr>
            <a:r>
              <a:rPr lang="en-IN" sz="2800"/>
              <a:t>It is then necessary to scan the bits of the match register one at a time. </a:t>
            </a:r>
            <a:endParaRPr sz="2800"/>
          </a:p>
          <a:p>
            <a:pPr indent="-269875" lvl="0" marL="269875" rtl="0" algn="just">
              <a:spcBef>
                <a:spcPts val="560"/>
              </a:spcBef>
              <a:spcAft>
                <a:spcPts val="0"/>
              </a:spcAft>
              <a:buClr>
                <a:schemeClr val="dk1"/>
              </a:buClr>
              <a:buSzPts val="2800"/>
              <a:buChar char="•"/>
            </a:pPr>
            <a:r>
              <a:rPr lang="en-IN" sz="2800"/>
              <a:t>The matched words are read in sequence by applying a read signal to each word line whose corresponding M, bit is a 1.</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188640"/>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91" name="Google Shape;91;p14"/>
          <p:cNvSpPr txBox="1"/>
          <p:nvPr>
            <p:ph idx="1" type="body"/>
          </p:nvPr>
        </p:nvSpPr>
        <p:spPr>
          <a:xfrm>
            <a:off x="323528" y="980728"/>
            <a:ext cx="8363272" cy="5145435"/>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Char char="•"/>
            </a:pPr>
            <a:r>
              <a:rPr lang="en-IN" sz="2800"/>
              <a:t>A memory unit accessed by </a:t>
            </a:r>
            <a:r>
              <a:rPr b="1" lang="en-IN" sz="2800"/>
              <a:t>content</a:t>
            </a:r>
            <a:r>
              <a:rPr lang="en-IN" sz="2800"/>
              <a:t> is called an associative memory or content addressable memory (CAM). </a:t>
            </a:r>
            <a:endParaRPr/>
          </a:p>
          <a:p>
            <a:pPr indent="-342900" lvl="0" marL="342900" rtl="0" algn="just">
              <a:spcBef>
                <a:spcPts val="560"/>
              </a:spcBef>
              <a:spcAft>
                <a:spcPts val="0"/>
              </a:spcAft>
              <a:buClr>
                <a:schemeClr val="dk1"/>
              </a:buClr>
              <a:buSzPts val="2800"/>
              <a:buChar char="•"/>
            </a:pPr>
            <a:r>
              <a:rPr lang="en-IN" sz="2800"/>
              <a:t>This type of memory is accessed simultaneously and in </a:t>
            </a:r>
            <a:r>
              <a:rPr b="1" lang="en-IN" sz="2800"/>
              <a:t>parallel</a:t>
            </a:r>
            <a:r>
              <a:rPr lang="en-IN" sz="2800"/>
              <a:t> on the basis of data content rather than by specific address or location.</a:t>
            </a:r>
            <a:endParaRPr/>
          </a:p>
          <a:p>
            <a:pPr indent="-342900" lvl="0" marL="342900" rtl="0" algn="just">
              <a:spcBef>
                <a:spcPts val="560"/>
              </a:spcBef>
              <a:spcAft>
                <a:spcPts val="0"/>
              </a:spcAft>
              <a:buClr>
                <a:schemeClr val="dk1"/>
              </a:buClr>
              <a:buSzPts val="2800"/>
              <a:buChar char="•"/>
            </a:pPr>
            <a:r>
              <a:rPr lang="en-IN" sz="2800"/>
              <a:t>The </a:t>
            </a:r>
            <a:r>
              <a:rPr b="1" lang="en-IN" sz="2800"/>
              <a:t>time</a:t>
            </a:r>
            <a:r>
              <a:rPr lang="en-IN" sz="2800"/>
              <a:t> required to find an item stored in memory can be reduced considerably if stored data can be identified for access by the content of the data itself rather than by an address.</a:t>
            </a:r>
            <a:endParaRPr/>
          </a:p>
          <a:p>
            <a:pPr indent="-342900" lvl="0" marL="342900" rtl="0" algn="just">
              <a:spcBef>
                <a:spcPts val="560"/>
              </a:spcBef>
              <a:spcAft>
                <a:spcPts val="0"/>
              </a:spcAft>
              <a:buClr>
                <a:schemeClr val="dk1"/>
              </a:buClr>
              <a:buSzPts val="2800"/>
              <a:buChar char="•"/>
            </a:pPr>
            <a:r>
              <a:rPr lang="en-IN" sz="2800"/>
              <a:t>When a word is written in an associative memory, no address is given.</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226" name="Google Shape;226;p32"/>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READ Operation:</a:t>
            </a:r>
            <a:endParaRPr/>
          </a:p>
          <a:p>
            <a:pPr indent="-269875" lvl="0" marL="269875" rtl="0" algn="just">
              <a:spcBef>
                <a:spcPts val="560"/>
              </a:spcBef>
              <a:spcAft>
                <a:spcPts val="0"/>
              </a:spcAft>
              <a:buClr>
                <a:schemeClr val="dk1"/>
              </a:buClr>
              <a:buSzPts val="2800"/>
              <a:buChar char="•"/>
            </a:pPr>
            <a:r>
              <a:rPr lang="en-IN" sz="2800"/>
              <a:t>In most applications, the associative memory stores a table with no two identical items under a given key. </a:t>
            </a:r>
            <a:endParaRPr sz="2800"/>
          </a:p>
          <a:p>
            <a:pPr indent="-269875" lvl="0" marL="269875" rtl="0" algn="just">
              <a:spcBef>
                <a:spcPts val="560"/>
              </a:spcBef>
              <a:spcAft>
                <a:spcPts val="0"/>
              </a:spcAft>
              <a:buClr>
                <a:schemeClr val="dk1"/>
              </a:buClr>
              <a:buSzPts val="2800"/>
              <a:buChar char="•"/>
            </a:pPr>
            <a:r>
              <a:rPr lang="en-IN" sz="2800"/>
              <a:t>In this case, only one word may match the unmasked argument field. </a:t>
            </a:r>
            <a:endParaRPr sz="2800"/>
          </a:p>
          <a:p>
            <a:pPr indent="-269875" lvl="0" marL="269875" rtl="0" algn="just">
              <a:spcBef>
                <a:spcPts val="560"/>
              </a:spcBef>
              <a:spcAft>
                <a:spcPts val="0"/>
              </a:spcAft>
              <a:buClr>
                <a:schemeClr val="dk1"/>
              </a:buClr>
              <a:buSzPts val="2800"/>
              <a:buChar char="•"/>
            </a:pPr>
            <a:r>
              <a:rPr lang="en-IN" sz="2800"/>
              <a:t>By connecting output M</a:t>
            </a:r>
            <a:r>
              <a:rPr baseline="-25000" lang="en-IN" sz="2800"/>
              <a:t>i</a:t>
            </a:r>
            <a:r>
              <a:rPr lang="en-IN" sz="2800"/>
              <a:t> directly to the read line in the same word position (instead of the M register)</a:t>
            </a:r>
            <a:endParaRPr/>
          </a:p>
          <a:p>
            <a:pPr indent="-269875" lvl="0" marL="269875" rtl="0" algn="just">
              <a:spcBef>
                <a:spcPts val="560"/>
              </a:spcBef>
              <a:spcAft>
                <a:spcPts val="0"/>
              </a:spcAft>
              <a:buClr>
                <a:schemeClr val="dk1"/>
              </a:buClr>
              <a:buSzPts val="2800"/>
              <a:buChar char="•"/>
            </a:pPr>
            <a:r>
              <a:rPr lang="en-IN" sz="2800"/>
              <a:t>The content of the matched word will be presented automatically at the output lines and no </a:t>
            </a:r>
            <a:r>
              <a:rPr b="1" lang="en-IN" sz="2800"/>
              <a:t>special read </a:t>
            </a:r>
            <a:r>
              <a:rPr lang="en-IN" sz="2800"/>
              <a:t>command signal is needed.</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232" name="Google Shape;232;p33"/>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WRITE Operation:</a:t>
            </a:r>
            <a:endParaRPr/>
          </a:p>
          <a:p>
            <a:pPr indent="-269875" lvl="0" marL="269875" rtl="0" algn="just">
              <a:spcBef>
                <a:spcPts val="560"/>
              </a:spcBef>
              <a:spcAft>
                <a:spcPts val="0"/>
              </a:spcAft>
              <a:buClr>
                <a:schemeClr val="dk1"/>
              </a:buClr>
              <a:buSzPts val="2800"/>
              <a:buChar char="•"/>
            </a:pPr>
            <a:r>
              <a:rPr lang="en-IN" sz="2800"/>
              <a:t>An associative memory must have a write capability for storing the information to be searched. </a:t>
            </a:r>
            <a:endParaRPr sz="2800"/>
          </a:p>
          <a:p>
            <a:pPr indent="-269875" lvl="0" marL="269875" rtl="0" algn="just">
              <a:spcBef>
                <a:spcPts val="560"/>
              </a:spcBef>
              <a:spcAft>
                <a:spcPts val="0"/>
              </a:spcAft>
              <a:buClr>
                <a:schemeClr val="dk1"/>
              </a:buClr>
              <a:buSzPts val="2800"/>
              <a:buChar char="•"/>
            </a:pPr>
            <a:r>
              <a:rPr lang="en-IN" sz="2800"/>
              <a:t>Writing in an associative memory can take different forms, depending on the application.</a:t>
            </a:r>
            <a:endParaRPr/>
          </a:p>
          <a:p>
            <a:pPr indent="-269875" lvl="0" marL="269875" rtl="0" algn="just">
              <a:spcBef>
                <a:spcPts val="560"/>
              </a:spcBef>
              <a:spcAft>
                <a:spcPts val="0"/>
              </a:spcAft>
              <a:buClr>
                <a:schemeClr val="dk1"/>
              </a:buClr>
              <a:buSzPts val="2800"/>
              <a:buChar char="•"/>
            </a:pPr>
            <a:r>
              <a:rPr lang="en-IN" sz="2800"/>
              <a:t>If unwanted words have to be deleted and new words inserted one at a time, there is a need for a special register to distinguish between active and inactive words. </a:t>
            </a:r>
            <a:endParaRPr sz="2800"/>
          </a:p>
          <a:p>
            <a:pPr indent="-269875" lvl="0" marL="269875" rtl="0" algn="just">
              <a:spcBef>
                <a:spcPts val="560"/>
              </a:spcBef>
              <a:spcAft>
                <a:spcPts val="0"/>
              </a:spcAft>
              <a:buClr>
                <a:schemeClr val="dk1"/>
              </a:buClr>
              <a:buSzPts val="2800"/>
              <a:buChar char="•"/>
            </a:pPr>
            <a:r>
              <a:rPr lang="en-IN" sz="2800"/>
              <a:t>This register, sometimes called a tag register, would have as many bits as there are words in the memory. </a:t>
            </a:r>
            <a:endParaRPr sz="2800"/>
          </a:p>
          <a:p>
            <a:pPr indent="-269875" lvl="0" marL="269875" rtl="0" algn="just">
              <a:spcBef>
                <a:spcPts val="560"/>
              </a:spcBef>
              <a:spcAft>
                <a:spcPts val="0"/>
              </a:spcAft>
              <a:buClr>
                <a:schemeClr val="dk1"/>
              </a:buClr>
              <a:buSzPts val="2800"/>
              <a:buChar char="•"/>
            </a:pPr>
            <a:r>
              <a:rPr lang="en-IN" sz="2800"/>
              <a:t>For every active word stored in memory, the corresponding bit in the tag register is set to 1.</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238" name="Google Shape;238;p34"/>
          <p:cNvSpPr txBox="1"/>
          <p:nvPr>
            <p:ph idx="1" type="body"/>
          </p:nvPr>
        </p:nvSpPr>
        <p:spPr>
          <a:xfrm>
            <a:off x="251520" y="692696"/>
            <a:ext cx="8496944" cy="5904656"/>
          </a:xfrm>
          <a:prstGeom prst="rect">
            <a:avLst/>
          </a:prstGeom>
          <a:noFill/>
          <a:ln>
            <a:noFill/>
          </a:ln>
        </p:spPr>
        <p:txBody>
          <a:bodyPr anchorCtr="0" anchor="t" bIns="45700" lIns="91425" spcFirstLastPara="1" rIns="91425" wrap="square" tIns="45700">
            <a:noAutofit/>
          </a:bodyPr>
          <a:lstStyle/>
          <a:p>
            <a:pPr indent="-269875" lvl="0" marL="269875" rtl="0" algn="just">
              <a:spcBef>
                <a:spcPts val="0"/>
              </a:spcBef>
              <a:spcAft>
                <a:spcPts val="0"/>
              </a:spcAft>
              <a:buClr>
                <a:schemeClr val="dk1"/>
              </a:buClr>
              <a:buSzPts val="2800"/>
              <a:buChar char="•"/>
            </a:pPr>
            <a:r>
              <a:rPr lang="en-IN" sz="2800"/>
              <a:t>WRITE Operation:</a:t>
            </a:r>
            <a:endParaRPr/>
          </a:p>
          <a:p>
            <a:pPr indent="-269875" lvl="0" marL="269875" rtl="0" algn="just">
              <a:spcBef>
                <a:spcPts val="560"/>
              </a:spcBef>
              <a:spcAft>
                <a:spcPts val="0"/>
              </a:spcAft>
              <a:buClr>
                <a:schemeClr val="dk1"/>
              </a:buClr>
              <a:buSzPts val="2800"/>
              <a:buChar char="•"/>
            </a:pPr>
            <a:r>
              <a:rPr lang="en-IN" sz="2800"/>
              <a:t>A word is deleted from memory by clearing its tag bit to 0. </a:t>
            </a:r>
            <a:endParaRPr sz="2800"/>
          </a:p>
          <a:p>
            <a:pPr indent="-269875" lvl="0" marL="269875" rtl="0" algn="just">
              <a:spcBef>
                <a:spcPts val="560"/>
              </a:spcBef>
              <a:spcAft>
                <a:spcPts val="0"/>
              </a:spcAft>
              <a:buClr>
                <a:schemeClr val="dk1"/>
              </a:buClr>
              <a:buSzPts val="2800"/>
              <a:buChar char="•"/>
            </a:pPr>
            <a:r>
              <a:rPr lang="en-IN" sz="2800"/>
              <a:t>Words are stored in memory by scanning the tag register until the first 0 bit is encountered.</a:t>
            </a:r>
            <a:endParaRPr/>
          </a:p>
          <a:p>
            <a:pPr indent="-269875" lvl="0" marL="269875" rtl="0" algn="just">
              <a:spcBef>
                <a:spcPts val="560"/>
              </a:spcBef>
              <a:spcAft>
                <a:spcPts val="0"/>
              </a:spcAft>
              <a:buClr>
                <a:schemeClr val="dk1"/>
              </a:buClr>
              <a:buSzPts val="2800"/>
              <a:buChar char="•"/>
            </a:pPr>
            <a:r>
              <a:rPr lang="en-IN" sz="2800"/>
              <a:t>This gives the first available inactive word and a position for writing a new word.</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188640"/>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97" name="Google Shape;97;p15"/>
          <p:cNvSpPr txBox="1"/>
          <p:nvPr>
            <p:ph idx="1" type="body"/>
          </p:nvPr>
        </p:nvSpPr>
        <p:spPr>
          <a:xfrm>
            <a:off x="323528" y="980728"/>
            <a:ext cx="8363272" cy="5145435"/>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800"/>
              <a:buChar char="•"/>
            </a:pPr>
            <a:r>
              <a:rPr lang="en-IN" sz="2800"/>
              <a:t>When a word is to be read from an associative memory, the content of the word, or part of the word, is specified. </a:t>
            </a:r>
            <a:endParaRPr/>
          </a:p>
          <a:p>
            <a:pPr indent="-342900" lvl="0" marL="342900" rtl="0" algn="just">
              <a:spcBef>
                <a:spcPts val="560"/>
              </a:spcBef>
              <a:spcAft>
                <a:spcPts val="0"/>
              </a:spcAft>
              <a:buClr>
                <a:schemeClr val="dk1"/>
              </a:buClr>
              <a:buSzPts val="2800"/>
              <a:buChar char="•"/>
            </a:pPr>
            <a:r>
              <a:rPr lang="en-IN" sz="2800"/>
              <a:t>The memory locates all words which match the specified content and marks them for reading.</a:t>
            </a:r>
            <a:endParaRPr/>
          </a:p>
          <a:p>
            <a:pPr indent="-342900" lvl="0" marL="342900" rtl="0" algn="just">
              <a:spcBef>
                <a:spcPts val="560"/>
              </a:spcBef>
              <a:spcAft>
                <a:spcPts val="0"/>
              </a:spcAft>
              <a:buClr>
                <a:schemeClr val="dk1"/>
              </a:buClr>
              <a:buSzPts val="2800"/>
              <a:buChar char="•"/>
            </a:pPr>
            <a:r>
              <a:rPr lang="en-IN" sz="2800"/>
              <a:t>An associative memory is more expensive than a RAM because each cell must have storage capability as well as logic circuits for matching its content with an external argument. </a:t>
            </a:r>
            <a:endParaRPr/>
          </a:p>
          <a:p>
            <a:pPr indent="-342900" lvl="0" marL="342900" rtl="0" algn="just">
              <a:spcBef>
                <a:spcPts val="560"/>
              </a:spcBef>
              <a:spcAft>
                <a:spcPts val="0"/>
              </a:spcAft>
              <a:buClr>
                <a:schemeClr val="dk1"/>
              </a:buClr>
              <a:buSzPts val="2800"/>
              <a:buChar char="•"/>
            </a:pPr>
            <a:r>
              <a:rPr lang="en-IN" sz="2800"/>
              <a:t>For this reason, associative memories are used in applications where the search </a:t>
            </a:r>
            <a:r>
              <a:rPr b="1" lang="en-IN" sz="2800"/>
              <a:t>time is very critical </a:t>
            </a:r>
            <a:r>
              <a:rPr lang="en-IN" sz="2800"/>
              <a:t>and must be very short.</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188640"/>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03" name="Google Shape;103;p16"/>
          <p:cNvSpPr txBox="1"/>
          <p:nvPr>
            <p:ph idx="1" type="body"/>
          </p:nvPr>
        </p:nvSpPr>
        <p:spPr>
          <a:xfrm>
            <a:off x="179512" y="980728"/>
            <a:ext cx="4896544" cy="5145435"/>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The block diagram of an associative memory is shown in Fig. consists of a memory array and logic for </a:t>
            </a:r>
            <a:r>
              <a:rPr b="1" lang="en-IN" sz="2800"/>
              <a:t>m</a:t>
            </a:r>
            <a:r>
              <a:rPr lang="en-IN" sz="2800"/>
              <a:t> words with </a:t>
            </a:r>
            <a:r>
              <a:rPr b="1" lang="en-IN" sz="2800"/>
              <a:t>n</a:t>
            </a:r>
            <a:r>
              <a:rPr lang="en-IN" sz="2800"/>
              <a:t> bits per word. </a:t>
            </a:r>
            <a:endParaRPr/>
          </a:p>
          <a:p>
            <a:pPr indent="-269875" lvl="0" marL="269875" rtl="0" algn="just">
              <a:spcBef>
                <a:spcPts val="560"/>
              </a:spcBef>
              <a:spcAft>
                <a:spcPts val="0"/>
              </a:spcAft>
              <a:buClr>
                <a:schemeClr val="dk1"/>
              </a:buClr>
              <a:buSzPts val="2800"/>
              <a:buChar char="•"/>
            </a:pPr>
            <a:r>
              <a:rPr lang="en-IN" sz="2800"/>
              <a:t>The argument register A and key register K each have </a:t>
            </a:r>
            <a:r>
              <a:rPr b="1" lang="en-IN" sz="2800"/>
              <a:t>n</a:t>
            </a:r>
            <a:r>
              <a:rPr lang="en-IN" sz="2800"/>
              <a:t> bits, one for each bit of a word. </a:t>
            </a:r>
            <a:endParaRPr/>
          </a:p>
          <a:p>
            <a:pPr indent="-269875" lvl="0" marL="269875" rtl="0" algn="just">
              <a:spcBef>
                <a:spcPts val="560"/>
              </a:spcBef>
              <a:spcAft>
                <a:spcPts val="0"/>
              </a:spcAft>
              <a:buClr>
                <a:schemeClr val="dk1"/>
              </a:buClr>
              <a:buSzPts val="2800"/>
              <a:buChar char="•"/>
            </a:pPr>
            <a:r>
              <a:rPr lang="en-IN" sz="2800"/>
              <a:t>The match register M has </a:t>
            </a:r>
            <a:r>
              <a:rPr b="1" lang="en-IN" sz="2800"/>
              <a:t>m</a:t>
            </a:r>
            <a:r>
              <a:rPr lang="en-IN" sz="2800"/>
              <a:t> bits, one for each memory word. </a:t>
            </a:r>
            <a:endParaRPr/>
          </a:p>
        </p:txBody>
      </p:sp>
      <p:pic>
        <p:nvPicPr>
          <p:cNvPr id="104" name="Google Shape;104;p16"/>
          <p:cNvPicPr preferRelativeResize="0"/>
          <p:nvPr/>
        </p:nvPicPr>
        <p:blipFill rotWithShape="1">
          <a:blip r:embed="rId3">
            <a:alphaModFix/>
          </a:blip>
          <a:srcRect b="0" l="5074" r="0" t="0"/>
          <a:stretch/>
        </p:blipFill>
        <p:spPr>
          <a:xfrm>
            <a:off x="5148064" y="1104900"/>
            <a:ext cx="4041651" cy="4648200"/>
          </a:xfrm>
          <a:prstGeom prst="rect">
            <a:avLst/>
          </a:prstGeom>
          <a:noFill/>
          <a:ln>
            <a:noFill/>
          </a:ln>
        </p:spPr>
      </p:pic>
      <p:sp>
        <p:nvSpPr>
          <p:cNvPr id="105" name="Google Shape;105;p16"/>
          <p:cNvSpPr txBox="1"/>
          <p:nvPr/>
        </p:nvSpPr>
        <p:spPr>
          <a:xfrm>
            <a:off x="5292080" y="5949280"/>
            <a:ext cx="385192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700" u="none" cap="none" strike="noStrike">
                <a:solidFill>
                  <a:schemeClr val="dk1"/>
                </a:solidFill>
                <a:latin typeface="Calibri"/>
                <a:ea typeface="Calibri"/>
                <a:cs typeface="Calibri"/>
                <a:sym typeface="Calibri"/>
              </a:rPr>
              <a:t>Fig: Block diagram of associative memory.</a:t>
            </a:r>
            <a:endParaRPr sz="1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11" name="Google Shape;111;p17"/>
          <p:cNvSpPr txBox="1"/>
          <p:nvPr>
            <p:ph idx="1" type="body"/>
          </p:nvPr>
        </p:nvSpPr>
        <p:spPr>
          <a:xfrm>
            <a:off x="179512" y="692696"/>
            <a:ext cx="4896544" cy="5904656"/>
          </a:xfrm>
          <a:prstGeom prst="rect">
            <a:avLst/>
          </a:prstGeom>
          <a:noFill/>
          <a:ln>
            <a:noFill/>
          </a:ln>
        </p:spPr>
        <p:txBody>
          <a:bodyPr anchorCtr="0" anchor="t" bIns="45700" lIns="91425" spcFirstLastPara="1" rIns="91425" wrap="square" tIns="45700">
            <a:normAutofit lnSpcReduction="10000"/>
          </a:bodyPr>
          <a:lstStyle/>
          <a:p>
            <a:pPr indent="-269875" lvl="0" marL="269875" rtl="0" algn="just">
              <a:spcBef>
                <a:spcPts val="0"/>
              </a:spcBef>
              <a:spcAft>
                <a:spcPts val="0"/>
              </a:spcAft>
              <a:buClr>
                <a:schemeClr val="dk1"/>
              </a:buClr>
              <a:buSzPts val="2800"/>
              <a:buChar char="•"/>
            </a:pPr>
            <a:r>
              <a:rPr lang="en-IN" sz="2800"/>
              <a:t>Each word in memory is compared in parallel with the content of the argument register. </a:t>
            </a:r>
            <a:endParaRPr/>
          </a:p>
          <a:p>
            <a:pPr indent="-269875" lvl="0" marL="269875" rtl="0" algn="just">
              <a:spcBef>
                <a:spcPts val="560"/>
              </a:spcBef>
              <a:spcAft>
                <a:spcPts val="0"/>
              </a:spcAft>
              <a:buClr>
                <a:schemeClr val="dk1"/>
              </a:buClr>
              <a:buSzPts val="2800"/>
              <a:buChar char="•"/>
            </a:pPr>
            <a:r>
              <a:rPr lang="en-IN" sz="2800"/>
              <a:t>The words that match the bits of the argument register set a corresponding bit in the match register. </a:t>
            </a:r>
            <a:endParaRPr/>
          </a:p>
          <a:p>
            <a:pPr indent="-269875" lvl="0" marL="269875" rtl="0" algn="just">
              <a:spcBef>
                <a:spcPts val="560"/>
              </a:spcBef>
              <a:spcAft>
                <a:spcPts val="0"/>
              </a:spcAft>
              <a:buClr>
                <a:schemeClr val="dk1"/>
              </a:buClr>
              <a:buSzPts val="2800"/>
              <a:buChar char="•"/>
            </a:pPr>
            <a:r>
              <a:rPr lang="en-IN" sz="2800"/>
              <a:t>After the matching process, those bits in the match register that have been set indicate the fact that their corresponding words have been matched.</a:t>
            </a:r>
            <a:endParaRPr/>
          </a:p>
        </p:txBody>
      </p:sp>
      <p:pic>
        <p:nvPicPr>
          <p:cNvPr id="112" name="Google Shape;112;p17"/>
          <p:cNvPicPr preferRelativeResize="0"/>
          <p:nvPr/>
        </p:nvPicPr>
        <p:blipFill rotWithShape="1">
          <a:blip r:embed="rId3">
            <a:alphaModFix/>
          </a:blip>
          <a:srcRect b="0" l="5074" r="0" t="0"/>
          <a:stretch/>
        </p:blipFill>
        <p:spPr>
          <a:xfrm>
            <a:off x="5148064" y="1104900"/>
            <a:ext cx="4041651" cy="4648200"/>
          </a:xfrm>
          <a:prstGeom prst="rect">
            <a:avLst/>
          </a:prstGeom>
          <a:noFill/>
          <a:ln>
            <a:noFill/>
          </a:ln>
        </p:spPr>
      </p:pic>
      <p:sp>
        <p:nvSpPr>
          <p:cNvPr id="113" name="Google Shape;113;p17"/>
          <p:cNvSpPr txBox="1"/>
          <p:nvPr/>
        </p:nvSpPr>
        <p:spPr>
          <a:xfrm>
            <a:off x="5292080" y="5949280"/>
            <a:ext cx="385192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Block diagram of associative memory.</a:t>
            </a:r>
            <a:endParaRPr sz="17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19" name="Google Shape;119;p18"/>
          <p:cNvSpPr txBox="1"/>
          <p:nvPr>
            <p:ph idx="1" type="body"/>
          </p:nvPr>
        </p:nvSpPr>
        <p:spPr>
          <a:xfrm>
            <a:off x="179512" y="692696"/>
            <a:ext cx="4896544" cy="5904656"/>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The key register provides a mask for choosing a particular field or key in the argument word. </a:t>
            </a:r>
            <a:endParaRPr/>
          </a:p>
          <a:p>
            <a:pPr indent="-269875" lvl="0" marL="269875" rtl="0" algn="just">
              <a:spcBef>
                <a:spcPts val="560"/>
              </a:spcBef>
              <a:spcAft>
                <a:spcPts val="0"/>
              </a:spcAft>
              <a:buClr>
                <a:schemeClr val="dk1"/>
              </a:buClr>
              <a:buSzPts val="2800"/>
              <a:buChar char="•"/>
            </a:pPr>
            <a:r>
              <a:rPr lang="en-IN" sz="2800"/>
              <a:t>The entire argument is compared with each memory word if the key register contains all 1's. </a:t>
            </a:r>
            <a:endParaRPr/>
          </a:p>
          <a:p>
            <a:pPr indent="-269875" lvl="0" marL="269875" rtl="0" algn="just">
              <a:spcBef>
                <a:spcPts val="560"/>
              </a:spcBef>
              <a:spcAft>
                <a:spcPts val="0"/>
              </a:spcAft>
              <a:buClr>
                <a:schemeClr val="dk1"/>
              </a:buClr>
              <a:buSzPts val="2800"/>
              <a:buChar char="•"/>
            </a:pPr>
            <a:r>
              <a:rPr lang="en-IN" sz="2800"/>
              <a:t>Otherwise, only those bits in the argument that have 1's in their corresponding position of the key register are compared.</a:t>
            </a:r>
            <a:endParaRPr/>
          </a:p>
        </p:txBody>
      </p:sp>
      <p:pic>
        <p:nvPicPr>
          <p:cNvPr id="120" name="Google Shape;120;p18"/>
          <p:cNvPicPr preferRelativeResize="0"/>
          <p:nvPr/>
        </p:nvPicPr>
        <p:blipFill rotWithShape="1">
          <a:blip r:embed="rId3">
            <a:alphaModFix/>
          </a:blip>
          <a:srcRect b="0" l="5074" r="0" t="0"/>
          <a:stretch/>
        </p:blipFill>
        <p:spPr>
          <a:xfrm>
            <a:off x="5148064" y="1104900"/>
            <a:ext cx="4041651" cy="4648200"/>
          </a:xfrm>
          <a:prstGeom prst="rect">
            <a:avLst/>
          </a:prstGeom>
          <a:noFill/>
          <a:ln>
            <a:noFill/>
          </a:ln>
        </p:spPr>
      </p:pic>
      <p:sp>
        <p:nvSpPr>
          <p:cNvPr id="121" name="Google Shape;121;p18"/>
          <p:cNvSpPr txBox="1"/>
          <p:nvPr/>
        </p:nvSpPr>
        <p:spPr>
          <a:xfrm>
            <a:off x="5292080" y="5949280"/>
            <a:ext cx="385192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Block diagram of associative memory.</a:t>
            </a:r>
            <a:endParaRPr sz="17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27" name="Google Shape;127;p19"/>
          <p:cNvSpPr txBox="1"/>
          <p:nvPr>
            <p:ph idx="1" type="body"/>
          </p:nvPr>
        </p:nvSpPr>
        <p:spPr>
          <a:xfrm>
            <a:off x="179512" y="692696"/>
            <a:ext cx="4896544" cy="5904656"/>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For example, suppose that the argument register A and the key register K have the bit configuration shown below. </a:t>
            </a:r>
            <a:endParaRPr/>
          </a:p>
          <a:p>
            <a:pPr indent="-269875" lvl="0" marL="269875" rtl="0" algn="just">
              <a:spcBef>
                <a:spcPts val="560"/>
              </a:spcBef>
              <a:spcAft>
                <a:spcPts val="0"/>
              </a:spcAft>
              <a:buClr>
                <a:schemeClr val="dk1"/>
              </a:buClr>
              <a:buSzPts val="2800"/>
              <a:buChar char="•"/>
            </a:pPr>
            <a:r>
              <a:rPr lang="en-IN" sz="2800"/>
              <a:t>Only the three leftmost bits of A are compared with memory words because K has 1's in these positions.</a:t>
            </a:r>
            <a:endParaRPr/>
          </a:p>
        </p:txBody>
      </p:sp>
      <p:pic>
        <p:nvPicPr>
          <p:cNvPr id="128" name="Google Shape;128;p19"/>
          <p:cNvPicPr preferRelativeResize="0"/>
          <p:nvPr/>
        </p:nvPicPr>
        <p:blipFill rotWithShape="1">
          <a:blip r:embed="rId3">
            <a:alphaModFix/>
          </a:blip>
          <a:srcRect b="0" l="5074" r="0" t="0"/>
          <a:stretch/>
        </p:blipFill>
        <p:spPr>
          <a:xfrm>
            <a:off x="5148064" y="1104900"/>
            <a:ext cx="4041651" cy="4648200"/>
          </a:xfrm>
          <a:prstGeom prst="rect">
            <a:avLst/>
          </a:prstGeom>
          <a:noFill/>
          <a:ln>
            <a:noFill/>
          </a:ln>
        </p:spPr>
      </p:pic>
      <p:sp>
        <p:nvSpPr>
          <p:cNvPr id="129" name="Google Shape;129;p19"/>
          <p:cNvSpPr txBox="1"/>
          <p:nvPr/>
        </p:nvSpPr>
        <p:spPr>
          <a:xfrm>
            <a:off x="5292080" y="5949280"/>
            <a:ext cx="385192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Block diagram of associative memory.</a:t>
            </a:r>
            <a:endParaRPr sz="1700">
              <a:solidFill>
                <a:schemeClr val="dk1"/>
              </a:solidFill>
              <a:latin typeface="Calibri"/>
              <a:ea typeface="Calibri"/>
              <a:cs typeface="Calibri"/>
              <a:sym typeface="Calibri"/>
            </a:endParaRPr>
          </a:p>
        </p:txBody>
      </p:sp>
      <p:pic>
        <p:nvPicPr>
          <p:cNvPr id="130" name="Google Shape;130;p19"/>
          <p:cNvPicPr preferRelativeResize="0"/>
          <p:nvPr/>
        </p:nvPicPr>
        <p:blipFill rotWithShape="1">
          <a:blip r:embed="rId4">
            <a:alphaModFix/>
          </a:blip>
          <a:srcRect b="0" l="0" r="0" t="0"/>
          <a:stretch/>
        </p:blipFill>
        <p:spPr>
          <a:xfrm>
            <a:off x="549371" y="4437112"/>
            <a:ext cx="4166645" cy="1368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36" name="Google Shape;136;p20"/>
          <p:cNvSpPr txBox="1"/>
          <p:nvPr>
            <p:ph idx="1" type="body"/>
          </p:nvPr>
        </p:nvSpPr>
        <p:spPr>
          <a:xfrm>
            <a:off x="179512" y="692696"/>
            <a:ext cx="4896544" cy="5904656"/>
          </a:xfrm>
          <a:prstGeom prst="rect">
            <a:avLst/>
          </a:prstGeom>
          <a:noFill/>
          <a:ln>
            <a:noFill/>
          </a:ln>
        </p:spPr>
        <p:txBody>
          <a:bodyPr anchorCtr="0" anchor="t" bIns="45700" lIns="91425" spcFirstLastPara="1" rIns="91425" wrap="square" tIns="45700">
            <a:normAutofit/>
          </a:bodyPr>
          <a:lstStyle/>
          <a:p>
            <a:pPr indent="-269875" lvl="0" marL="269875" rtl="0" algn="just">
              <a:spcBef>
                <a:spcPts val="0"/>
              </a:spcBef>
              <a:spcAft>
                <a:spcPts val="0"/>
              </a:spcAft>
              <a:buClr>
                <a:schemeClr val="dk1"/>
              </a:buClr>
              <a:buSzPts val="2800"/>
              <a:buChar char="•"/>
            </a:pPr>
            <a:r>
              <a:rPr lang="en-IN" sz="2800"/>
              <a:t>Reading is accomplished by a sequential access to memory for those words whose corresponding bits in the match register have been set.</a:t>
            </a:r>
            <a:endParaRPr/>
          </a:p>
        </p:txBody>
      </p:sp>
      <p:pic>
        <p:nvPicPr>
          <p:cNvPr id="137" name="Google Shape;137;p20"/>
          <p:cNvPicPr preferRelativeResize="0"/>
          <p:nvPr/>
        </p:nvPicPr>
        <p:blipFill rotWithShape="1">
          <a:blip r:embed="rId3">
            <a:alphaModFix/>
          </a:blip>
          <a:srcRect b="0" l="5074" r="0" t="0"/>
          <a:stretch/>
        </p:blipFill>
        <p:spPr>
          <a:xfrm>
            <a:off x="5148064" y="1104900"/>
            <a:ext cx="4041651" cy="4648200"/>
          </a:xfrm>
          <a:prstGeom prst="rect">
            <a:avLst/>
          </a:prstGeom>
          <a:noFill/>
          <a:ln>
            <a:noFill/>
          </a:ln>
        </p:spPr>
      </p:pic>
      <p:sp>
        <p:nvSpPr>
          <p:cNvPr id="138" name="Google Shape;138;p20"/>
          <p:cNvSpPr txBox="1"/>
          <p:nvPr/>
        </p:nvSpPr>
        <p:spPr>
          <a:xfrm>
            <a:off x="5292080" y="5949280"/>
            <a:ext cx="385192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Block diagram of associative memory.</a:t>
            </a:r>
            <a:endParaRPr sz="17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44624"/>
            <a:ext cx="8229600" cy="7200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Associative Memory</a:t>
            </a:r>
            <a:endParaRPr sz="4000"/>
          </a:p>
        </p:txBody>
      </p:sp>
      <p:sp>
        <p:nvSpPr>
          <p:cNvPr id="144" name="Google Shape;144;p21"/>
          <p:cNvSpPr txBox="1"/>
          <p:nvPr>
            <p:ph idx="1" type="body"/>
          </p:nvPr>
        </p:nvSpPr>
        <p:spPr>
          <a:xfrm>
            <a:off x="251520" y="692696"/>
            <a:ext cx="8640960" cy="2088232"/>
          </a:xfrm>
          <a:prstGeom prst="rect">
            <a:avLst/>
          </a:prstGeom>
          <a:noFill/>
          <a:ln>
            <a:noFill/>
          </a:ln>
        </p:spPr>
        <p:txBody>
          <a:bodyPr anchorCtr="0" anchor="t" bIns="45700" lIns="91425" spcFirstLastPara="1" rIns="91425" wrap="square" tIns="45700">
            <a:normAutofit fontScale="92500" lnSpcReduction="10000"/>
          </a:bodyPr>
          <a:lstStyle/>
          <a:p>
            <a:pPr indent="-269875" lvl="0" marL="269875" rtl="0" algn="just">
              <a:spcBef>
                <a:spcPts val="0"/>
              </a:spcBef>
              <a:spcAft>
                <a:spcPts val="0"/>
              </a:spcAft>
              <a:buClr>
                <a:schemeClr val="dk1"/>
              </a:buClr>
              <a:buSzPct val="100000"/>
              <a:buChar char="•"/>
            </a:pPr>
            <a:r>
              <a:rPr lang="en-IN" sz="2800"/>
              <a:t>The relation between the memory array and external registers in an associative memory is shown in Fig. </a:t>
            </a:r>
            <a:endParaRPr/>
          </a:p>
          <a:p>
            <a:pPr indent="-269875" lvl="0" marL="269875" rtl="0" algn="just">
              <a:spcBef>
                <a:spcPts val="518"/>
              </a:spcBef>
              <a:spcAft>
                <a:spcPts val="0"/>
              </a:spcAft>
              <a:buClr>
                <a:schemeClr val="dk1"/>
              </a:buClr>
              <a:buSzPct val="100000"/>
              <a:buChar char="•"/>
            </a:pPr>
            <a:r>
              <a:rPr lang="en-IN" sz="2800"/>
              <a:t>The cells in the array are marked by the letter C with two subscripts. The first subscript gives the word number and the second specifies the bit position in the word.</a:t>
            </a:r>
            <a:endParaRPr/>
          </a:p>
        </p:txBody>
      </p:sp>
      <p:sp>
        <p:nvSpPr>
          <p:cNvPr id="145" name="Google Shape;145;p21"/>
          <p:cNvSpPr txBox="1"/>
          <p:nvPr/>
        </p:nvSpPr>
        <p:spPr>
          <a:xfrm>
            <a:off x="3203848" y="6504057"/>
            <a:ext cx="504056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700">
                <a:solidFill>
                  <a:schemeClr val="dk1"/>
                </a:solidFill>
                <a:latin typeface="Calibri"/>
                <a:ea typeface="Calibri"/>
                <a:cs typeface="Calibri"/>
                <a:sym typeface="Calibri"/>
              </a:rPr>
              <a:t>Fig: Associative memory of m word, n cells per word</a:t>
            </a:r>
            <a:endParaRPr sz="1700">
              <a:solidFill>
                <a:schemeClr val="dk1"/>
              </a:solidFill>
              <a:latin typeface="Calibri"/>
              <a:ea typeface="Calibri"/>
              <a:cs typeface="Calibri"/>
              <a:sym typeface="Calibri"/>
            </a:endParaRPr>
          </a:p>
        </p:txBody>
      </p:sp>
      <p:pic>
        <p:nvPicPr>
          <p:cNvPr id="146" name="Google Shape;146;p21"/>
          <p:cNvPicPr preferRelativeResize="0"/>
          <p:nvPr/>
        </p:nvPicPr>
        <p:blipFill rotWithShape="1">
          <a:blip r:embed="rId3">
            <a:alphaModFix/>
          </a:blip>
          <a:srcRect b="0" l="0" r="0" t="0"/>
          <a:stretch/>
        </p:blipFill>
        <p:spPr>
          <a:xfrm>
            <a:off x="2411760" y="2825738"/>
            <a:ext cx="5633244" cy="37716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