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97C93-1FB3-47C0-B210-62FED7389FF6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9451A-825D-4A75-BF3B-054F2F7BEA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2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2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</a:t>
            </a:r>
            <a:r>
              <a:rPr lang="en-US"/>
              <a:t>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5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BB3D-634B-4841-A842-40BEFFD3477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4D9C-2910-4FC7-8A07-E8CC149C6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8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Geometrical Interpretation of SVD</a:t>
            </a:r>
            <a:endParaRPr lang="en-IN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-</a:t>
            </a:r>
            <a:r>
              <a:rPr lang="en-US" sz="2800" b="1" dirty="0" err="1"/>
              <a:t>Nidhi</a:t>
            </a:r>
            <a:r>
              <a:rPr lang="en-US" sz="2800" b="1" dirty="0"/>
              <a:t> Sangwan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7371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061" y="370392"/>
            <a:ext cx="3592359" cy="6221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56122" y="1169042"/>
                <a:ext cx="4514126" cy="6001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Here what exactly happening is:</a:t>
                </a:r>
              </a:p>
              <a:p>
                <a:endParaRPr lang="en-US" sz="3200" dirty="0"/>
              </a:p>
              <a:p>
                <a:r>
                  <a:rPr lang="el-GR" sz="3200" dirty="0">
                    <a:latin typeface="Consolas" panose="020B0609020204030204" pitchFamily="49" charset="0"/>
                  </a:rPr>
                  <a:t>θ</a:t>
                </a:r>
                <a:r>
                  <a:rPr lang="en-US" sz="3200" dirty="0">
                    <a:latin typeface="Consolas" panose="020B0609020204030204" pitchFamily="49" charset="0"/>
                  </a:rPr>
                  <a:t> = 71.72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3200" dirty="0">
                    <a:latin typeface="Consolas" panose="020B0609020204030204" pitchFamily="49" charset="0"/>
                  </a:rPr>
                  <a:t> </a:t>
                </a:r>
                <a:endParaRPr lang="en-US" sz="3200" dirty="0"/>
              </a:p>
              <a:p>
                <a:r>
                  <a:rPr lang="en-US" sz="3200" dirty="0"/>
                  <a:t>Hence, </a:t>
                </a:r>
              </a:p>
              <a:p>
                <a:r>
                  <a:rPr lang="en-US" sz="3200" dirty="0"/>
                  <a:t>U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−3/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Then U*</a:t>
                </a:r>
                <a:r>
                  <a:rPr lang="el-GR" sz="3200" dirty="0">
                    <a:latin typeface="Consolas" panose="020B0609020204030204" pitchFamily="49" charset="0"/>
                  </a:rPr>
                  <a:t>Σ</a:t>
                </a:r>
                <a:r>
                  <a:rPr lang="en-US" sz="3200" dirty="0">
                    <a:latin typeface="Consolas" panose="020B0609020204030204" pitchFamily="49" charset="0"/>
                  </a:rPr>
                  <a:t>*</a:t>
                </a:r>
                <a:r>
                  <a:rPr lang="en-US" sz="3200" dirty="0" err="1">
                    <a:latin typeface="Consolas" panose="020B0609020204030204" pitchFamily="49" charset="0"/>
                  </a:rPr>
                  <a:t>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aseline="30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3200" dirty="0">
                    <a:latin typeface="Consolas" panose="020B0609020204030204" pitchFamily="49" charset="0"/>
                  </a:rPr>
                  <a:t>*X = AX</a:t>
                </a:r>
                <a:endParaRPr lang="en-IN" sz="3200" dirty="0"/>
              </a:p>
              <a:p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22" y="1169042"/>
                <a:ext cx="4514126" cy="6001323"/>
              </a:xfrm>
              <a:prstGeom prst="rect">
                <a:avLst/>
              </a:prstGeom>
              <a:blipFill>
                <a:blip r:embed="rId3"/>
                <a:stretch>
                  <a:fillRect l="-3514" t="-13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4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54109" y="2057400"/>
            <a:ext cx="683491" cy="362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00" y="846244"/>
            <a:ext cx="3932237" cy="1600200"/>
          </a:xfrm>
        </p:spPr>
        <p:txBody>
          <a:bodyPr/>
          <a:lstStyle/>
          <a:p>
            <a:r>
              <a:rPr lang="en-US" sz="2800" dirty="0"/>
              <a:t>The transformation turned unit circle into ellipse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649" y="1442213"/>
            <a:ext cx="6724407" cy="4693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99801" y="2879203"/>
                <a:ext cx="3932237" cy="3811588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3200" dirty="0"/>
                  <a:t> A = U</a:t>
                </a:r>
                <a:r>
                  <a:rPr lang="el-GR" sz="3200" dirty="0">
                    <a:latin typeface="Consolas" panose="020B0609020204030204" pitchFamily="49" charset="0"/>
                  </a:rPr>
                  <a:t>Σ</a:t>
                </a:r>
                <a:r>
                  <a:rPr lang="en-US" sz="3200" dirty="0">
                    <a:latin typeface="Consolas" panose="020B0609020204030204" pitchFamily="49" charset="0"/>
                  </a:rPr>
                  <a:t>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aseline="30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3200" dirty="0"/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Rotation 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aseline="30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2400" dirty="0"/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Scaling (Horizontal corresponding to most significant singular value </a:t>
                </a:r>
                <a:r>
                  <a:rPr lang="el-GR" sz="2400" dirty="0">
                    <a:latin typeface="Consolas" panose="020B0609020204030204" pitchFamily="49" charset="0"/>
                  </a:rPr>
                  <a:t>σ</a:t>
                </a:r>
                <a:r>
                  <a:rPr lang="en-US" sz="2400" dirty="0">
                    <a:latin typeface="Consolas" panose="020B0609020204030204" pitchFamily="49" charset="0"/>
                  </a:rPr>
                  <a:t>1</a:t>
                </a:r>
                <a:r>
                  <a:rPr lang="en-US" sz="2400" dirty="0"/>
                  <a:t> and Vertical corresponding to second most significant singular value </a:t>
                </a:r>
                <a:r>
                  <a:rPr lang="el-GR" sz="2400" dirty="0">
                    <a:latin typeface="Consolas" panose="020B0609020204030204" pitchFamily="49" charset="0"/>
                  </a:rPr>
                  <a:t>σ</a:t>
                </a:r>
                <a:r>
                  <a:rPr lang="en-US" sz="2400" dirty="0">
                    <a:latin typeface="Consolas" panose="020B0609020204030204" pitchFamily="49" charset="0"/>
                  </a:rPr>
                  <a:t>2</a:t>
                </a:r>
                <a:r>
                  <a:rPr lang="en-US" sz="2400" dirty="0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en-US" sz="2400" dirty="0"/>
                  <a:t>Rotation U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99801" y="2879203"/>
                <a:ext cx="3932237" cy="3811588"/>
              </a:xfrm>
              <a:blipFill>
                <a:blip r:embed="rId3"/>
                <a:stretch>
                  <a:fillRect l="-3411" t="-44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161" y="1834461"/>
            <a:ext cx="1617385" cy="6119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3373" y="405114"/>
            <a:ext cx="2893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IN" sz="4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5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Transformations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Transformations on a plane or space can be seen as functions that take points to other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Scaling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Stretch (or Compress) horizontally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Stretch (or Compress) vertically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Rotate</a:t>
            </a:r>
          </a:p>
          <a:p>
            <a:endParaRPr lang="en-US" dirty="0"/>
          </a:p>
          <a:p>
            <a:r>
              <a:rPr lang="en-US" dirty="0"/>
              <a:t>By rotating and scaling we can mimic every linear transformation</a:t>
            </a:r>
            <a:endParaRPr lang="en-IN" dirty="0"/>
          </a:p>
        </p:txBody>
      </p:sp>
      <p:sp>
        <p:nvSpPr>
          <p:cNvPr id="4" name="Right Arrow 3"/>
          <p:cNvSpPr/>
          <p:nvPr/>
        </p:nvSpPr>
        <p:spPr>
          <a:xfrm>
            <a:off x="7812504" y="2725947"/>
            <a:ext cx="2550696" cy="2550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9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Linear transformations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9985"/>
                <a:ext cx="10515600" cy="47069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f(x) = Ax , where  x =  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 : R2 → R2  (If A</a:t>
                </a:r>
                <a:r>
                  <a:rPr lang="en-US" sz="1600" dirty="0"/>
                  <a:t>n*m</a:t>
                </a:r>
                <a:r>
                  <a:rPr lang="en-US" dirty="0"/>
                  <a:t>, then f: Rm →Rn)</a:t>
                </a:r>
              </a:p>
              <a:p>
                <a:r>
                  <a:rPr lang="en-US" dirty="0"/>
                  <a:t>f(x) = (3*p + 0*q,4*p + 5*q)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Here we created a function which maps x =(p, q) to a 2D vector (3*p + 0*q,4*p + 5*q)</a:t>
                </a:r>
              </a:p>
              <a:p>
                <a:pPr marL="0" indent="0">
                  <a:buNone/>
                </a:pPr>
                <a:r>
                  <a:rPr lang="en-US" dirty="0"/>
                  <a:t>Let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Mapping (</a:t>
                </a:r>
                <a:r>
                  <a:rPr lang="en-US" dirty="0" err="1"/>
                  <a:t>p,q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(1,0) →  (3,4)            (0,1) →  (0,5)</a:t>
                </a:r>
              </a:p>
              <a:p>
                <a:r>
                  <a:rPr lang="en-US" dirty="0"/>
                  <a:t>(-1,0) → (-3,-4)         (0,-1) → (0,-5)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9985"/>
                <a:ext cx="10515600" cy="4706978"/>
              </a:xfrm>
              <a:blipFill>
                <a:blip r:embed="rId2"/>
                <a:stretch>
                  <a:fillRect l="-1217" t="-2073" b="-3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67043"/>
            <a:ext cx="65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59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Linear transformation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684" y="1397999"/>
            <a:ext cx="4472432" cy="466588"/>
          </a:xfrm>
        </p:spPr>
        <p:txBody>
          <a:bodyPr/>
          <a:lstStyle/>
          <a:p>
            <a:pPr algn="ctr"/>
            <a:r>
              <a:rPr lang="en-US" dirty="0"/>
              <a:t>(</a:t>
            </a:r>
            <a:r>
              <a:rPr lang="en-US" dirty="0" err="1"/>
              <a:t>p,q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86575" y="1864587"/>
            <a:ext cx="3720650" cy="36845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6170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(3*p + 0*q,4*p + 5*q)</a:t>
            </a:r>
          </a:p>
          <a:p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59472" y="1864587"/>
            <a:ext cx="3608643" cy="3684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86575" y="6007261"/>
            <a:ext cx="832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The transformation turned unit circle into ellipse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21" y="4231043"/>
            <a:ext cx="1958510" cy="1928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34" y="4538689"/>
            <a:ext cx="2999250" cy="13127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067" y="4147900"/>
            <a:ext cx="2674852" cy="18213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541" y="983140"/>
            <a:ext cx="1882303" cy="1882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067" y="837484"/>
            <a:ext cx="2629128" cy="195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94661" y="1264280"/>
                <a:ext cx="2302136" cy="60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61" y="1264280"/>
                <a:ext cx="2302136" cy="603499"/>
              </a:xfrm>
              <a:prstGeom prst="rect">
                <a:avLst/>
              </a:prstGeom>
              <a:blipFill>
                <a:blip r:embed="rId8"/>
                <a:stretch>
                  <a:fillRect l="-2918" b="-10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31860" y="3232049"/>
                <a:ext cx="2143664" cy="60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V</a:t>
                </a:r>
                <a14:m>
                  <m:oMath xmlns:m="http://schemas.openxmlformats.org/officeDocument/2006/math">
                    <m:r>
                      <a:rPr lang="en-US" sz="2000" b="1" i="1" baseline="30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60" y="3232049"/>
                <a:ext cx="2143664" cy="604396"/>
              </a:xfrm>
              <a:prstGeom prst="rect">
                <a:avLst/>
              </a:prstGeom>
              <a:blipFill>
                <a:blip r:embed="rId9"/>
                <a:stretch>
                  <a:fillRect l="-3125" b="-2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94661" y="3258330"/>
                <a:ext cx="2302136" cy="60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b="1" dirty="0">
                    <a:latin typeface="Consolas" panose="020B0609020204030204" pitchFamily="49" charset="0"/>
                  </a:rPr>
                  <a:t>Σ</a:t>
                </a:r>
                <a:r>
                  <a:rPr lang="en-US" sz="2000" b="1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0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000" b="1" dirty="0" smtClean="0">
                                  <a:latin typeface="Consolas" panose="020B0609020204030204" pitchFamily="49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Consolas" panose="020B0609020204030204" pitchFamily="49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000" b="1" dirty="0" smtClean="0">
                                  <a:latin typeface="Consolas" panose="020B0609020204030204" pitchFamily="49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Consolas" panose="020B0609020204030204" pitchFamily="49" charset="0"/>
                                </a:rPr>
                                <m:t>21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000" b="1" dirty="0" smtClean="0">
                                  <a:latin typeface="Consolas" panose="020B0609020204030204" pitchFamily="49" charset="0"/>
                                </a:rPr>
                                <m:t>Σ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Consolas" panose="020B0609020204030204" pitchFamily="49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61" y="3258330"/>
                <a:ext cx="2302136" cy="603499"/>
              </a:xfrm>
              <a:prstGeom prst="rect">
                <a:avLst/>
              </a:prstGeom>
              <a:blipFill>
                <a:blip r:embed="rId10"/>
                <a:stretch>
                  <a:fillRect l="-2918" b="-10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03220" y="3240910"/>
                <a:ext cx="2312722" cy="60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U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220" y="3240910"/>
                <a:ext cx="2312722" cy="605487"/>
              </a:xfrm>
              <a:prstGeom prst="rect">
                <a:avLst/>
              </a:prstGeom>
              <a:blipFill>
                <a:blip r:embed="rId11"/>
                <a:stretch>
                  <a:fillRect l="-2632" b="-2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256422" y="118492"/>
            <a:ext cx="368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solidFill>
                  <a:schemeClr val="accent1">
                    <a:lumMod val="75000"/>
                  </a:schemeClr>
                </a:solidFill>
              </a:rPr>
              <a:t>SVD</a:t>
            </a:r>
            <a:endParaRPr lang="en-IN" sz="5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6111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SVD is a method of decomposing matrix into other matrices</a:t>
            </a:r>
            <a:br>
              <a:rPr lang="en-IN" dirty="0">
                <a:latin typeface="+mn-lt"/>
              </a:rPr>
            </a:br>
            <a:r>
              <a:rPr lang="en-US" sz="5400" dirty="0"/>
              <a:t>A = U</a:t>
            </a:r>
            <a:r>
              <a:rPr lang="el-GR" sz="6600" dirty="0"/>
              <a:t>Σ</a:t>
            </a:r>
            <a:r>
              <a:rPr lang="en-US" sz="6600" dirty="0"/>
              <a:t>V*</a:t>
            </a:r>
            <a:r>
              <a:rPr lang="en-IN" sz="5400" dirty="0">
                <a:latin typeface="+mn-lt"/>
              </a:rPr>
              <a:t/>
            </a:r>
            <a:br>
              <a:rPr lang="en-IN" sz="5400" dirty="0">
                <a:latin typeface="+mn-lt"/>
              </a:rPr>
            </a:b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8945"/>
            <a:ext cx="10515600" cy="44611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np                       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 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],[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np.linalg.svd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(A))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Matrix U: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array([[-0.31622777, -0.9486833 ], [-0.9486833 , 0.31622777]]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Diagonal entries of </a:t>
            </a:r>
            <a:r>
              <a:rPr lang="el-GR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Σ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array([6.70820393, 2.23606798])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Matrix Transpose(V):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array([[-0.70710678, -0.70710678], [-0.70710678, 0.70710678]]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431" y="1471940"/>
            <a:ext cx="5353501" cy="2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0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to get U V and diagonal entries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7310" y="2356947"/>
            <a:ext cx="4752058" cy="366413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78066" y="2356948"/>
            <a:ext cx="6196697" cy="36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3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9" y="717630"/>
            <a:ext cx="3482642" cy="5677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58137" y="521907"/>
                <a:ext cx="4907666" cy="6069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Here what exactly happening is:</a:t>
                </a:r>
              </a:p>
              <a:p>
                <a:r>
                  <a:rPr lang="el-GR" sz="2800" dirty="0">
                    <a:latin typeface="Consolas" panose="020B0609020204030204" pitchFamily="49" charset="0"/>
                  </a:rPr>
                  <a:t>θ</a:t>
                </a:r>
                <a:r>
                  <a:rPr lang="en-US" sz="2800" dirty="0">
                    <a:latin typeface="Consolas" panose="020B0609020204030204" pitchFamily="49" charset="0"/>
                  </a:rPr>
                  <a:t> = 45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</a:rPr>
                  <a:t> </a:t>
                </a:r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aseline="30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  <a:p>
                <a:endParaRPr lang="en-US" sz="2800" dirty="0"/>
              </a:p>
              <a:p>
                <a:r>
                  <a:rPr lang="en-US" sz="2800" dirty="0"/>
                  <a:t>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aseline="30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N" sz="2800" dirty="0"/>
              </a:p>
              <a:p>
                <a:endParaRPr lang="en-US" sz="2800" dirty="0"/>
              </a:p>
              <a:p>
                <a:r>
                  <a:rPr lang="en-US" sz="2800" dirty="0"/>
                  <a:t>Let us say that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IN" sz="2800" dirty="0"/>
              </a:p>
              <a:p>
                <a:endParaRPr lang="en-US" sz="2800" dirty="0"/>
              </a:p>
              <a:p>
                <a:r>
                  <a:rPr lang="en-US" sz="2800" dirty="0"/>
                  <a:t>Then transposeV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aseline="30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800" dirty="0"/>
                  <a:t> *X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eqArr>
                      </m:e>
                    </m:d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137" y="521907"/>
                <a:ext cx="4907666" cy="6069418"/>
              </a:xfrm>
              <a:prstGeom prst="rect">
                <a:avLst/>
              </a:prstGeom>
              <a:blipFill>
                <a:blip r:embed="rId3"/>
                <a:stretch>
                  <a:fillRect l="-2609" t="-1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338" y="1006364"/>
            <a:ext cx="2920892" cy="10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7" y="3251692"/>
            <a:ext cx="10939201" cy="3537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7467" y="555585"/>
                <a:ext cx="8113854" cy="2862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>
                    <a:latin typeface="Consolas" panose="020B0609020204030204" pitchFamily="49" charset="0"/>
                  </a:rPr>
                  <a:t>Σ</a:t>
                </a:r>
                <a:r>
                  <a:rPr lang="en-US" sz="20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US" sz="2000" b="0" dirty="0">
                  <a:latin typeface="Consolas" panose="020B0609020204030204" pitchFamily="49" charset="0"/>
                </a:endParaRPr>
              </a:p>
              <a:p>
                <a:r>
                  <a:rPr lang="en-US" sz="2000" dirty="0"/>
                  <a:t>Here what happening is :</a:t>
                </a:r>
              </a:p>
              <a:p>
                <a:r>
                  <a:rPr lang="el-GR" dirty="0">
                    <a:latin typeface="Consolas" panose="020B0609020204030204" pitchFamily="49" charset="0"/>
                  </a:rPr>
                  <a:t>σ</a:t>
                </a:r>
                <a:r>
                  <a:rPr lang="en-US" dirty="0">
                    <a:latin typeface="Consolas" panose="020B0609020204030204" pitchFamily="49" charset="0"/>
                  </a:rPr>
                  <a:t>1 =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IN" dirty="0"/>
              </a:p>
              <a:p>
                <a:r>
                  <a:rPr lang="en-US" dirty="0"/>
                  <a:t>Hence </a:t>
                </a:r>
                <a:r>
                  <a:rPr lang="el-GR" dirty="0">
                    <a:latin typeface="Consolas" panose="020B0609020204030204" pitchFamily="49" charset="0"/>
                  </a:rPr>
                  <a:t>σ</a:t>
                </a:r>
                <a:r>
                  <a:rPr lang="en-US" dirty="0">
                    <a:latin typeface="Consolas" panose="020B0609020204030204" pitchFamily="49" charset="0"/>
                  </a:rPr>
                  <a:t>1 will scale everything horizontally by factor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endParaRPr lang="en-US" dirty="0"/>
              </a:p>
              <a:p>
                <a:r>
                  <a:rPr lang="el-GR" dirty="0">
                    <a:latin typeface="Consolas" panose="020B0609020204030204" pitchFamily="49" charset="0"/>
                  </a:rPr>
                  <a:t>σ</a:t>
                </a:r>
                <a:r>
                  <a:rPr lang="en-US" dirty="0">
                    <a:latin typeface="Consolas" panose="020B0609020204030204" pitchFamily="49" charset="0"/>
                  </a:rPr>
                  <a:t>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IN" dirty="0"/>
              </a:p>
              <a:p>
                <a:r>
                  <a:rPr lang="en-US" dirty="0"/>
                  <a:t>Hence  </a:t>
                </a:r>
                <a:r>
                  <a:rPr lang="el-GR" dirty="0">
                    <a:latin typeface="Consolas" panose="020B0609020204030204" pitchFamily="49" charset="0"/>
                  </a:rPr>
                  <a:t>σ</a:t>
                </a:r>
                <a:r>
                  <a:rPr lang="en-US" dirty="0">
                    <a:latin typeface="Consolas" panose="020B0609020204030204" pitchFamily="49" charset="0"/>
                  </a:rPr>
                  <a:t>2 will scale everything vertically by factor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endParaRPr lang="en-US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467" y="555585"/>
                <a:ext cx="8113854" cy="2862450"/>
              </a:xfrm>
              <a:prstGeom prst="rect">
                <a:avLst/>
              </a:prstGeom>
              <a:blipFill>
                <a:blip r:embed="rId3"/>
                <a:stretch>
                  <a:fillRect l="-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36871" y="297469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26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232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Geometrical Interpretation of SVD</vt:lpstr>
      <vt:lpstr>Transformations</vt:lpstr>
      <vt:lpstr>Linear transformations</vt:lpstr>
      <vt:lpstr>Linear transformation</vt:lpstr>
      <vt:lpstr>PowerPoint Presentation</vt:lpstr>
      <vt:lpstr>SVD is a method of decomposing matrix into other matrices A = UΣV* </vt:lpstr>
      <vt:lpstr>Numpy to get U V and diagonal entries</vt:lpstr>
      <vt:lpstr>PowerPoint Presentation</vt:lpstr>
      <vt:lpstr>PowerPoint Presentation</vt:lpstr>
      <vt:lpstr>PowerPoint Presentation</vt:lpstr>
      <vt:lpstr>The transformation turned unit circle into ellipse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SINGULAR VALUE DECOMPOSITION</dc:title>
  <dc:creator>Nitesh</dc:creator>
  <cp:lastModifiedBy>Vickey Sangwan</cp:lastModifiedBy>
  <cp:revision>38</cp:revision>
  <dcterms:created xsi:type="dcterms:W3CDTF">2021-02-13T15:28:55Z</dcterms:created>
  <dcterms:modified xsi:type="dcterms:W3CDTF">2021-03-19T17:27:01Z</dcterms:modified>
</cp:coreProperties>
</file>