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11359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60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58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48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56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094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29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need to mention our focus of the presentation before the agenda</a:t>
            </a:r>
          </a:p>
        </p:txBody>
      </p:sp>
    </p:spTree>
    <p:extLst>
      <p:ext uri="{BB962C8B-B14F-4D97-AF65-F5344CB8AC3E}">
        <p14:creationId xmlns:p14="http://schemas.microsoft.com/office/powerpoint/2010/main" val="34976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storage server, acting like a chat room</a:t>
            </a:r>
          </a:p>
        </p:txBody>
      </p:sp>
    </p:spTree>
    <p:extLst>
      <p:ext uri="{BB962C8B-B14F-4D97-AF65-F5344CB8AC3E}">
        <p14:creationId xmlns:p14="http://schemas.microsoft.com/office/powerpoint/2010/main" val="148558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9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97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figure needs to be explained</a:t>
            </a:r>
          </a:p>
        </p:txBody>
      </p:sp>
    </p:spTree>
    <p:extLst>
      <p:ext uri="{BB962C8B-B14F-4D97-AF65-F5344CB8AC3E}">
        <p14:creationId xmlns:p14="http://schemas.microsoft.com/office/powerpoint/2010/main" val="118328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08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92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36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85872"/>
            <a:ext cx="7772400" cy="152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X!Plore </a:t>
            </a:r>
          </a:p>
          <a:p>
            <a:pPr>
              <a:buNone/>
            </a:pPr>
            <a:r>
              <a:rPr lang="en"/>
              <a:t>Learning Chat Room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Team: cd-105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Decision: Parsing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pros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(if error) perform faster 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error-free data arguments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minimum connection time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/>
              <a:t>cons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Trebuchet MS"/>
              <a:buChar char="○"/>
            </a:pPr>
            <a:r>
              <a:rPr lang="en"/>
              <a:t>(if error-free) more FLOPs 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/>
          <a:srcRect l="19059" t="35879" r="7942" b="14963"/>
          <a:stretch/>
        </p:blipFill>
        <p:spPr>
          <a:xfrm>
            <a:off x="5926214" y="1200150"/>
            <a:ext cx="2760585" cy="1161800"/>
          </a:xfrm>
          <a:prstGeom prst="rect">
            <a:avLst/>
          </a:prstGeom>
        </p:spPr>
      </p:pic>
      <p:pic>
        <p:nvPicPr>
          <p:cNvPr id="175" name="Shape 175"/>
          <p:cNvPicPr preferRelativeResize="0"/>
          <p:nvPr/>
        </p:nvPicPr>
        <p:blipFill rotWithShape="1">
          <a:blip r:embed="rId4"/>
          <a:srcRect l="20792"/>
          <a:stretch/>
        </p:blipFill>
        <p:spPr>
          <a:xfrm>
            <a:off x="6555180" y="2482099"/>
            <a:ext cx="2132021" cy="11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555575" y="3764050"/>
            <a:ext cx="2131224" cy="116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926225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rgbClr val="FF0000"/>
                </a:solidFill>
              </a:rPr>
              <a:t>our </a:t>
            </a:r>
          </a:p>
          <a:p>
            <a:pPr>
              <a:buNone/>
            </a:pPr>
            <a:r>
              <a:rPr lang="en" sz="900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555175" y="24821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rgbClr val="FF0000"/>
                </a:solidFill>
              </a:rPr>
              <a:t>other</a:t>
            </a:r>
          </a:p>
          <a:p>
            <a:pPr>
              <a:buNone/>
            </a:pPr>
            <a:r>
              <a:rPr lang="en" sz="900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555175" y="3764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rgbClr val="FF0000"/>
                </a:solidFill>
              </a:rPr>
              <a:t>other</a:t>
            </a:r>
          </a:p>
          <a:p>
            <a:pPr lvl="0" rtl="0">
              <a:buNone/>
            </a:pPr>
            <a:r>
              <a:rPr lang="en" sz="900">
                <a:solidFill>
                  <a:srgbClr val="FF0000"/>
                </a:solidFill>
              </a:rPr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Performance Evaluation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200" y="1313050"/>
            <a:ext cx="5553075" cy="3333750"/>
          </a:xfrm>
          <a:prstGeom prst="rect">
            <a:avLst/>
          </a:prstGeom>
        </p:spPr>
      </p:pic>
      <p:sp>
        <p:nvSpPr>
          <p:cNvPr id="186" name="Shape 186"/>
          <p:cNvSpPr txBox="1"/>
          <p:nvPr/>
        </p:nvSpPr>
        <p:spPr>
          <a:xfrm>
            <a:off x="5996000" y="1450500"/>
            <a:ext cx="2853900" cy="12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Data operations</a:t>
            </a:r>
          </a:p>
          <a:p>
            <a:pPr lvl="0" rtl="0">
              <a:buNone/>
            </a:pPr>
            <a:r>
              <a:rPr lang="en" sz="1800">
                <a:solidFill>
                  <a:srgbClr val="FFFFFF"/>
                </a:solidFill>
              </a:rPr>
              <a:t>       less than 1 μs each</a:t>
            </a:r>
          </a:p>
          <a:p>
            <a:endParaRPr lang="en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Performance Evaluation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344850"/>
            <a:ext cx="5543550" cy="3257550"/>
          </a:xfrm>
          <a:prstGeom prst="rect">
            <a:avLst/>
          </a:prstGeom>
        </p:spPr>
      </p:pic>
      <p:sp>
        <p:nvSpPr>
          <p:cNvPr id="193" name="Shape 193"/>
          <p:cNvSpPr txBox="1"/>
          <p:nvPr/>
        </p:nvSpPr>
        <p:spPr>
          <a:xfrm>
            <a:off x="6000750" y="1438900"/>
            <a:ext cx="2686199" cy="22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Majority of execution time attributable to communication between the client and server processes 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Performance Evaluation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273325"/>
            <a:ext cx="5572125" cy="3581400"/>
          </a:xfrm>
          <a:prstGeom prst="rect">
            <a:avLst/>
          </a:prstGeom>
        </p:spPr>
      </p:pic>
      <p:sp>
        <p:nvSpPr>
          <p:cNvPr id="200" name="Shape 200"/>
          <p:cNvSpPr txBox="1"/>
          <p:nvPr/>
        </p:nvSpPr>
        <p:spPr>
          <a:xfrm>
            <a:off x="6097475" y="1335550"/>
            <a:ext cx="2589299" cy="221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029325" y="1273325"/>
            <a:ext cx="2846100" cy="33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Concurrency through multithreading</a:t>
            </a:r>
          </a:p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One thread per client</a:t>
            </a:r>
          </a:p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Baseline set - test w/ concurrency disabled</a:t>
            </a:r>
          </a:p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Overhead from implementing threads</a:t>
            </a:r>
          </a:p>
          <a:p>
            <a:pPr marL="457200" lvl="0" indent="-342900" rtl="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Test with more clients from different machines</a:t>
            </a:r>
          </a:p>
          <a:p>
            <a:pPr marL="457200" lvl="0" indent="-342900"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Increasing Delay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Summing Up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Adequate speed for seamless messaging in chat-room, achieved through: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Hash-hash table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Parsing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Scope for Improvement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Explore other communication mechanisms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Processes</a:t>
            </a:r>
          </a:p>
          <a:p>
            <a:pPr marL="914400" lvl="1" indent="-3810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select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Topics to cover today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What is X!Plore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System Overview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Technical Features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 feasible use case scenario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Design Decision--Parsing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Performance Evaluation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X!Plore?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146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buClr>
                <a:schemeClr val="lt1"/>
              </a:buClr>
              <a:buSzPct val="166666"/>
              <a:buFont typeface="Arial" panose="020B0604020202020204" pitchFamily="34" charset="0"/>
              <a:buChar char="•"/>
            </a:pPr>
            <a:r>
              <a:rPr lang="en" dirty="0" smtClean="0"/>
              <a:t>A </a:t>
            </a:r>
            <a:r>
              <a:rPr lang="en" dirty="0"/>
              <a:t>simplified, chat room style forum</a:t>
            </a:r>
          </a:p>
          <a:p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 place for students to ask/answer questions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System Overview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1146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71800" y="1276750"/>
            <a:ext cx="3839025" cy="3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Technical Features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160980"/>
            <a:ext cx="8229600" cy="3520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buClr>
                <a:schemeClr val="lt1"/>
              </a:buClr>
              <a:buFont typeface="Trebuchet MS" panose="020B0603020202020204" pitchFamily="34" charset="0"/>
              <a:buChar char="●"/>
            </a:pPr>
            <a:r>
              <a:rPr lang="en" dirty="0" smtClean="0"/>
              <a:t>Data </a:t>
            </a:r>
            <a:r>
              <a:rPr lang="en" dirty="0"/>
              <a:t>structure: Open Hash-hash Table</a:t>
            </a:r>
          </a:p>
          <a:p>
            <a:pPr lvl="0"/>
            <a:r>
              <a:rPr lang="en" dirty="0"/>
              <a:t>	--Faster, less collision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dirty="0" smtClean="0"/>
              <a:t>Communication Protocol: TCP/IP</a:t>
            </a:r>
          </a:p>
          <a:p>
            <a:pPr lvl="0" rtl="0">
              <a:buNone/>
            </a:pPr>
            <a:r>
              <a:rPr lang="en" dirty="0"/>
              <a:t>	--Safer, not losing data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Trebuchet MS"/>
              <a:buChar char="●"/>
            </a:pPr>
            <a:r>
              <a:rPr lang="en" dirty="0"/>
              <a:t>Concurrency: Multithreading</a:t>
            </a:r>
          </a:p>
          <a:p>
            <a:pPr lvl="0">
              <a:buNone/>
            </a:pPr>
            <a:r>
              <a:rPr lang="en" dirty="0"/>
              <a:t>	--Multiple Users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Look of X!Plore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37200" y="1282900"/>
            <a:ext cx="6894400" cy="35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 feasible use case scenario</a:t>
            </a:r>
          </a:p>
        </p:txBody>
      </p:sp>
      <p:sp>
        <p:nvSpPr>
          <p:cNvPr id="108" name="Shape 108"/>
          <p:cNvSpPr/>
          <p:nvPr/>
        </p:nvSpPr>
        <p:spPr>
          <a:xfrm>
            <a:off x="1150300" y="1242900"/>
            <a:ext cx="611100" cy="611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3000">
                <a:solidFill>
                  <a:srgbClr val="FF00FF"/>
                </a:solidFill>
              </a:rPr>
              <a:t>?</a:t>
            </a:r>
          </a:p>
        </p:txBody>
      </p:sp>
      <p:cxnSp>
        <p:nvCxnSpPr>
          <p:cNvPr id="109" name="Shape 109"/>
          <p:cNvCxnSpPr>
            <a:stCxn id="108" idx="6"/>
            <a:endCxn id="110" idx="1"/>
          </p:cNvCxnSpPr>
          <p:nvPr/>
        </p:nvCxnSpPr>
        <p:spPr>
          <a:xfrm>
            <a:off x="1761400" y="1548450"/>
            <a:ext cx="124464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0" name="Shape 110"/>
          <p:cNvSpPr/>
          <p:nvPr/>
        </p:nvSpPr>
        <p:spPr>
          <a:xfrm>
            <a:off x="3006050" y="1352400"/>
            <a:ext cx="1114800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6"/>
                </a:solidFill>
              </a:rPr>
              <a:t>Connect to Server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892225" y="11632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2"/>
                </a:solidFill>
              </a:rPr>
              <a:t>Username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892225" y="15442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Password</a:t>
            </a:r>
          </a:p>
        </p:txBody>
      </p:sp>
      <p:cxnSp>
        <p:nvCxnSpPr>
          <p:cNvPr id="113" name="Shape 113"/>
          <p:cNvCxnSpPr>
            <a:stCxn id="110" idx="3"/>
          </p:cNvCxnSpPr>
          <p:nvPr/>
        </p:nvCxnSpPr>
        <p:spPr>
          <a:xfrm>
            <a:off x="4120850" y="1548450"/>
            <a:ext cx="501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/>
          <p:nvPr/>
        </p:nvSpPr>
        <p:spPr>
          <a:xfrm>
            <a:off x="1150300" y="2233500"/>
            <a:ext cx="611100" cy="611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>
                <a:solidFill>
                  <a:srgbClr val="FF00FF"/>
                </a:solidFill>
              </a:rPr>
              <a:t>?</a:t>
            </a:r>
          </a:p>
        </p:txBody>
      </p:sp>
      <p:cxnSp>
        <p:nvCxnSpPr>
          <p:cNvPr id="115" name="Shape 115"/>
          <p:cNvCxnSpPr>
            <a:stCxn id="114" idx="6"/>
            <a:endCxn id="116" idx="1"/>
          </p:cNvCxnSpPr>
          <p:nvPr/>
        </p:nvCxnSpPr>
        <p:spPr>
          <a:xfrm>
            <a:off x="1761400" y="2539050"/>
            <a:ext cx="124464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" name="Shape 116"/>
          <p:cNvSpPr/>
          <p:nvPr/>
        </p:nvSpPr>
        <p:spPr>
          <a:xfrm>
            <a:off x="3006050" y="2343000"/>
            <a:ext cx="1114800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Connect to Server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892225" y="21538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Username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92225" y="25348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Password</a:t>
            </a:r>
          </a:p>
        </p:txBody>
      </p:sp>
      <p:sp>
        <p:nvSpPr>
          <p:cNvPr id="119" name="Shape 119"/>
          <p:cNvSpPr/>
          <p:nvPr/>
        </p:nvSpPr>
        <p:spPr>
          <a:xfrm>
            <a:off x="1150300" y="3224100"/>
            <a:ext cx="611100" cy="611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>
                <a:solidFill>
                  <a:srgbClr val="FF00FF"/>
                </a:solidFill>
              </a:rPr>
              <a:t>?</a:t>
            </a:r>
          </a:p>
        </p:txBody>
      </p:sp>
      <p:cxnSp>
        <p:nvCxnSpPr>
          <p:cNvPr id="120" name="Shape 120"/>
          <p:cNvCxnSpPr>
            <a:stCxn id="119" idx="6"/>
            <a:endCxn id="121" idx="1"/>
          </p:cNvCxnSpPr>
          <p:nvPr/>
        </p:nvCxnSpPr>
        <p:spPr>
          <a:xfrm>
            <a:off x="1761400" y="3529650"/>
            <a:ext cx="124464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3006050" y="3333600"/>
            <a:ext cx="1114800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Connect to Server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892225" y="31444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Username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92225" y="35254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Password</a:t>
            </a:r>
          </a:p>
        </p:txBody>
      </p:sp>
      <p:sp>
        <p:nvSpPr>
          <p:cNvPr id="124" name="Shape 124"/>
          <p:cNvSpPr/>
          <p:nvPr/>
        </p:nvSpPr>
        <p:spPr>
          <a:xfrm>
            <a:off x="849350" y="1544225"/>
            <a:ext cx="118500" cy="2899800"/>
          </a:xfrm>
          <a:prstGeom prst="leftBrace">
            <a:avLst>
              <a:gd name="adj1" fmla="val 28564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3650" y="2489650"/>
            <a:ext cx="899400" cy="10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0000"/>
                </a:solidFill>
              </a:rPr>
              <a:t>Multiple</a:t>
            </a:r>
          </a:p>
          <a:p>
            <a:pPr lvl="0" rtl="0">
              <a:buNone/>
            </a:pPr>
            <a:r>
              <a:rPr lang="en">
                <a:solidFill>
                  <a:srgbClr val="FF0000"/>
                </a:solidFill>
              </a:rPr>
              <a:t>User</a:t>
            </a:r>
          </a:p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Enabled</a:t>
            </a:r>
          </a:p>
        </p:txBody>
      </p:sp>
      <p:sp>
        <p:nvSpPr>
          <p:cNvPr id="126" name="Shape 126"/>
          <p:cNvSpPr/>
          <p:nvPr/>
        </p:nvSpPr>
        <p:spPr>
          <a:xfrm>
            <a:off x="4622450" y="1276200"/>
            <a:ext cx="1541400" cy="571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Choose Chat Room &amp; Topic</a:t>
            </a:r>
          </a:p>
        </p:txBody>
      </p:sp>
      <p:cxnSp>
        <p:nvCxnSpPr>
          <p:cNvPr id="127" name="Shape 127"/>
          <p:cNvCxnSpPr>
            <a:endCxn id="128" idx="1"/>
          </p:cNvCxnSpPr>
          <p:nvPr/>
        </p:nvCxnSpPr>
        <p:spPr>
          <a:xfrm>
            <a:off x="6163850" y="1548450"/>
            <a:ext cx="743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6907250" y="1352400"/>
            <a:ext cx="1148999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Ask Question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4622450" y="2266800"/>
            <a:ext cx="1541400" cy="571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Choose Chat Room &amp; Topic</a:t>
            </a:r>
          </a:p>
        </p:txBody>
      </p:sp>
      <p:cxnSp>
        <p:nvCxnSpPr>
          <p:cNvPr id="130" name="Shape 130"/>
          <p:cNvCxnSpPr>
            <a:endCxn id="131" idx="1"/>
          </p:cNvCxnSpPr>
          <p:nvPr/>
        </p:nvCxnSpPr>
        <p:spPr>
          <a:xfrm>
            <a:off x="6163850" y="2539050"/>
            <a:ext cx="743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>
            <a:off x="6907250" y="2343000"/>
            <a:ext cx="1148999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Answer Question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120850" y="3529650"/>
            <a:ext cx="501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/>
          <p:nvPr/>
        </p:nvSpPr>
        <p:spPr>
          <a:xfrm>
            <a:off x="4622450" y="3257400"/>
            <a:ext cx="1541400" cy="571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Choose Chat Room &amp; Topic</a:t>
            </a:r>
          </a:p>
        </p:txBody>
      </p:sp>
      <p:cxnSp>
        <p:nvCxnSpPr>
          <p:cNvPr id="134" name="Shape 134"/>
          <p:cNvCxnSpPr>
            <a:endCxn id="135" idx="1"/>
          </p:cNvCxnSpPr>
          <p:nvPr/>
        </p:nvCxnSpPr>
        <p:spPr>
          <a:xfrm>
            <a:off x="6163850" y="3529650"/>
            <a:ext cx="743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6907250" y="3333600"/>
            <a:ext cx="1148999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Search</a:t>
            </a:r>
          </a:p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Question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1150300" y="4138500"/>
            <a:ext cx="611100" cy="611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>
                <a:solidFill>
                  <a:srgbClr val="FF00FF"/>
                </a:solidFill>
              </a:rPr>
              <a:t>?</a:t>
            </a:r>
          </a:p>
        </p:txBody>
      </p:sp>
      <p:cxnSp>
        <p:nvCxnSpPr>
          <p:cNvPr id="137" name="Shape 137"/>
          <p:cNvCxnSpPr>
            <a:stCxn id="136" idx="6"/>
            <a:endCxn id="138" idx="1"/>
          </p:cNvCxnSpPr>
          <p:nvPr/>
        </p:nvCxnSpPr>
        <p:spPr>
          <a:xfrm>
            <a:off x="1761400" y="4444050"/>
            <a:ext cx="124464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" name="Shape 138"/>
          <p:cNvSpPr/>
          <p:nvPr/>
        </p:nvSpPr>
        <p:spPr>
          <a:xfrm>
            <a:off x="3006050" y="4248000"/>
            <a:ext cx="1114800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Connect to Server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92225" y="40588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Username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92225" y="4439825"/>
            <a:ext cx="1244700" cy="45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2"/>
                </a:solidFill>
              </a:rPr>
              <a:t>Password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120850" y="4444050"/>
            <a:ext cx="501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" name="Shape 142"/>
          <p:cNvSpPr/>
          <p:nvPr/>
        </p:nvSpPr>
        <p:spPr>
          <a:xfrm>
            <a:off x="4622450" y="4171800"/>
            <a:ext cx="1541400" cy="571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Choose Chat Room &amp; Topic</a:t>
            </a:r>
          </a:p>
        </p:txBody>
      </p:sp>
      <p:cxnSp>
        <p:nvCxnSpPr>
          <p:cNvPr id="143" name="Shape 143"/>
          <p:cNvCxnSpPr>
            <a:endCxn id="144" idx="1"/>
          </p:cNvCxnSpPr>
          <p:nvPr/>
        </p:nvCxnSpPr>
        <p:spPr>
          <a:xfrm>
            <a:off x="6163850" y="4444050"/>
            <a:ext cx="743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" name="Shape 144"/>
          <p:cNvSpPr/>
          <p:nvPr/>
        </p:nvSpPr>
        <p:spPr>
          <a:xfrm>
            <a:off x="6907250" y="4248000"/>
            <a:ext cx="1148999" cy="39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Delete</a:t>
            </a:r>
          </a:p>
          <a:p>
            <a:pPr lvl="0" rtl="0">
              <a:buNone/>
            </a:pPr>
            <a:r>
              <a:rPr lang="en">
                <a:solidFill>
                  <a:schemeClr val="accent6"/>
                </a:solidFill>
              </a:rPr>
              <a:t>Question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4120850" y="2539050"/>
            <a:ext cx="5015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" name="Shape 146"/>
          <p:cNvSpPr txBox="1"/>
          <p:nvPr/>
        </p:nvSpPr>
        <p:spPr>
          <a:xfrm>
            <a:off x="8542450" y="2762525"/>
            <a:ext cx="501599" cy="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FF9900"/>
                </a:solidFill>
              </a:rPr>
              <a:t>Log Out</a:t>
            </a:r>
          </a:p>
        </p:txBody>
      </p:sp>
      <p:sp>
        <p:nvSpPr>
          <p:cNvPr id="147" name="Shape 147"/>
          <p:cNvSpPr/>
          <p:nvPr/>
        </p:nvSpPr>
        <p:spPr>
          <a:xfrm>
            <a:off x="8143875" y="1550350"/>
            <a:ext cx="255300" cy="295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Decision: </a:t>
            </a:r>
            <a:r>
              <a:rPr lang="en" sz="3000"/>
              <a:t>Background Knowledge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Connection Speed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64 bytes / 0.162 ms </a:t>
            </a:r>
          </a:p>
          <a:p>
            <a:pPr marL="457200" lvl="0" indent="457200" rtl="0">
              <a:buNone/>
            </a:pPr>
            <a:r>
              <a:rPr lang="en" sz="2400"/>
              <a:t>= 50 chars / ms	</a:t>
            </a:r>
          </a:p>
          <a:p>
            <a:endParaRPr lang="en" sz="240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Processing Speed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10 GFLOPS</a:t>
            </a:r>
            <a:r>
              <a:rPr lang="en" sz="1000"/>
              <a:t>[1]</a:t>
            </a:r>
          </a:p>
          <a:p>
            <a:endParaRPr lang="en" sz="1000"/>
          </a:p>
          <a:p>
            <a:endParaRPr lang="en" sz="1000"/>
          </a:p>
        </p:txBody>
      </p:sp>
      <p:sp>
        <p:nvSpPr>
          <p:cNvPr id="154" name="Shape 154"/>
          <p:cNvSpPr txBox="1"/>
          <p:nvPr/>
        </p:nvSpPr>
        <p:spPr>
          <a:xfrm>
            <a:off x="-1391000" y="11419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/>
          <a:srcRect t="31838"/>
          <a:stretch/>
        </p:blipFill>
        <p:spPr>
          <a:xfrm>
            <a:off x="4508050" y="1301950"/>
            <a:ext cx="4635949" cy="25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6095800" y="3744500"/>
            <a:ext cx="3185099" cy="30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Screenshot of the round-trip testing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0" y="4855200"/>
            <a:ext cx="9144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chemeClr val="lt1"/>
                </a:solidFill>
              </a:rPr>
              <a:t>[1]  "Nodes, Sockets, Cores and FLOPS, Oh, My," </a:t>
            </a:r>
            <a:r>
              <a:rPr lang="en" sz="900" i="1">
                <a:solidFill>
                  <a:schemeClr val="lt1"/>
                </a:solidFill>
              </a:rPr>
              <a:t>Dell Techcenter</a:t>
            </a:r>
            <a:r>
              <a:rPr lang="en" sz="900">
                <a:solidFill>
                  <a:schemeClr val="lt1"/>
                </a:solidFill>
              </a:rPr>
              <a:t>, Available: http://en.community.dell.com/techcenter/high-performance-computing/w/wiki/2329.aspx.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Design Decision: Parsing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028" y="1200153"/>
            <a:ext cx="8215956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991625" y="2183975"/>
            <a:ext cx="712799" cy="24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9900FF"/>
                </a:solidFill>
              </a:rPr>
              <a:t>(61%)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690925" y="2183975"/>
            <a:ext cx="1003500" cy="3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9900FF"/>
                </a:solidFill>
              </a:rPr>
              <a:t>(33%)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606900" y="3695100"/>
            <a:ext cx="570299" cy="3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9900FF"/>
                </a:solidFill>
              </a:rPr>
              <a:t>(6%)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Trebuchet MS</vt:lpstr>
      <vt:lpstr>spotlight</vt:lpstr>
      <vt:lpstr>X!Plore  Learning Chat Room</vt:lpstr>
      <vt:lpstr>Topics to cover today</vt:lpstr>
      <vt:lpstr>What is X!Plore?</vt:lpstr>
      <vt:lpstr>System Overview</vt:lpstr>
      <vt:lpstr>Technical Features</vt:lpstr>
      <vt:lpstr>The Look of X!Plore</vt:lpstr>
      <vt:lpstr>A feasible use case scenario</vt:lpstr>
      <vt:lpstr>Design Decision: Background Knowledge</vt:lpstr>
      <vt:lpstr>Design Decision: Parsing</vt:lpstr>
      <vt:lpstr>Design Decision: Parsing</vt:lpstr>
      <vt:lpstr>Performance Evaluation</vt:lpstr>
      <vt:lpstr>Performance Evaluation</vt:lpstr>
      <vt:lpstr>Performance Evaluation</vt:lpstr>
      <vt:lpstr>Summing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X!Plore  Learning Chat Room</dc:title>
  <cp:lastModifiedBy>Y. Vivien Fan</cp:lastModifiedBy>
  <cp:revision>1</cp:revision>
  <dcterms:modified xsi:type="dcterms:W3CDTF">2014-04-11T14:14:27Z</dcterms:modified>
</cp:coreProperties>
</file>