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8" r:id="rId4"/>
    <p:sldId id="257" r:id="rId5"/>
    <p:sldId id="259" r:id="rId6"/>
    <p:sldId id="261" r:id="rId7"/>
    <p:sldId id="267" r:id="rId8"/>
    <p:sldId id="268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3361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2216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494A3-C453-0B41-A3B0-EEADEB3D1504}" type="datetimeFigureOut">
              <a:rPr lang="en-US" smtClean="0"/>
              <a:pPr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7183-C44D-9C46-B545-85537CE65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www.usaid.gov</a:t>
            </a:r>
            <a:r>
              <a:rPr lang="en-US" dirty="0" smtClean="0"/>
              <a:t>/results-and-data/budget-spending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</a:t>
            </a:r>
            <a:r>
              <a:rPr lang="en-US" dirty="0" err="1" smtClean="0"/>
              <a:t>USAID’s</a:t>
            </a:r>
            <a:r>
              <a:rPr lang="en-US" dirty="0" smtClean="0"/>
              <a:t> budget is $16.8BN for FY’19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47183-C44D-9C46-B545-85537CE655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 :</a:t>
            </a:r>
          </a:p>
          <a:p>
            <a:pPr>
              <a:buFontTx/>
              <a:buChar char="-"/>
            </a:pPr>
            <a:r>
              <a:rPr lang="en-US" baseline="0" dirty="0" smtClean="0"/>
              <a:t>Lifestyle – hours, holidays, pressure</a:t>
            </a:r>
          </a:p>
          <a:p>
            <a:pPr>
              <a:buFontTx/>
              <a:buChar char="-"/>
            </a:pPr>
            <a:r>
              <a:rPr lang="en-US" baseline="0" dirty="0" smtClean="0"/>
              <a:t> Achievement – initiative, achievement, responsible</a:t>
            </a:r>
          </a:p>
          <a:p>
            <a:pPr>
              <a:buFontTx/>
              <a:buChar char="-"/>
            </a:pPr>
            <a:r>
              <a:rPr lang="en-US" baseline="0" dirty="0" smtClean="0"/>
              <a:t> Income security – security, pay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47183-C44D-9C46-B545-85537CE655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Icons: </a:t>
            </a:r>
            <a:r>
              <a:rPr lang="en-US" dirty="0" err="1" smtClean="0"/>
              <a:t>Flaticon.com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47183-C44D-9C46-B545-85537CE655A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Icons: </a:t>
            </a:r>
            <a:r>
              <a:rPr lang="en-US" smtClean="0"/>
              <a:t>Flaticon.com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47183-C44D-9C46-B545-85537CE655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Values systems are complex to capture</a:t>
            </a:r>
            <a:r>
              <a:rPr lang="en-US" dirty="0" smtClean="0"/>
              <a:t> and require insightful data analysis</a:t>
            </a:r>
          </a:p>
          <a:p>
            <a:endParaRPr lang="en-US" dirty="0" smtClean="0"/>
          </a:p>
          <a:p>
            <a:r>
              <a:rPr lang="en-US" b="1" dirty="0" smtClean="0"/>
              <a:t>Our understanding will improve as subsequent waves of the World Values Survey are administered – </a:t>
            </a:r>
            <a:r>
              <a:rPr lang="en-US" dirty="0" smtClean="0"/>
              <a:t>next wave as early as 2018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47183-C44D-9C46-B545-85537CE655A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9FE5-7402-3C46-B200-50E1728FC1AF}" type="datetimeFigureOut">
              <a:rPr lang="en-US" smtClean="0"/>
              <a:pPr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9FE5-7402-3C46-B200-50E1728FC1AF}" type="datetimeFigureOut">
              <a:rPr lang="en-US" smtClean="0"/>
              <a:pPr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3544-B487-FD48-B003-4CACFE9DBD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Values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Vivienne Hay</a:t>
            </a:r>
          </a:p>
          <a:p>
            <a:r>
              <a:rPr lang="en-US" sz="2400" dirty="0" smtClean="0"/>
              <a:t>July 2018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79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5) Takeaways </a:t>
            </a:r>
            <a:r>
              <a:rPr lang="en-US" dirty="0" smtClean="0"/>
              <a:t>&amp;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Many values systems coexist with positive development indicators</a:t>
            </a:r>
          </a:p>
          <a:p>
            <a:r>
              <a:rPr lang="en-US" b="1" dirty="0" smtClean="0"/>
              <a:t>Our understanding will improve as subsequent waves of the World Values Survey are administered – </a:t>
            </a:r>
            <a:r>
              <a:rPr lang="en-US" dirty="0" smtClean="0"/>
              <a:t>next wave as early as 2018</a:t>
            </a:r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0) Motivation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Question answered</a:t>
            </a:r>
          </a:p>
          <a:p>
            <a:pPr marL="514350" indent="-514350">
              <a:buAutoNum type="arabicParenR"/>
            </a:pPr>
            <a:r>
              <a:rPr lang="en-US" dirty="0" smtClean="0"/>
              <a:t>Data sources</a:t>
            </a:r>
          </a:p>
          <a:p>
            <a:pPr marL="514350" indent="-514350">
              <a:buAutoNum type="arabicParenR"/>
            </a:pPr>
            <a:r>
              <a:rPr lang="en-US" dirty="0" smtClean="0"/>
              <a:t>Exploratory data </a:t>
            </a:r>
            <a:r>
              <a:rPr lang="en-US" dirty="0" smtClean="0"/>
              <a:t>analysis</a:t>
            </a:r>
          </a:p>
          <a:p>
            <a:pPr marL="514350" indent="-514350">
              <a:buAutoNum type="arabicParenR"/>
            </a:pPr>
            <a:r>
              <a:rPr lang="en-US" dirty="0" smtClean="0"/>
              <a:t>Modeling &amp; evaluation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Takeaways &amp; next steps</a:t>
            </a:r>
          </a:p>
          <a:p>
            <a:pPr marL="514350" indent="-514350">
              <a:buAutoNum type="arabicParenR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0)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Countries spend significant sums on Official Development Assistance (ODA)</a:t>
            </a:r>
            <a:r>
              <a:rPr lang="en-US" dirty="0" smtClean="0"/>
              <a:t>, which is often designed to ‘improve’ socio-economic indicators</a:t>
            </a:r>
          </a:p>
          <a:p>
            <a:r>
              <a:rPr lang="en-US" b="1" dirty="0" smtClean="0"/>
              <a:t>While ODA may benefit recipient countries, </a:t>
            </a:r>
            <a:r>
              <a:rPr lang="en-US" dirty="0" smtClean="0"/>
              <a:t>it can also have adverse consequences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Question </a:t>
            </a:r>
            <a:r>
              <a:rPr lang="en-US" dirty="0" smtClean="0"/>
              <a:t>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a) What different values systems exist </a:t>
            </a:r>
            <a:r>
              <a:rPr lang="en-US" dirty="0" smtClean="0"/>
              <a:t>around the globe (focused on attitudes to work)?</a:t>
            </a:r>
          </a:p>
          <a:p>
            <a:r>
              <a:rPr lang="en-US" b="1" dirty="0" err="1" smtClean="0"/>
              <a:t>b</a:t>
            </a:r>
            <a:r>
              <a:rPr lang="en-US" b="1" dirty="0" smtClean="0"/>
              <a:t>) What socio-economic facto</a:t>
            </a:r>
            <a:r>
              <a:rPr lang="en-US" dirty="0" smtClean="0"/>
              <a:t>rs influence a country's values system? </a:t>
            </a:r>
          </a:p>
          <a:p>
            <a:r>
              <a:rPr lang="en-US" b="1" dirty="0" err="1" smtClean="0"/>
              <a:t>c</a:t>
            </a:r>
            <a:r>
              <a:rPr lang="en-US" b="1" dirty="0" smtClean="0"/>
              <a:t>) How well can we predict </a:t>
            </a:r>
            <a:r>
              <a:rPr lang="en-US" dirty="0" smtClean="0"/>
              <a:t>a country's values system, based on these factors?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Data </a:t>
            </a:r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176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/>
              <a:t>World Values Survey – responses from ~300K people to ~1000 questions over 50+ countries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World Bank Economic Indicators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World Bank Education Indicators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Gap Minder Political Indicators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9736" y="-69906"/>
            <a:ext cx="8229600" cy="1143000"/>
          </a:xfrm>
        </p:spPr>
        <p:txBody>
          <a:bodyPr/>
          <a:lstStyle/>
          <a:p>
            <a:r>
              <a:rPr lang="en-US" dirty="0" smtClean="0"/>
              <a:t>3) Exploratory </a:t>
            </a:r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08" y="798769"/>
            <a:ext cx="822960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 smtClean="0"/>
              <a:t>What different values systems exist </a:t>
            </a:r>
            <a:r>
              <a:rPr lang="en-US" dirty="0" smtClean="0"/>
              <a:t>around the globe (focused on attitudes to work)?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08" y="1800225"/>
            <a:ext cx="7636092" cy="4921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07" y="798769"/>
            <a:ext cx="8676557" cy="4525963"/>
          </a:xfrm>
        </p:spPr>
        <p:txBody>
          <a:bodyPr/>
          <a:lstStyle/>
          <a:p>
            <a:pPr marL="0" lvl="1" indent="0">
              <a:buNone/>
            </a:pPr>
            <a:r>
              <a:rPr lang="en-US" dirty="0" smtClean="0"/>
              <a:t>What socio-</a:t>
            </a:r>
            <a:r>
              <a:rPr lang="en-US" b="1" u="sng" dirty="0" smtClean="0"/>
              <a:t>economic</a:t>
            </a:r>
            <a:r>
              <a:rPr lang="en-US" b="1" dirty="0" smtClean="0"/>
              <a:t> </a:t>
            </a:r>
            <a:r>
              <a:rPr lang="en-US" dirty="0" smtClean="0"/>
              <a:t>factors influence a country’s values system? </a:t>
            </a:r>
            <a:r>
              <a:rPr lang="en-US" dirty="0" smtClean="0"/>
              <a:t>How well can we predict a country's </a:t>
            </a:r>
            <a:r>
              <a:rPr lang="en-US" dirty="0" smtClean="0"/>
              <a:t>values?</a:t>
            </a:r>
          </a:p>
          <a:p>
            <a:pPr marL="0" lvl="1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2173" y="19664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spcBef>
                <a:spcPct val="20000"/>
              </a:spcBef>
            </a:pPr>
            <a:r>
              <a:rPr lang="en-US" sz="2600" dirty="0" smtClean="0"/>
              <a:t>% </a:t>
            </a:r>
            <a:r>
              <a:rPr lang="en-US" sz="2600" dirty="0" smtClean="0"/>
              <a:t>employed in </a:t>
            </a:r>
            <a:endParaRPr lang="en-US" sz="2600" dirty="0" smtClean="0"/>
          </a:p>
          <a:p>
            <a:pPr marL="0" lvl="1">
              <a:spcBef>
                <a:spcPct val="20000"/>
              </a:spcBef>
            </a:pPr>
            <a:r>
              <a:rPr lang="en-US" sz="2600" dirty="0" smtClean="0"/>
              <a:t>tertiary </a:t>
            </a:r>
            <a:r>
              <a:rPr lang="en-US" sz="2600" dirty="0" smtClean="0"/>
              <a:t>industries</a:t>
            </a:r>
          </a:p>
          <a:p>
            <a:pPr marL="0" lvl="1">
              <a:spcBef>
                <a:spcPct val="20000"/>
              </a:spcBef>
            </a:pPr>
            <a:endParaRPr lang="en-US" sz="26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69985" y="4595018"/>
            <a:ext cx="38182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GINI</a:t>
            </a:r>
            <a:endParaRPr lang="en-US" sz="26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191904" y="19664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spcBef>
                <a:spcPct val="20000"/>
              </a:spcBef>
            </a:pPr>
            <a:r>
              <a:rPr lang="en-US" sz="2600" dirty="0" smtClean="0"/>
              <a:t>% employed in </a:t>
            </a:r>
          </a:p>
          <a:p>
            <a:pPr marL="0" lvl="1">
              <a:spcBef>
                <a:spcPct val="20000"/>
              </a:spcBef>
            </a:pPr>
            <a:r>
              <a:rPr lang="en-US" sz="2600" dirty="0" smtClean="0"/>
              <a:t>secondary industries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2508" y="19664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spcBef>
                <a:spcPct val="20000"/>
              </a:spcBef>
            </a:pPr>
            <a:r>
              <a:rPr lang="en-US" sz="2600" dirty="0" smtClean="0"/>
              <a:t>% employed in </a:t>
            </a:r>
          </a:p>
          <a:p>
            <a:pPr marL="0" lvl="1">
              <a:spcBef>
                <a:spcPct val="20000"/>
              </a:spcBef>
            </a:pPr>
            <a:r>
              <a:rPr lang="en-US" sz="2600" dirty="0" smtClean="0"/>
              <a:t>primary industries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18893" y="4595018"/>
            <a:ext cx="38182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00" dirty="0" smtClean="0"/>
              <a:t>GDP</a:t>
            </a:r>
          </a:p>
        </p:txBody>
      </p:sp>
      <p:pic>
        <p:nvPicPr>
          <p:cNvPr id="14" name="Picture 13" descr="Primary.png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16" y="3037647"/>
            <a:ext cx="1479069" cy="1280160"/>
          </a:xfrm>
          <a:prstGeom prst="rect">
            <a:avLst/>
          </a:prstGeom>
        </p:spPr>
      </p:pic>
      <p:pic>
        <p:nvPicPr>
          <p:cNvPr id="15" name="Picture 14" descr="Secondary.png"/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68" y="3037647"/>
            <a:ext cx="1470718" cy="1280160"/>
          </a:xfrm>
          <a:prstGeom prst="rect">
            <a:avLst/>
          </a:prstGeom>
        </p:spPr>
      </p:pic>
      <p:pic>
        <p:nvPicPr>
          <p:cNvPr id="16" name="Picture 15" descr="GDP.png"/>
          <p:cNvPicPr preferRelativeResize="0"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717" y="5324732"/>
            <a:ext cx="1419307" cy="1280160"/>
          </a:xfrm>
          <a:prstGeom prst="rect">
            <a:avLst/>
          </a:prstGeom>
        </p:spPr>
      </p:pic>
      <p:pic>
        <p:nvPicPr>
          <p:cNvPr id="17" name="Picture 16" descr="Gini.png"/>
          <p:cNvPicPr preferRelativeResize="0"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932" y="5324732"/>
            <a:ext cx="1641944" cy="1280160"/>
          </a:xfrm>
          <a:prstGeom prst="rect">
            <a:avLst/>
          </a:prstGeom>
        </p:spPr>
      </p:pic>
      <p:pic>
        <p:nvPicPr>
          <p:cNvPr id="18" name="Picture 17" descr="Tertiary.png"/>
          <p:cNvPicPr preferRelativeResize="0"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7054" y="3037647"/>
            <a:ext cx="1405054" cy="1280160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-922896" y="-69906"/>
            <a:ext cx="8229600" cy="1143000"/>
          </a:xfrm>
        </p:spPr>
        <p:txBody>
          <a:bodyPr/>
          <a:lstStyle/>
          <a:p>
            <a:r>
              <a:rPr lang="en-US" dirty="0" smtClean="0"/>
              <a:t>4) Modeling &amp; 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210110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Literacy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80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80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80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800" dirty="0" smtClean="0"/>
              <a:t>Democracy index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903" y="210110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800" noProof="0" dirty="0" smtClean="0"/>
              <a:t>Life expectancy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80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800" noProof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2800" noProof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800" baseline="0" noProof="0" dirty="0" err="1" smtClean="0"/>
              <a:t>Cel</a:t>
            </a:r>
            <a:r>
              <a:rPr lang="en-US" sz="2800" dirty="0" err="1" smtClean="0"/>
              <a:t>l</a:t>
            </a:r>
            <a:r>
              <a:rPr lang="en-US" sz="2800" dirty="0" smtClean="0"/>
              <a:t> phones / 100 </a:t>
            </a:r>
            <a:r>
              <a:rPr lang="en-US" sz="2800" dirty="0" err="1" smtClean="0"/>
              <a:t>pax</a:t>
            </a:r>
            <a:endParaRPr kumimoji="0" lang="en-US" sz="3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Life expectanc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781" y="2771244"/>
            <a:ext cx="1299126" cy="1280160"/>
          </a:xfrm>
          <a:prstGeom prst="rect">
            <a:avLst/>
          </a:prstGeom>
        </p:spPr>
      </p:pic>
      <p:pic>
        <p:nvPicPr>
          <p:cNvPr id="7" name="Picture 6" descr="Cell 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41" y="4978340"/>
            <a:ext cx="875405" cy="1280160"/>
          </a:xfrm>
          <a:prstGeom prst="rect">
            <a:avLst/>
          </a:prstGeom>
        </p:spPr>
      </p:pic>
      <p:pic>
        <p:nvPicPr>
          <p:cNvPr id="10" name="Picture 9" descr="Literac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948" y="2778405"/>
            <a:ext cx="1668262" cy="1280160"/>
          </a:xfrm>
          <a:prstGeom prst="rect">
            <a:avLst/>
          </a:prstGeom>
        </p:spPr>
      </p:pic>
      <p:pic>
        <p:nvPicPr>
          <p:cNvPr id="11" name="Picture 10" descr="Democrac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419" y="4978340"/>
            <a:ext cx="1506071" cy="1280160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12507" y="798769"/>
            <a:ext cx="8676557" cy="4525963"/>
          </a:xfrm>
        </p:spPr>
        <p:txBody>
          <a:bodyPr/>
          <a:lstStyle/>
          <a:p>
            <a:pPr marL="0" lvl="1" indent="0">
              <a:buNone/>
            </a:pPr>
            <a:r>
              <a:rPr lang="en-US" dirty="0" smtClean="0"/>
              <a:t>What </a:t>
            </a:r>
            <a:r>
              <a:rPr lang="en-US" b="1" u="sng" dirty="0" smtClean="0"/>
              <a:t>socio</a:t>
            </a:r>
            <a:r>
              <a:rPr lang="en-US" dirty="0" smtClean="0"/>
              <a:t>-economic</a:t>
            </a:r>
            <a:r>
              <a:rPr lang="en-US" b="1" dirty="0" smtClean="0"/>
              <a:t> </a:t>
            </a:r>
            <a:r>
              <a:rPr lang="en-US" dirty="0" smtClean="0"/>
              <a:t>factors influence a country’s values system? </a:t>
            </a:r>
            <a:r>
              <a:rPr lang="en-US" dirty="0" smtClean="0"/>
              <a:t>How well can we predict a country's </a:t>
            </a:r>
            <a:r>
              <a:rPr lang="en-US" dirty="0" smtClean="0"/>
              <a:t>values?</a:t>
            </a:r>
          </a:p>
          <a:p>
            <a:pPr marL="0" lvl="1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-922896" y="-699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4) Modeling &amp; evaluation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922896" y="-69906"/>
            <a:ext cx="8229600" cy="1143000"/>
          </a:xfrm>
        </p:spPr>
        <p:txBody>
          <a:bodyPr/>
          <a:lstStyle/>
          <a:p>
            <a:r>
              <a:rPr lang="en-US" dirty="0" smtClean="0"/>
              <a:t>4) Modeling &amp; evaluation</a:t>
            </a:r>
            <a:endParaRPr lang="en-US" dirty="0"/>
          </a:p>
        </p:txBody>
      </p:sp>
      <p:pic>
        <p:nvPicPr>
          <p:cNvPr id="9" name="Picture 8" descr="Screen Shot 2018-07-16 at 10.06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69" y="1207802"/>
            <a:ext cx="8119449" cy="50746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383</Words>
  <Application>Microsoft Macintosh PowerPoint</Application>
  <PresentationFormat>On-screen Show (4:3)</PresentationFormat>
  <Paragraphs>67</Paragraphs>
  <Slides>10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World Values Systems</vt:lpstr>
      <vt:lpstr>Agenda</vt:lpstr>
      <vt:lpstr>0) Motivation</vt:lpstr>
      <vt:lpstr>1) Question answered</vt:lpstr>
      <vt:lpstr>2) Data sources</vt:lpstr>
      <vt:lpstr>3) Exploratory data analysis</vt:lpstr>
      <vt:lpstr>4) Modeling &amp; evaluation</vt:lpstr>
      <vt:lpstr>Slide 8</vt:lpstr>
      <vt:lpstr>4) Modeling &amp; evaluation</vt:lpstr>
      <vt:lpstr>5) Takeaways &amp; next steps</vt:lpstr>
    </vt:vector>
  </TitlesOfParts>
  <Company>Yale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Values Systems</dc:title>
  <dc:creator>Vivienne</dc:creator>
  <cp:lastModifiedBy>Vivienne</cp:lastModifiedBy>
  <cp:revision>15</cp:revision>
  <dcterms:created xsi:type="dcterms:W3CDTF">2018-07-16T21:01:46Z</dcterms:created>
  <dcterms:modified xsi:type="dcterms:W3CDTF">2018-07-17T02:06:48Z</dcterms:modified>
</cp:coreProperties>
</file>