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3485" autoAdjust="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2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494A3-C453-0B41-A3B0-EEADEB3D1504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47183-C44D-9C46-B545-85537CE655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www.usaid.gov</a:t>
            </a:r>
            <a:r>
              <a:rPr lang="en-US" dirty="0" smtClean="0"/>
              <a:t>/results-and-data/budget-spending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example, </a:t>
            </a:r>
            <a:r>
              <a:rPr lang="en-US" dirty="0" err="1" smtClean="0"/>
              <a:t>USAID’s</a:t>
            </a:r>
            <a:r>
              <a:rPr lang="en-US" dirty="0" smtClean="0"/>
              <a:t> budget is $16.8BN for FY’19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47183-C44D-9C46-B545-85537CE655A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engineering :</a:t>
            </a:r>
          </a:p>
          <a:p>
            <a:pPr>
              <a:buFontTx/>
              <a:buChar char="-"/>
            </a:pPr>
            <a:r>
              <a:rPr lang="en-US" baseline="0" dirty="0" smtClean="0"/>
              <a:t>Lifestyle – hours, holidays, pressure</a:t>
            </a:r>
          </a:p>
          <a:p>
            <a:pPr>
              <a:buFontTx/>
              <a:buChar char="-"/>
            </a:pPr>
            <a:r>
              <a:rPr lang="en-US" baseline="0" dirty="0" smtClean="0"/>
              <a:t> Achievement – initiative, achievement, responsible</a:t>
            </a:r>
          </a:p>
          <a:p>
            <a:pPr>
              <a:buFontTx/>
              <a:buChar char="-"/>
            </a:pPr>
            <a:r>
              <a:rPr lang="en-US" baseline="0" dirty="0" smtClean="0"/>
              <a:t> Income security – security, pay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47183-C44D-9C46-B545-85537CE655A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E9FE5-7402-3C46-B200-50E1728FC1AF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World Values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Vivienne Hay</a:t>
            </a:r>
          </a:p>
          <a:p>
            <a:r>
              <a:rPr lang="en-US" sz="2400" dirty="0" smtClean="0"/>
              <a:t>July 2018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0) Motivation</a:t>
            </a:r>
          </a:p>
          <a:p>
            <a:pPr marL="514350" indent="-514350">
              <a:buAutoNum type="arabicParenR"/>
            </a:pPr>
            <a:r>
              <a:rPr lang="en-US" dirty="0" smtClean="0"/>
              <a:t>Question answered</a:t>
            </a:r>
          </a:p>
          <a:p>
            <a:pPr marL="514350" indent="-514350">
              <a:buAutoNum type="arabicParenR"/>
            </a:pPr>
            <a:r>
              <a:rPr lang="en-US" dirty="0" smtClean="0"/>
              <a:t>Data sources</a:t>
            </a:r>
          </a:p>
          <a:p>
            <a:pPr marL="514350" indent="-514350">
              <a:buAutoNum type="arabicParenR"/>
            </a:pPr>
            <a:r>
              <a:rPr lang="en-US" dirty="0" smtClean="0"/>
              <a:t>Exploratory data analysis</a:t>
            </a:r>
          </a:p>
          <a:p>
            <a:pPr marL="514350" indent="-514350">
              <a:buAutoNum type="arabicParenR"/>
            </a:pPr>
            <a:r>
              <a:rPr lang="en-US" dirty="0" smtClean="0"/>
              <a:t>Modeling, evaluation and takeaways</a:t>
            </a:r>
          </a:p>
          <a:p>
            <a:pPr marL="514350" indent="-514350">
              <a:buAutoNum type="arabicParenR"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Countries spend significant sums on Official Development Assistance (ODA)</a:t>
            </a:r>
            <a:r>
              <a:rPr lang="en-US" dirty="0" smtClean="0"/>
              <a:t>, which is often designed to ‘improve’ socio-economic indicators</a:t>
            </a:r>
          </a:p>
          <a:p>
            <a:r>
              <a:rPr lang="en-US" b="1" dirty="0" smtClean="0"/>
              <a:t>While ODA may benefit recipient countries, </a:t>
            </a:r>
            <a:r>
              <a:rPr lang="en-US" dirty="0" smtClean="0"/>
              <a:t>it can also have adverse consequences</a:t>
            </a:r>
          </a:p>
          <a:p>
            <a:r>
              <a:rPr lang="en-US" b="1" dirty="0" smtClean="0"/>
              <a:t>It’s important to understand the secondary effects of ODA </a:t>
            </a:r>
            <a:r>
              <a:rPr lang="en-US" dirty="0" smtClean="0"/>
              <a:t>to enable better targeting and evaluation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answered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project focuses on understanding the </a:t>
            </a:r>
            <a:r>
              <a:rPr lang="en-US" b="1" dirty="0" smtClean="0"/>
              <a:t>differences between attitudes to work around the world, and what drives those differences</a:t>
            </a:r>
            <a:r>
              <a:rPr lang="en-US" dirty="0" smtClean="0"/>
              <a:t>. Specifically:</a:t>
            </a:r>
          </a:p>
          <a:p>
            <a:pPr lvl="1"/>
            <a:r>
              <a:rPr lang="en-US" b="1" dirty="0" smtClean="0"/>
              <a:t>a) What different values systems exist </a:t>
            </a:r>
            <a:r>
              <a:rPr lang="en-US" dirty="0" smtClean="0"/>
              <a:t>around the globe (focused on attitudes to work)?</a:t>
            </a:r>
          </a:p>
          <a:p>
            <a:pPr lvl="1"/>
            <a:r>
              <a:rPr lang="en-US" b="1" dirty="0" err="1" smtClean="0"/>
              <a:t>b</a:t>
            </a:r>
            <a:r>
              <a:rPr lang="en-US" b="1" dirty="0" smtClean="0"/>
              <a:t>) What socio-economic facto</a:t>
            </a:r>
            <a:r>
              <a:rPr lang="en-US" dirty="0" smtClean="0"/>
              <a:t>rs influence a country's values system? </a:t>
            </a:r>
          </a:p>
          <a:p>
            <a:pPr lvl="1"/>
            <a:r>
              <a:rPr lang="en-US" b="1" dirty="0" err="1" smtClean="0"/>
              <a:t>c</a:t>
            </a:r>
            <a:r>
              <a:rPr lang="en-US" b="1" dirty="0" smtClean="0"/>
              <a:t>) How well can we predict </a:t>
            </a:r>
            <a:r>
              <a:rPr lang="en-US" dirty="0" smtClean="0"/>
              <a:t>a country's values system, based on these factors?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176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sz="2800" dirty="0" smtClean="0"/>
              <a:t>World Values Survey – responses from ~300K people to ~1000 questions over 50+ countries</a:t>
            </a:r>
          </a:p>
          <a:p>
            <a:pPr>
              <a:spcAft>
                <a:spcPts val="2400"/>
              </a:spcAft>
            </a:pPr>
            <a:r>
              <a:rPr lang="en-US" sz="2800" dirty="0" smtClean="0"/>
              <a:t>World Bank Economic Indicators – GDP, GINI</a:t>
            </a:r>
          </a:p>
          <a:p>
            <a:pPr>
              <a:spcAft>
                <a:spcPts val="2400"/>
              </a:spcAft>
            </a:pPr>
            <a:r>
              <a:rPr lang="en-US" sz="2800" dirty="0" smtClean="0"/>
              <a:t>World Bank Education Indicators – Primary completion</a:t>
            </a:r>
          </a:p>
          <a:p>
            <a:pPr>
              <a:spcAft>
                <a:spcPts val="2400"/>
              </a:spcAft>
            </a:pPr>
            <a:r>
              <a:rPr lang="en-US" sz="2800" dirty="0" smtClean="0"/>
              <a:t>Gap Minder Political Indicators – Democracy Index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57576" y="-69906"/>
            <a:ext cx="8229600" cy="1143000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508" y="798769"/>
            <a:ext cx="8229600" cy="4525963"/>
          </a:xfrm>
        </p:spPr>
        <p:txBody>
          <a:bodyPr/>
          <a:lstStyle/>
          <a:p>
            <a:pPr marL="0" lvl="1" indent="0">
              <a:buNone/>
            </a:pPr>
            <a:r>
              <a:rPr lang="en-US" b="1" dirty="0" smtClean="0"/>
              <a:t>What different values systems exist </a:t>
            </a:r>
            <a:r>
              <a:rPr lang="en-US" dirty="0" smtClean="0"/>
              <a:t>around the globe (focused on attitudes to work)?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74" y="1838020"/>
            <a:ext cx="7486634" cy="48918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1" y="-69906"/>
            <a:ext cx="8229600" cy="1143000"/>
          </a:xfrm>
        </p:spPr>
        <p:txBody>
          <a:bodyPr/>
          <a:lstStyle/>
          <a:p>
            <a:r>
              <a:rPr lang="en-US" dirty="0" smtClean="0"/>
              <a:t>Modeling, evaluation &amp; takeaways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2508" y="79876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>
              <a:spcBef>
                <a:spcPct val="20000"/>
              </a:spcBef>
            </a:pPr>
            <a:r>
              <a:rPr lang="en-US" sz="2800" b="1" dirty="0" smtClean="0"/>
              <a:t>What socio-economic factors </a:t>
            </a:r>
            <a:r>
              <a:rPr lang="en-US" sz="2800" dirty="0" smtClean="0"/>
              <a:t>influence a country's values system? </a:t>
            </a:r>
          </a:p>
          <a:p>
            <a:pPr marL="0" lvl="1">
              <a:spcBef>
                <a:spcPct val="20000"/>
              </a:spcBef>
            </a:pPr>
            <a:endParaRPr lang="en-US" sz="2800" dirty="0" smtClean="0"/>
          </a:p>
          <a:p>
            <a:pPr marL="0" lvl="1">
              <a:spcBef>
                <a:spcPct val="20000"/>
              </a:spcBef>
              <a:buFontTx/>
              <a:buChar char="•"/>
            </a:pPr>
            <a:endParaRPr lang="en-US" sz="2800" dirty="0" smtClean="0"/>
          </a:p>
          <a:p>
            <a:pPr marL="0" lvl="1">
              <a:spcBef>
                <a:spcPct val="20000"/>
              </a:spcBef>
            </a:pPr>
            <a:endParaRPr lang="en-US" sz="2800" b="1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828176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sz="2800" b="1" dirty="0" smtClean="0"/>
              <a:t>Variables used: </a:t>
            </a:r>
            <a:r>
              <a:rPr lang="en-US" sz="2800" dirty="0" smtClean="0"/>
              <a:t>GDP, GINI, Primary school completion rates, Democracy Index</a:t>
            </a:r>
          </a:p>
          <a:p>
            <a:pPr>
              <a:spcAft>
                <a:spcPts val="2400"/>
              </a:spcAft>
            </a:pPr>
            <a:r>
              <a:rPr lang="en-US" sz="2800" b="1" dirty="0" smtClean="0"/>
              <a:t>Explains ~30% </a:t>
            </a:r>
            <a:r>
              <a:rPr lang="en-US" sz="2800" dirty="0" smtClean="0"/>
              <a:t>of the variance among </a:t>
            </a:r>
            <a:r>
              <a:rPr lang="en-US" sz="2800" dirty="0" smtClean="0"/>
              <a:t>groups in terms of “responsibility” </a:t>
            </a:r>
            <a:r>
              <a:rPr lang="en-US" sz="2800" dirty="0" smtClean="0"/>
              <a:t>value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 &amp;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a) What different values systems exist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Three clusters</a:t>
            </a:r>
          </a:p>
          <a:p>
            <a:r>
              <a:rPr lang="en-US" b="1" dirty="0" err="1" smtClean="0"/>
              <a:t>b</a:t>
            </a:r>
            <a:r>
              <a:rPr lang="en-US" b="1" dirty="0" smtClean="0"/>
              <a:t>) What socio-economic facto</a:t>
            </a:r>
            <a:r>
              <a:rPr lang="en-US" dirty="0" smtClean="0"/>
              <a:t>rs influence a country's values system? </a:t>
            </a:r>
          </a:p>
          <a:p>
            <a:pPr lvl="1"/>
            <a:r>
              <a:rPr lang="en-US" dirty="0" smtClean="0"/>
              <a:t>GDP, GINI, Education and Democracy explain 30% of the </a:t>
            </a:r>
            <a:r>
              <a:rPr lang="en-US" dirty="0" smtClean="0"/>
              <a:t>variance of “responsibility” value</a:t>
            </a:r>
          </a:p>
          <a:p>
            <a:pPr lvl="1"/>
            <a:r>
              <a:rPr lang="en-US" i="1" dirty="0" smtClean="0"/>
              <a:t>Next step: </a:t>
            </a:r>
            <a:r>
              <a:rPr lang="en-US" dirty="0" smtClean="0"/>
              <a:t>dive into</a:t>
            </a:r>
            <a:r>
              <a:rPr lang="en-US" dirty="0" smtClean="0"/>
              <a:t> income security and lifestyle</a:t>
            </a:r>
            <a:endParaRPr lang="en-US" i="1" dirty="0" smtClean="0"/>
          </a:p>
          <a:p>
            <a:r>
              <a:rPr lang="en-US" b="1" dirty="0" err="1" smtClean="0"/>
              <a:t>c</a:t>
            </a:r>
            <a:r>
              <a:rPr lang="en-US" b="1" dirty="0" smtClean="0"/>
              <a:t>) How well can we predict </a:t>
            </a:r>
            <a:r>
              <a:rPr lang="en-US" dirty="0" smtClean="0"/>
              <a:t>a country's values system, based on these factors?</a:t>
            </a:r>
          </a:p>
          <a:p>
            <a:pPr lvl="1"/>
            <a:r>
              <a:rPr lang="en-US" i="1" dirty="0" smtClean="0"/>
              <a:t>Next step: </a:t>
            </a:r>
            <a:r>
              <a:rPr lang="en-US" dirty="0" smtClean="0"/>
              <a:t>predictive model</a:t>
            </a:r>
            <a:endParaRPr lang="en-US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385</Words>
  <Application>Microsoft Macintosh PowerPoint</Application>
  <PresentationFormat>On-screen Show (4:3)</PresentationFormat>
  <Paragraphs>47</Paragraphs>
  <Slides>8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World Values Systems</vt:lpstr>
      <vt:lpstr>Agenda</vt:lpstr>
      <vt:lpstr>Motivation</vt:lpstr>
      <vt:lpstr>Question answered</vt:lpstr>
      <vt:lpstr>Data sources</vt:lpstr>
      <vt:lpstr>Exploratory data analysis</vt:lpstr>
      <vt:lpstr>Modeling, evaluation &amp; takeaways</vt:lpstr>
      <vt:lpstr>Takeaways &amp; next steps</vt:lpstr>
    </vt:vector>
  </TitlesOfParts>
  <Company>Yale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Values Systems</dc:title>
  <dc:creator>Vivienne</dc:creator>
  <cp:lastModifiedBy>Vivienne</cp:lastModifiedBy>
  <cp:revision>7</cp:revision>
  <dcterms:created xsi:type="dcterms:W3CDTF">2018-07-13T13:29:45Z</dcterms:created>
  <dcterms:modified xsi:type="dcterms:W3CDTF">2018-07-13T13:36:41Z</dcterms:modified>
</cp:coreProperties>
</file>