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8" r:id="rId1"/>
  </p:sldMasterIdLst>
  <p:sldIdLst>
    <p:sldId id="256" r:id="rId2"/>
    <p:sldId id="257" r:id="rId3"/>
    <p:sldId id="258" r:id="rId4"/>
    <p:sldId id="259" r:id="rId5"/>
    <p:sldId id="260" r:id="rId6"/>
    <p:sldId id="261" r:id="rId7"/>
    <p:sldId id="262" r:id="rId8"/>
    <p:sldId id="272" r:id="rId9"/>
    <p:sldId id="274" r:id="rId10"/>
    <p:sldId id="275" r:id="rId11"/>
    <p:sldId id="276" r:id="rId12"/>
    <p:sldId id="265" r:id="rId13"/>
    <p:sldId id="266" r:id="rId14"/>
    <p:sldId id="277" r:id="rId15"/>
    <p:sldId id="278" r:id="rId16"/>
    <p:sldId id="268" r:id="rId17"/>
    <p:sldId id="26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89" d="100"/>
          <a:sy n="89" d="100"/>
        </p:scale>
        <p:origin x="62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8983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153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7595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ltLang="zh-CN"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ltLang="zh-CN"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983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ltLang="zh-CN"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395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ltLang="zh-CN"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ltLang="zh-CN"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79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ltLang="zh-CN"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ltLang="zh-CN"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1935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187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68605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040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17053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4423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819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445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365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513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ltLang="zh-CN"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12/9/2016</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39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12/9/2016</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9722686"/>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i="1" dirty="0"/>
              <a:t>Maze Generation Algorithms</a:t>
            </a:r>
            <a:r>
              <a:rPr lang="en-US" altLang="zh-CN" b="1" dirty="0"/>
              <a:t/>
            </a:r>
            <a:br>
              <a:rPr lang="en-US" altLang="zh-CN" b="1" dirty="0"/>
            </a:br>
            <a:endParaRPr lang="zh-CN" altLang="en-US" dirty="0"/>
          </a:p>
        </p:txBody>
      </p:sp>
      <p:sp>
        <p:nvSpPr>
          <p:cNvPr id="3" name="Subtitle 2"/>
          <p:cNvSpPr>
            <a:spLocks noGrp="1"/>
          </p:cNvSpPr>
          <p:nvPr>
            <p:ph type="subTitle" idx="1"/>
          </p:nvPr>
        </p:nvSpPr>
        <p:spPr>
          <a:xfrm>
            <a:off x="1012226" y="4378546"/>
            <a:ext cx="9755187" cy="955161"/>
          </a:xfrm>
        </p:spPr>
        <p:txBody>
          <a:bodyPr>
            <a:noAutofit/>
          </a:bodyPr>
          <a:lstStyle/>
          <a:p>
            <a:pPr algn="r"/>
            <a:r>
              <a:rPr lang="en-US" altLang="zh-CN" sz="2000" b="1" dirty="0"/>
              <a:t>Vivienne Zhu </a:t>
            </a:r>
            <a:br>
              <a:rPr lang="en-US" altLang="zh-CN" sz="2000" b="1" dirty="0"/>
            </a:br>
            <a:r>
              <a:rPr lang="en-US" altLang="zh-CN" sz="2000" b="1" dirty="0"/>
              <a:t>Pace University </a:t>
            </a:r>
            <a:br>
              <a:rPr lang="en-US" altLang="zh-CN" sz="2000" b="1" dirty="0"/>
            </a:br>
            <a:r>
              <a:rPr lang="en-US" altLang="zh-CN" sz="2000" b="1" dirty="0" smtClean="0"/>
              <a:t>CS 242 Algorithms &amp; Computing Theory </a:t>
            </a:r>
            <a:br>
              <a:rPr lang="en-US" altLang="zh-CN" sz="2000" b="1" dirty="0" smtClean="0"/>
            </a:br>
            <a:endParaRPr lang="zh-CN" altLang="en-US" sz="2000" dirty="0"/>
          </a:p>
        </p:txBody>
      </p:sp>
    </p:spTree>
    <p:extLst>
      <p:ext uri="{BB962C8B-B14F-4D97-AF65-F5344CB8AC3E}">
        <p14:creationId xmlns:p14="http://schemas.microsoft.com/office/powerpoint/2010/main" val="2946000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275995"/>
          </a:xfrm>
        </p:spPr>
        <p:txBody>
          <a:bodyPr/>
          <a:lstStyle/>
          <a:p>
            <a:r>
              <a:rPr lang="en-US" altLang="zh-CN" dirty="0" smtClean="0"/>
              <a:t>Continue…</a:t>
            </a:r>
            <a:endParaRPr lang="zh-CN" altLang="en-US" dirty="0"/>
          </a:p>
        </p:txBody>
      </p:sp>
      <p:pic>
        <p:nvPicPr>
          <p:cNvPr id="15"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5386" y="3755930"/>
            <a:ext cx="1424034" cy="1399052"/>
          </a:xfrm>
        </p:spPr>
      </p:pic>
      <p:sp>
        <p:nvSpPr>
          <p:cNvPr id="17" name="Content Placeholder 16"/>
          <p:cNvSpPr>
            <a:spLocks noGrp="1"/>
          </p:cNvSpPr>
          <p:nvPr>
            <p:ph sz="half" idx="2"/>
          </p:nvPr>
        </p:nvSpPr>
        <p:spPr>
          <a:xfrm>
            <a:off x="937102" y="2270854"/>
            <a:ext cx="8797066" cy="921851"/>
          </a:xfrm>
        </p:spPr>
        <p:txBody>
          <a:bodyPr>
            <a:normAutofit/>
          </a:bodyPr>
          <a:lstStyle/>
          <a:p>
            <a:pPr marL="0" indent="0">
              <a:buNone/>
            </a:pPr>
            <a:r>
              <a:rPr lang="en-US" altLang="zh-CN" sz="2400" cap="none" dirty="0" smtClean="0">
                <a:solidFill>
                  <a:schemeClr val="tx2"/>
                </a:solidFill>
              </a:rPr>
              <a:t>After a  few more passes of the algorithm.</a:t>
            </a:r>
            <a:endParaRPr lang="zh-CN" altLang="en-US" sz="2400" cap="none" dirty="0">
              <a:solidFill>
                <a:schemeClr val="tx2"/>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631" y="3753501"/>
            <a:ext cx="1432362" cy="139072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443" y="3753501"/>
            <a:ext cx="1376454" cy="140148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4927" y="3753502"/>
            <a:ext cx="1390723" cy="1390723"/>
          </a:xfrm>
          <a:prstGeom prst="rect">
            <a:avLst/>
          </a:prstGeom>
        </p:spPr>
      </p:pic>
      <p:sp>
        <p:nvSpPr>
          <p:cNvPr id="18" name="Right Arrow 17"/>
          <p:cNvSpPr/>
          <p:nvPr/>
        </p:nvSpPr>
        <p:spPr>
          <a:xfrm>
            <a:off x="2554941" y="4270786"/>
            <a:ext cx="591671" cy="408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ight Arrow 18"/>
          <p:cNvSpPr/>
          <p:nvPr/>
        </p:nvSpPr>
        <p:spPr>
          <a:xfrm>
            <a:off x="5513965" y="4303059"/>
            <a:ext cx="586292" cy="381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ight Arrow 19"/>
          <p:cNvSpPr/>
          <p:nvPr/>
        </p:nvSpPr>
        <p:spPr>
          <a:xfrm>
            <a:off x="8326419" y="4327263"/>
            <a:ext cx="580913" cy="398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83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1"/>
            <a:ext cx="9905998" cy="872750"/>
          </a:xfrm>
        </p:spPr>
        <p:txBody>
          <a:bodyPr/>
          <a:lstStyle/>
          <a:p>
            <a:r>
              <a:rPr lang="en-US" altLang="zh-CN" dirty="0" smtClean="0"/>
              <a:t>Continue…</a:t>
            </a:r>
            <a:endParaRPr lang="zh-CN" altLang="en-US" dirty="0"/>
          </a:p>
        </p:txBody>
      </p:sp>
      <p:sp>
        <p:nvSpPr>
          <p:cNvPr id="3" name="Content Placeholder 2"/>
          <p:cNvSpPr>
            <a:spLocks noGrp="1"/>
          </p:cNvSpPr>
          <p:nvPr>
            <p:ph sz="half" idx="1"/>
          </p:nvPr>
        </p:nvSpPr>
        <p:spPr>
          <a:xfrm>
            <a:off x="685800" y="2063397"/>
            <a:ext cx="5088714" cy="1438218"/>
          </a:xfrm>
        </p:spPr>
        <p:txBody>
          <a:bodyPr>
            <a:normAutofit fontScale="92500" lnSpcReduction="20000"/>
          </a:bodyPr>
          <a:lstStyle/>
          <a:p>
            <a:pPr marL="0" indent="0">
              <a:buNone/>
            </a:pPr>
            <a:r>
              <a:rPr lang="en-US" altLang="zh-CN" sz="2600" cap="none" dirty="0">
                <a:solidFill>
                  <a:schemeClr val="tx2"/>
                </a:solidFill>
              </a:rPr>
              <a:t>The two trees, A and E, were joined into one set, A, implying that any cell in A is reachable from any other cell in A. </a:t>
            </a:r>
            <a:endParaRPr lang="en-US" altLang="zh-CN" sz="2600" cap="none" dirty="0" smtClean="0">
              <a:solidFill>
                <a:schemeClr val="tx2"/>
              </a:solidFill>
            </a:endParaRPr>
          </a:p>
          <a:p>
            <a:pPr marL="0" indent="0">
              <a:buNone/>
            </a:pPr>
            <a:endParaRPr lang="zh-CN" altLang="en-US" sz="2400" cap="none"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31345" y="3683582"/>
            <a:ext cx="1672281" cy="165237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146" y="3763788"/>
            <a:ext cx="1586843" cy="1577397"/>
          </a:xfrm>
          <a:prstGeom prst="rect">
            <a:avLst/>
          </a:prstGeom>
        </p:spPr>
      </p:pic>
      <p:sp>
        <p:nvSpPr>
          <p:cNvPr id="7" name="Right Arrow 6"/>
          <p:cNvSpPr/>
          <p:nvPr/>
        </p:nvSpPr>
        <p:spPr>
          <a:xfrm>
            <a:off x="3547342" y="4259652"/>
            <a:ext cx="955088" cy="500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6223" y="3763788"/>
            <a:ext cx="1581637" cy="1572167"/>
          </a:xfrm>
          <a:prstGeom prst="rect">
            <a:avLst/>
          </a:prstGeom>
        </p:spPr>
      </p:pic>
      <p:sp>
        <p:nvSpPr>
          <p:cNvPr id="9" name="Right Arrow 8"/>
          <p:cNvSpPr/>
          <p:nvPr/>
        </p:nvSpPr>
        <p:spPr>
          <a:xfrm>
            <a:off x="7576705" y="4259651"/>
            <a:ext cx="955088" cy="500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48467" y="1944452"/>
            <a:ext cx="4902747" cy="1200329"/>
          </a:xfrm>
          <a:prstGeom prst="rect">
            <a:avLst/>
          </a:prstGeom>
          <a:noFill/>
        </p:spPr>
        <p:txBody>
          <a:bodyPr wrap="square" rtlCol="0">
            <a:spAutoFit/>
          </a:bodyPr>
          <a:lstStyle/>
          <a:p>
            <a:r>
              <a:rPr lang="en-US" altLang="zh-CN" sz="2400" dirty="0"/>
              <a:t>The algorithm finishes </a:t>
            </a:r>
            <a:r>
              <a:rPr lang="en-US" altLang="zh-CN" sz="2400" dirty="0" smtClean="0"/>
              <a:t>when </a:t>
            </a:r>
            <a:r>
              <a:rPr lang="en-US" altLang="zh-CN" sz="2400" dirty="0"/>
              <a:t>there is only a single set </a:t>
            </a:r>
            <a:r>
              <a:rPr lang="en-US" altLang="zh-CN" sz="2400" dirty="0" smtClean="0"/>
              <a:t>left. </a:t>
            </a:r>
            <a:r>
              <a:rPr lang="en-US" altLang="zh-CN" sz="2400" dirty="0"/>
              <a:t>And the result is a perfect maze!</a:t>
            </a:r>
            <a:endParaRPr lang="zh-CN" altLang="en-US" sz="2400" dirty="0"/>
          </a:p>
        </p:txBody>
      </p:sp>
    </p:spTree>
    <p:extLst>
      <p:ext uri="{BB962C8B-B14F-4D97-AF65-F5344CB8AC3E}">
        <p14:creationId xmlns:p14="http://schemas.microsoft.com/office/powerpoint/2010/main" val="130954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8037" y="689493"/>
            <a:ext cx="9720072" cy="681539"/>
          </a:xfrm>
        </p:spPr>
        <p:txBody>
          <a:bodyPr>
            <a:noAutofit/>
          </a:bodyPr>
          <a:lstStyle/>
          <a:p>
            <a:r>
              <a:rPr lang="en-US" altLang="zh-CN" dirty="0" smtClean="0"/>
              <a:t>Implementation</a:t>
            </a:r>
            <a:endParaRPr lang="zh-CN" altLang="en-US" dirty="0"/>
          </a:p>
        </p:txBody>
      </p:sp>
      <p:sp>
        <p:nvSpPr>
          <p:cNvPr id="3" name="TextBox 2"/>
          <p:cNvSpPr txBox="1"/>
          <p:nvPr/>
        </p:nvSpPr>
        <p:spPr>
          <a:xfrm>
            <a:off x="1108037" y="1801420"/>
            <a:ext cx="9294607" cy="4154984"/>
          </a:xfrm>
          <a:prstGeom prst="rect">
            <a:avLst/>
          </a:prstGeom>
          <a:noFill/>
        </p:spPr>
        <p:txBody>
          <a:bodyPr wrap="square" rtlCol="0">
            <a:spAutoFit/>
          </a:bodyPr>
          <a:lstStyle/>
          <a:p>
            <a:r>
              <a:rPr lang="en-US" altLang="zh-CN" sz="2400" dirty="0"/>
              <a:t>A</a:t>
            </a:r>
            <a:r>
              <a:rPr lang="en-US" altLang="zh-CN" sz="2400" dirty="0" smtClean="0"/>
              <a:t>ssigning </a:t>
            </a:r>
            <a:r>
              <a:rPr lang="en-US" altLang="zh-CN" sz="2400" dirty="0"/>
              <a:t>a set identifier to each </a:t>
            </a:r>
            <a:r>
              <a:rPr lang="en-US" altLang="zh-CN" sz="2400" dirty="0" smtClean="0"/>
              <a:t>cell requires iteration </a:t>
            </a:r>
            <a:r>
              <a:rPr lang="en-US" altLang="zh-CN" sz="2400" dirty="0"/>
              <a:t>on every </a:t>
            </a:r>
            <a:r>
              <a:rPr lang="en-US" altLang="zh-CN" sz="2400" dirty="0" smtClean="0"/>
              <a:t>merge.</a:t>
            </a:r>
          </a:p>
          <a:p>
            <a:r>
              <a:rPr lang="en-US" altLang="zh-CN" sz="2400" dirty="0" smtClean="0"/>
              <a:t>Using </a:t>
            </a:r>
            <a:r>
              <a:rPr lang="en-US" altLang="zh-CN" sz="2400" dirty="0"/>
              <a:t>trees to represent the sets is much faster, allowing you to merge sets efficiently simply by adding one tree as a subtree of the other. </a:t>
            </a:r>
            <a:endParaRPr lang="en-US" altLang="zh-CN" sz="2400" dirty="0" smtClean="0"/>
          </a:p>
          <a:p>
            <a:endParaRPr lang="en-US" altLang="zh-CN" sz="2400" dirty="0" smtClean="0"/>
          </a:p>
          <a:p>
            <a:r>
              <a:rPr lang="en-US" altLang="zh-CN" dirty="0">
                <a:solidFill>
                  <a:srgbClr val="00B050"/>
                </a:solidFill>
              </a:rPr>
              <a:t>_sets </a:t>
            </a:r>
            <a:r>
              <a:rPr lang="en-US" altLang="zh-CN" dirty="0"/>
              <a:t>= </a:t>
            </a:r>
            <a:r>
              <a:rPr lang="en-US" altLang="zh-CN" dirty="0">
                <a:solidFill>
                  <a:srgbClr val="0070C0"/>
                </a:solidFill>
              </a:rPr>
              <a:t>new</a:t>
            </a:r>
            <a:r>
              <a:rPr lang="en-US" altLang="zh-CN" dirty="0"/>
              <a:t> </a:t>
            </a:r>
            <a:r>
              <a:rPr lang="en-US" altLang="zh-CN" dirty="0" err="1"/>
              <a:t>ArrayList</a:t>
            </a:r>
            <a:r>
              <a:rPr lang="en-US" altLang="zh-CN" dirty="0"/>
              <a:t>&lt;List&lt;Tree&gt;&gt;();</a:t>
            </a:r>
          </a:p>
          <a:p>
            <a:r>
              <a:rPr lang="en-US" altLang="zh-CN" dirty="0"/>
              <a:t>		for ( </a:t>
            </a:r>
            <a:r>
              <a:rPr lang="en-US" altLang="zh-CN" dirty="0" err="1"/>
              <a:t>int</a:t>
            </a:r>
            <a:r>
              <a:rPr lang="en-US" altLang="zh-CN" dirty="0"/>
              <a:t> y=0; y &lt; _h; ++y ) {</a:t>
            </a:r>
          </a:p>
          <a:p>
            <a:r>
              <a:rPr lang="en-US" altLang="zh-CN" dirty="0"/>
              <a:t>			List&lt;Tree&gt; </a:t>
            </a:r>
            <a:r>
              <a:rPr lang="en-US" altLang="zh-CN" dirty="0" err="1"/>
              <a:t>tmp</a:t>
            </a:r>
            <a:r>
              <a:rPr lang="en-US" altLang="zh-CN" dirty="0"/>
              <a:t> = </a:t>
            </a:r>
            <a:r>
              <a:rPr lang="en-US" altLang="zh-CN" dirty="0">
                <a:solidFill>
                  <a:srgbClr val="0070C0"/>
                </a:solidFill>
              </a:rPr>
              <a:t>new</a:t>
            </a:r>
            <a:r>
              <a:rPr lang="en-US" altLang="zh-CN" dirty="0"/>
              <a:t> </a:t>
            </a:r>
            <a:r>
              <a:rPr lang="en-US" altLang="zh-CN" dirty="0" err="1"/>
              <a:t>ArrayList</a:t>
            </a:r>
            <a:r>
              <a:rPr lang="en-US" altLang="zh-CN" dirty="0"/>
              <a:t>&lt;Tree&gt;();</a:t>
            </a:r>
          </a:p>
          <a:p>
            <a:r>
              <a:rPr lang="en-US" altLang="zh-CN" dirty="0"/>
              <a:t>			</a:t>
            </a:r>
            <a:r>
              <a:rPr lang="en-US" altLang="zh-CN" dirty="0">
                <a:solidFill>
                  <a:srgbClr val="0070C0"/>
                </a:solidFill>
              </a:rPr>
              <a:t>for</a:t>
            </a:r>
            <a:r>
              <a:rPr lang="en-US" altLang="zh-CN" dirty="0"/>
              <a:t> ( </a:t>
            </a:r>
            <a:r>
              <a:rPr lang="en-US" altLang="zh-CN" dirty="0" err="1">
                <a:solidFill>
                  <a:srgbClr val="0070C0"/>
                </a:solidFill>
              </a:rPr>
              <a:t>int</a:t>
            </a:r>
            <a:r>
              <a:rPr lang="en-US" altLang="zh-CN" dirty="0"/>
              <a:t> x=0; x &lt; _w; ++x ) {</a:t>
            </a:r>
          </a:p>
          <a:p>
            <a:r>
              <a:rPr lang="en-US" altLang="zh-CN" dirty="0"/>
              <a:t>				</a:t>
            </a:r>
            <a:r>
              <a:rPr lang="en-US" altLang="zh-CN" dirty="0" err="1"/>
              <a:t>tmp.add</a:t>
            </a:r>
            <a:r>
              <a:rPr lang="en-US" altLang="zh-CN" dirty="0"/>
              <a:t>(</a:t>
            </a:r>
            <a:r>
              <a:rPr lang="en-US" altLang="zh-CN" dirty="0">
                <a:solidFill>
                  <a:srgbClr val="0070C0"/>
                </a:solidFill>
              </a:rPr>
              <a:t>new</a:t>
            </a:r>
            <a:r>
              <a:rPr lang="en-US" altLang="zh-CN" dirty="0"/>
              <a:t> Tree());</a:t>
            </a:r>
          </a:p>
          <a:p>
            <a:r>
              <a:rPr lang="en-US" altLang="zh-CN" dirty="0"/>
              <a:t>			}</a:t>
            </a:r>
          </a:p>
          <a:p>
            <a:r>
              <a:rPr lang="en-US" altLang="zh-CN" dirty="0"/>
              <a:t>			_</a:t>
            </a:r>
            <a:r>
              <a:rPr lang="en-US" altLang="zh-CN" dirty="0" err="1"/>
              <a:t>sets.add</a:t>
            </a:r>
            <a:r>
              <a:rPr lang="en-US" altLang="zh-CN" dirty="0"/>
              <a:t>(</a:t>
            </a:r>
            <a:r>
              <a:rPr lang="en-US" altLang="zh-CN" dirty="0" err="1"/>
              <a:t>tmp</a:t>
            </a:r>
            <a:r>
              <a:rPr lang="en-US" altLang="zh-CN" dirty="0"/>
              <a:t>);</a:t>
            </a:r>
          </a:p>
          <a:p>
            <a:r>
              <a:rPr lang="en-US" altLang="zh-CN" dirty="0"/>
              <a:t>		}</a:t>
            </a:r>
            <a:endParaRPr lang="zh-CN" altLang="en-US" dirty="0"/>
          </a:p>
          <a:p>
            <a:endParaRPr lang="zh-CN" altLang="en-US" sz="2400" dirty="0"/>
          </a:p>
        </p:txBody>
      </p:sp>
    </p:spTree>
    <p:extLst>
      <p:ext uri="{BB962C8B-B14F-4D97-AF65-F5344CB8AC3E}">
        <p14:creationId xmlns:p14="http://schemas.microsoft.com/office/powerpoint/2010/main" val="1833626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466882"/>
            <a:ext cx="9720072" cy="721837"/>
          </a:xfrm>
        </p:spPr>
        <p:txBody>
          <a:bodyPr>
            <a:noAutofit/>
          </a:bodyPr>
          <a:lstStyle/>
          <a:p>
            <a:r>
              <a:rPr lang="en-US" altLang="zh-CN" dirty="0" smtClean="0"/>
              <a:t>Continue…</a:t>
            </a:r>
            <a:endParaRPr lang="zh-CN" altLang="en-US" dirty="0"/>
          </a:p>
        </p:txBody>
      </p:sp>
      <p:sp>
        <p:nvSpPr>
          <p:cNvPr id="3" name="TextBox 2"/>
          <p:cNvSpPr txBox="1"/>
          <p:nvPr/>
        </p:nvSpPr>
        <p:spPr>
          <a:xfrm>
            <a:off x="1024128" y="1344705"/>
            <a:ext cx="8630861" cy="4247317"/>
          </a:xfrm>
          <a:prstGeom prst="rect">
            <a:avLst/>
          </a:prstGeom>
          <a:noFill/>
        </p:spPr>
        <p:txBody>
          <a:bodyPr wrap="square" rtlCol="0">
            <a:spAutoFit/>
          </a:bodyPr>
          <a:lstStyle/>
          <a:p>
            <a:r>
              <a:rPr lang="en-US" altLang="zh-CN" sz="2400" dirty="0"/>
              <a:t>Then, build the list of edges. Here I’m representing each edge as one of its end-points, and a direction</a:t>
            </a:r>
            <a:r>
              <a:rPr lang="en-US" altLang="zh-CN" sz="2400" dirty="0" smtClean="0"/>
              <a:t>:</a:t>
            </a:r>
          </a:p>
          <a:p>
            <a:endParaRPr lang="en-US" altLang="zh-CN" dirty="0" smtClean="0"/>
          </a:p>
          <a:p>
            <a:r>
              <a:rPr lang="en-US" altLang="zh-CN" dirty="0">
                <a:solidFill>
                  <a:srgbClr val="00B050"/>
                </a:solidFill>
              </a:rPr>
              <a:t>_edges </a:t>
            </a:r>
            <a:r>
              <a:rPr lang="en-US" altLang="zh-CN" dirty="0"/>
              <a:t>= </a:t>
            </a:r>
            <a:r>
              <a:rPr lang="en-US" altLang="zh-CN" dirty="0">
                <a:solidFill>
                  <a:srgbClr val="0070C0"/>
                </a:solidFill>
              </a:rPr>
              <a:t>new</a:t>
            </a:r>
            <a:r>
              <a:rPr lang="en-US" altLang="zh-CN" dirty="0"/>
              <a:t> Stack&lt;Edge&gt;();</a:t>
            </a:r>
          </a:p>
          <a:p>
            <a:r>
              <a:rPr lang="en-US" altLang="zh-CN" dirty="0"/>
              <a:t>		</a:t>
            </a:r>
            <a:r>
              <a:rPr lang="en-US" altLang="zh-CN" dirty="0">
                <a:solidFill>
                  <a:srgbClr val="0070C0"/>
                </a:solidFill>
              </a:rPr>
              <a:t>for</a:t>
            </a:r>
            <a:r>
              <a:rPr lang="en-US" altLang="zh-CN" dirty="0"/>
              <a:t> ( </a:t>
            </a:r>
            <a:r>
              <a:rPr lang="en-US" altLang="zh-CN" dirty="0" err="1">
                <a:solidFill>
                  <a:srgbClr val="0070C0"/>
                </a:solidFill>
              </a:rPr>
              <a:t>int</a:t>
            </a:r>
            <a:r>
              <a:rPr lang="en-US" altLang="zh-CN" dirty="0"/>
              <a:t> y=0; y &lt; _h; ++y ) {</a:t>
            </a:r>
          </a:p>
          <a:p>
            <a:r>
              <a:rPr lang="en-US" altLang="zh-CN" dirty="0"/>
              <a:t>			</a:t>
            </a:r>
            <a:r>
              <a:rPr lang="en-US" altLang="zh-CN" dirty="0">
                <a:solidFill>
                  <a:srgbClr val="0070C0"/>
                </a:solidFill>
              </a:rPr>
              <a:t>for</a:t>
            </a:r>
            <a:r>
              <a:rPr lang="en-US" altLang="zh-CN" dirty="0"/>
              <a:t> (</a:t>
            </a:r>
            <a:r>
              <a:rPr lang="en-US" altLang="zh-CN" dirty="0" err="1">
                <a:solidFill>
                  <a:srgbClr val="0070C0"/>
                </a:solidFill>
              </a:rPr>
              <a:t>int</a:t>
            </a:r>
            <a:r>
              <a:rPr lang="en-US" altLang="zh-CN" dirty="0"/>
              <a:t> x=0; x &lt; _w; ++x ) {</a:t>
            </a:r>
          </a:p>
          <a:p>
            <a:r>
              <a:rPr lang="en-US" altLang="zh-CN" dirty="0"/>
              <a:t>				</a:t>
            </a:r>
            <a:r>
              <a:rPr lang="en-US" altLang="zh-CN" dirty="0">
                <a:solidFill>
                  <a:srgbClr val="0070C0"/>
                </a:solidFill>
              </a:rPr>
              <a:t>if</a:t>
            </a:r>
            <a:r>
              <a:rPr lang="en-US" altLang="zh-CN" dirty="0"/>
              <a:t> ( y &gt; 0 ) 	{ </a:t>
            </a:r>
            <a:r>
              <a:rPr lang="en-US" altLang="zh-CN" dirty="0">
                <a:solidFill>
                  <a:srgbClr val="00B050"/>
                </a:solidFill>
              </a:rPr>
              <a:t>_</a:t>
            </a:r>
            <a:r>
              <a:rPr lang="en-US" altLang="zh-CN" dirty="0" err="1">
                <a:solidFill>
                  <a:srgbClr val="00B050"/>
                </a:solidFill>
              </a:rPr>
              <a:t>edges</a:t>
            </a:r>
            <a:r>
              <a:rPr lang="en-US" altLang="zh-CN" dirty="0" err="1"/>
              <a:t>.add</a:t>
            </a:r>
            <a:r>
              <a:rPr lang="en-US" altLang="zh-CN" dirty="0"/>
              <a:t>(</a:t>
            </a:r>
            <a:r>
              <a:rPr lang="en-US" altLang="zh-CN" dirty="0">
                <a:solidFill>
                  <a:srgbClr val="0070C0"/>
                </a:solidFill>
              </a:rPr>
              <a:t>new</a:t>
            </a:r>
            <a:r>
              <a:rPr lang="en-US" altLang="zh-CN" dirty="0"/>
              <a:t> Edge(</a:t>
            </a:r>
            <a:r>
              <a:rPr lang="en-US" altLang="zh-CN" dirty="0" err="1"/>
              <a:t>x,y,Maze.N</a:t>
            </a:r>
            <a:r>
              <a:rPr lang="en-US" altLang="zh-CN" dirty="0"/>
              <a:t>)); }</a:t>
            </a:r>
          </a:p>
          <a:p>
            <a:r>
              <a:rPr lang="en-US" altLang="zh-CN" dirty="0"/>
              <a:t>				</a:t>
            </a:r>
            <a:r>
              <a:rPr lang="en-US" altLang="zh-CN" dirty="0">
                <a:solidFill>
                  <a:srgbClr val="0070C0"/>
                </a:solidFill>
              </a:rPr>
              <a:t>if</a:t>
            </a:r>
            <a:r>
              <a:rPr lang="en-US" altLang="zh-CN" dirty="0"/>
              <a:t> ( x &gt; 0 ) 	{ </a:t>
            </a:r>
            <a:r>
              <a:rPr lang="en-US" altLang="zh-CN" dirty="0">
                <a:solidFill>
                  <a:srgbClr val="00B050"/>
                </a:solidFill>
              </a:rPr>
              <a:t>_</a:t>
            </a:r>
            <a:r>
              <a:rPr lang="en-US" altLang="zh-CN" dirty="0" err="1">
                <a:solidFill>
                  <a:srgbClr val="00B050"/>
                </a:solidFill>
              </a:rPr>
              <a:t>edges</a:t>
            </a:r>
            <a:r>
              <a:rPr lang="en-US" altLang="zh-CN" dirty="0" err="1"/>
              <a:t>.add</a:t>
            </a:r>
            <a:r>
              <a:rPr lang="en-US" altLang="zh-CN" dirty="0"/>
              <a:t>(</a:t>
            </a:r>
            <a:r>
              <a:rPr lang="en-US" altLang="zh-CN" dirty="0">
                <a:solidFill>
                  <a:srgbClr val="0070C0"/>
                </a:solidFill>
              </a:rPr>
              <a:t>new</a:t>
            </a:r>
            <a:r>
              <a:rPr lang="en-US" altLang="zh-CN" dirty="0"/>
              <a:t> Edge(</a:t>
            </a:r>
            <a:r>
              <a:rPr lang="en-US" altLang="zh-CN" dirty="0" err="1"/>
              <a:t>x,y,Maze.W</a:t>
            </a:r>
            <a:r>
              <a:rPr lang="en-US" altLang="zh-CN" dirty="0"/>
              <a:t>)); }</a:t>
            </a:r>
          </a:p>
          <a:p>
            <a:r>
              <a:rPr lang="en-US" altLang="zh-CN" dirty="0"/>
              <a:t>			}</a:t>
            </a:r>
          </a:p>
          <a:p>
            <a:r>
              <a:rPr lang="en-US" altLang="zh-CN" dirty="0"/>
              <a:t>		</a:t>
            </a:r>
            <a:r>
              <a:rPr lang="en-US" altLang="zh-CN" dirty="0" smtClean="0"/>
              <a:t>}</a:t>
            </a:r>
          </a:p>
          <a:p>
            <a:endParaRPr lang="en-US" altLang="zh-CN" dirty="0" smtClean="0"/>
          </a:p>
          <a:p>
            <a:r>
              <a:rPr lang="en-US" altLang="zh-CN" sz="2400" dirty="0"/>
              <a:t>Once you have the list of </a:t>
            </a:r>
            <a:r>
              <a:rPr lang="en-US" altLang="zh-CN" sz="2400" dirty="0" smtClean="0"/>
              <a:t>edges, shuffle them </a:t>
            </a:r>
            <a:r>
              <a:rPr lang="en-US" altLang="zh-CN" sz="2400" dirty="0"/>
              <a:t>randomly</a:t>
            </a:r>
            <a:r>
              <a:rPr lang="en-US" altLang="zh-CN" sz="2400" dirty="0" smtClean="0"/>
              <a:t>:</a:t>
            </a:r>
          </a:p>
          <a:p>
            <a:endParaRPr lang="en-US" altLang="zh-CN" dirty="0" smtClean="0"/>
          </a:p>
          <a:p>
            <a:r>
              <a:rPr lang="en-US" altLang="zh-CN" dirty="0"/>
              <a:t>shuffle(</a:t>
            </a:r>
            <a:r>
              <a:rPr lang="en-US" altLang="zh-CN" dirty="0">
                <a:solidFill>
                  <a:srgbClr val="00B050"/>
                </a:solidFill>
              </a:rPr>
              <a:t>_edges</a:t>
            </a:r>
            <a:r>
              <a:rPr lang="en-US" altLang="zh-CN" dirty="0"/>
              <a:t>);</a:t>
            </a:r>
            <a:endParaRPr lang="zh-CN" altLang="en-US" dirty="0"/>
          </a:p>
        </p:txBody>
      </p:sp>
    </p:spTree>
    <p:extLst>
      <p:ext uri="{BB962C8B-B14F-4D97-AF65-F5344CB8AC3E}">
        <p14:creationId xmlns:p14="http://schemas.microsoft.com/office/powerpoint/2010/main" val="2062645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26" y="303904"/>
            <a:ext cx="10396882" cy="599138"/>
          </a:xfrm>
        </p:spPr>
        <p:txBody>
          <a:bodyPr>
            <a:noAutofit/>
          </a:bodyPr>
          <a:lstStyle/>
          <a:p>
            <a:r>
              <a:rPr lang="en-US" altLang="zh-CN" dirty="0" smtClean="0"/>
              <a:t>Continue…</a:t>
            </a:r>
            <a:endParaRPr lang="zh-CN" altLang="en-US" dirty="0"/>
          </a:p>
        </p:txBody>
      </p:sp>
      <p:sp>
        <p:nvSpPr>
          <p:cNvPr id="3" name="Content Placeholder 2"/>
          <p:cNvSpPr>
            <a:spLocks noGrp="1"/>
          </p:cNvSpPr>
          <p:nvPr>
            <p:ph idx="1"/>
          </p:nvPr>
        </p:nvSpPr>
        <p:spPr>
          <a:xfrm>
            <a:off x="685801" y="1070386"/>
            <a:ext cx="10394707" cy="5426965"/>
          </a:xfrm>
        </p:spPr>
        <p:txBody>
          <a:bodyPr>
            <a:normAutofit fontScale="85000" lnSpcReduction="20000"/>
          </a:bodyPr>
          <a:lstStyle/>
          <a:p>
            <a:pPr marL="0" indent="0">
              <a:spcBef>
                <a:spcPts val="0"/>
              </a:spcBef>
              <a:spcAft>
                <a:spcPts val="600"/>
              </a:spcAft>
              <a:buNone/>
            </a:pPr>
            <a:r>
              <a:rPr lang="en-US" altLang="zh-CN" sz="2200" cap="none" dirty="0">
                <a:solidFill>
                  <a:schemeClr val="tx2"/>
                </a:solidFill>
              </a:rPr>
              <a:t>The algorithm itself, then, is </a:t>
            </a:r>
            <a:r>
              <a:rPr lang="en-US" altLang="zh-CN" sz="2200" cap="none" dirty="0" smtClean="0">
                <a:solidFill>
                  <a:schemeClr val="tx2"/>
                </a:solidFill>
              </a:rPr>
              <a:t>simply </a:t>
            </a:r>
            <a:r>
              <a:rPr lang="en-US" altLang="zh-CN" sz="2200" cap="none" dirty="0">
                <a:solidFill>
                  <a:schemeClr val="tx2"/>
                </a:solidFill>
              </a:rPr>
              <a:t>a process of looping until the set of </a:t>
            </a:r>
            <a:r>
              <a:rPr lang="en-US" altLang="zh-CN" sz="2200" cap="none" dirty="0" smtClean="0">
                <a:solidFill>
                  <a:schemeClr val="tx2"/>
                </a:solidFill>
              </a:rPr>
              <a:t>edges </a:t>
            </a:r>
            <a:r>
              <a:rPr lang="en-US" altLang="zh-CN" sz="2200" cap="none" dirty="0">
                <a:solidFill>
                  <a:schemeClr val="tx2"/>
                </a:solidFill>
              </a:rPr>
              <a:t>is empty</a:t>
            </a:r>
            <a:r>
              <a:rPr lang="en-US" altLang="zh-CN" sz="2200" cap="none" dirty="0" smtClean="0">
                <a:solidFill>
                  <a:schemeClr val="tx2"/>
                </a:solidFill>
              </a:rPr>
              <a:t>:</a:t>
            </a:r>
          </a:p>
          <a:p>
            <a:pPr marL="0" indent="0">
              <a:spcBef>
                <a:spcPts val="0"/>
              </a:spcBef>
              <a:spcAft>
                <a:spcPts val="600"/>
              </a:spcAft>
              <a:buNone/>
            </a:pPr>
            <a:r>
              <a:rPr lang="en-US" altLang="zh-CN" sz="1900" cap="none" dirty="0">
                <a:solidFill>
                  <a:srgbClr val="0070C0"/>
                </a:solidFill>
              </a:rPr>
              <a:t>while</a:t>
            </a:r>
            <a:r>
              <a:rPr lang="en-US" altLang="zh-CN" sz="1900" cap="none" dirty="0"/>
              <a:t> ( </a:t>
            </a:r>
            <a:r>
              <a:rPr lang="en-US" altLang="zh-CN" sz="1900" cap="none" dirty="0">
                <a:solidFill>
                  <a:srgbClr val="00B050"/>
                </a:solidFill>
              </a:rPr>
              <a:t>_</a:t>
            </a:r>
            <a:r>
              <a:rPr lang="en-US" altLang="zh-CN" sz="1900" cap="none" dirty="0" err="1">
                <a:solidFill>
                  <a:srgbClr val="00B050"/>
                </a:solidFill>
              </a:rPr>
              <a:t>edges</a:t>
            </a:r>
            <a:r>
              <a:rPr lang="en-US" altLang="zh-CN" sz="1900" cap="none" dirty="0" err="1"/>
              <a:t>.size</a:t>
            </a:r>
            <a:r>
              <a:rPr lang="en-US" altLang="zh-CN" sz="1900" cap="none" dirty="0"/>
              <a:t>() &gt; 0 ) </a:t>
            </a:r>
            <a:r>
              <a:rPr lang="en-US" altLang="zh-CN" sz="1900" cap="none" dirty="0" smtClean="0"/>
              <a:t>{ ... }</a:t>
            </a:r>
          </a:p>
          <a:p>
            <a:pPr marL="0" indent="0">
              <a:spcBef>
                <a:spcPts val="0"/>
              </a:spcBef>
              <a:spcAft>
                <a:spcPts val="600"/>
              </a:spcAft>
              <a:buNone/>
            </a:pPr>
            <a:endParaRPr lang="en-US" altLang="zh-CN" sz="1900" cap="none" dirty="0" smtClean="0"/>
          </a:p>
          <a:p>
            <a:pPr marL="0" indent="0">
              <a:lnSpc>
                <a:spcPct val="110000"/>
              </a:lnSpc>
              <a:spcBef>
                <a:spcPts val="0"/>
              </a:spcBef>
              <a:spcAft>
                <a:spcPts val="600"/>
              </a:spcAft>
              <a:buNone/>
            </a:pPr>
            <a:r>
              <a:rPr lang="en-US" altLang="zh-CN" sz="2200" cap="none" dirty="0">
                <a:solidFill>
                  <a:schemeClr val="tx2"/>
                </a:solidFill>
              </a:rPr>
              <a:t>Within the loop, we remove the next edge from the list, compute the other end point, and test their two sets</a:t>
            </a:r>
            <a:r>
              <a:rPr lang="en-US" altLang="zh-CN" sz="2200" cap="none" dirty="0" smtClean="0">
                <a:solidFill>
                  <a:schemeClr val="tx2"/>
                </a:solidFill>
              </a:rPr>
              <a:t>:</a:t>
            </a:r>
          </a:p>
          <a:p>
            <a:pPr marL="0" indent="0">
              <a:lnSpc>
                <a:spcPct val="110000"/>
              </a:lnSpc>
              <a:spcBef>
                <a:spcPts val="0"/>
              </a:spcBef>
              <a:buNone/>
            </a:pPr>
            <a:r>
              <a:rPr lang="en-US" altLang="zh-CN" sz="1900" cap="none" dirty="0"/>
              <a:t>Edge </a:t>
            </a:r>
            <a:r>
              <a:rPr lang="en-US" altLang="zh-CN" sz="1900" cap="none" dirty="0" err="1"/>
              <a:t>tmp</a:t>
            </a:r>
            <a:r>
              <a:rPr lang="en-US" altLang="zh-CN" sz="1900" cap="none" dirty="0"/>
              <a:t> = </a:t>
            </a:r>
            <a:r>
              <a:rPr lang="en-US" altLang="zh-CN" sz="1900" cap="none" dirty="0">
                <a:solidFill>
                  <a:srgbClr val="00B050"/>
                </a:solidFill>
              </a:rPr>
              <a:t>_</a:t>
            </a:r>
            <a:r>
              <a:rPr lang="en-US" altLang="zh-CN" sz="1900" cap="none" dirty="0" err="1">
                <a:solidFill>
                  <a:srgbClr val="00B050"/>
                </a:solidFill>
              </a:rPr>
              <a:t>edges</a:t>
            </a:r>
            <a:r>
              <a:rPr lang="en-US" altLang="zh-CN" sz="1900" cap="none" dirty="0" err="1"/>
              <a:t>.pop</a:t>
            </a:r>
            <a:r>
              <a:rPr lang="en-US" altLang="zh-CN" sz="1900" cap="none" dirty="0" smtClean="0"/>
              <a:t>();</a:t>
            </a:r>
          </a:p>
          <a:p>
            <a:pPr marL="0" indent="0">
              <a:lnSpc>
                <a:spcPct val="110000"/>
              </a:lnSpc>
              <a:spcBef>
                <a:spcPts val="0"/>
              </a:spcBef>
              <a:buNone/>
            </a:pPr>
            <a:r>
              <a:rPr lang="en-US" altLang="zh-CN" sz="1900" cap="none" dirty="0" err="1" smtClean="0"/>
              <a:t>int</a:t>
            </a:r>
            <a:r>
              <a:rPr lang="en-US" altLang="zh-CN" sz="1900" cap="none" dirty="0" smtClean="0"/>
              <a:t> </a:t>
            </a:r>
            <a:r>
              <a:rPr lang="en-US" altLang="zh-CN" sz="1900" cap="none" dirty="0"/>
              <a:t>x = </a:t>
            </a:r>
            <a:r>
              <a:rPr lang="en-US" altLang="zh-CN" sz="1900" cap="none" dirty="0" err="1"/>
              <a:t>tmp.getX</a:t>
            </a:r>
            <a:r>
              <a:rPr lang="en-US" altLang="zh-CN" sz="1900" cap="none" dirty="0"/>
              <a:t>();</a:t>
            </a:r>
          </a:p>
          <a:p>
            <a:pPr marL="0" indent="0">
              <a:lnSpc>
                <a:spcPct val="110000"/>
              </a:lnSpc>
              <a:spcBef>
                <a:spcPts val="0"/>
              </a:spcBef>
              <a:buNone/>
            </a:pPr>
            <a:r>
              <a:rPr lang="en-US" altLang="zh-CN" sz="1900" cap="none" dirty="0" err="1" smtClean="0"/>
              <a:t>int</a:t>
            </a:r>
            <a:r>
              <a:rPr lang="en-US" altLang="zh-CN" sz="1900" cap="none" dirty="0" smtClean="0"/>
              <a:t> </a:t>
            </a:r>
            <a:r>
              <a:rPr lang="en-US" altLang="zh-CN" sz="1900" cap="none" dirty="0"/>
              <a:t>y = </a:t>
            </a:r>
            <a:r>
              <a:rPr lang="en-US" altLang="zh-CN" sz="1900" cap="none" dirty="0" err="1"/>
              <a:t>tmp.getY</a:t>
            </a:r>
            <a:r>
              <a:rPr lang="en-US" altLang="zh-CN" sz="1900" cap="none" dirty="0"/>
              <a:t>();</a:t>
            </a:r>
          </a:p>
          <a:p>
            <a:pPr marL="0" indent="0">
              <a:lnSpc>
                <a:spcPct val="110000"/>
              </a:lnSpc>
              <a:spcBef>
                <a:spcPts val="0"/>
              </a:spcBef>
              <a:buNone/>
            </a:pPr>
            <a:r>
              <a:rPr lang="en-US" altLang="zh-CN" sz="1900" cap="none" dirty="0" err="1" smtClean="0"/>
              <a:t>int</a:t>
            </a:r>
            <a:r>
              <a:rPr lang="en-US" altLang="zh-CN" sz="1900" cap="none" dirty="0" smtClean="0"/>
              <a:t> </a:t>
            </a:r>
            <a:r>
              <a:rPr lang="en-US" altLang="zh-CN" sz="1900" cap="none" dirty="0"/>
              <a:t>direction = </a:t>
            </a:r>
            <a:r>
              <a:rPr lang="en-US" altLang="zh-CN" sz="1900" cap="none" dirty="0" err="1"/>
              <a:t>tmp.getDirection</a:t>
            </a:r>
            <a:r>
              <a:rPr lang="en-US" altLang="zh-CN" sz="1900" cap="none" dirty="0"/>
              <a:t>();</a:t>
            </a:r>
          </a:p>
          <a:p>
            <a:pPr marL="0" indent="0">
              <a:lnSpc>
                <a:spcPct val="110000"/>
              </a:lnSpc>
              <a:spcBef>
                <a:spcPts val="0"/>
              </a:spcBef>
              <a:buNone/>
            </a:pPr>
            <a:r>
              <a:rPr lang="en-US" altLang="zh-CN" sz="1900" cap="none" dirty="0" err="1" smtClean="0"/>
              <a:t>int</a:t>
            </a:r>
            <a:r>
              <a:rPr lang="en-US" altLang="zh-CN" sz="1900" cap="none" dirty="0" smtClean="0"/>
              <a:t> </a:t>
            </a:r>
            <a:r>
              <a:rPr lang="en-US" altLang="zh-CN" sz="1900" cap="none" dirty="0"/>
              <a:t>dx = x + </a:t>
            </a:r>
            <a:r>
              <a:rPr lang="en-US" altLang="zh-CN" sz="1900" cap="none" dirty="0" err="1"/>
              <a:t>Maze.DX</a:t>
            </a:r>
            <a:r>
              <a:rPr lang="en-US" altLang="zh-CN" sz="1900" cap="none" dirty="0"/>
              <a:t>(direction), </a:t>
            </a:r>
            <a:r>
              <a:rPr lang="en-US" altLang="zh-CN" sz="1900" cap="none" dirty="0" err="1"/>
              <a:t>dy</a:t>
            </a:r>
            <a:r>
              <a:rPr lang="en-US" altLang="zh-CN" sz="1900" cap="none" dirty="0"/>
              <a:t> = y + </a:t>
            </a:r>
            <a:r>
              <a:rPr lang="en-US" altLang="zh-CN" sz="1900" cap="none" dirty="0" err="1"/>
              <a:t>Maze.DY</a:t>
            </a:r>
            <a:r>
              <a:rPr lang="en-US" altLang="zh-CN" sz="1900" cap="none" dirty="0"/>
              <a:t>(direction</a:t>
            </a:r>
            <a:r>
              <a:rPr lang="en-US" altLang="zh-CN" sz="1900" cap="none" dirty="0" smtClean="0"/>
              <a:t>);</a:t>
            </a:r>
          </a:p>
          <a:p>
            <a:pPr marL="0" indent="0">
              <a:lnSpc>
                <a:spcPct val="110000"/>
              </a:lnSpc>
              <a:spcBef>
                <a:spcPts val="0"/>
              </a:spcBef>
              <a:buNone/>
            </a:pPr>
            <a:r>
              <a:rPr lang="en-US" altLang="zh-CN" sz="1900" cap="none" dirty="0"/>
              <a:t>Tree set1 = (</a:t>
            </a:r>
            <a:r>
              <a:rPr lang="en-US" altLang="zh-CN" sz="1900" cap="none" dirty="0">
                <a:solidFill>
                  <a:srgbClr val="00B050"/>
                </a:solidFill>
              </a:rPr>
              <a:t>_</a:t>
            </a:r>
            <a:r>
              <a:rPr lang="en-US" altLang="zh-CN" sz="1900" cap="none" dirty="0" err="1">
                <a:solidFill>
                  <a:srgbClr val="00B050"/>
                </a:solidFill>
              </a:rPr>
              <a:t>sets</a:t>
            </a:r>
            <a:r>
              <a:rPr lang="en-US" altLang="zh-CN" sz="1900" cap="none" dirty="0" err="1"/>
              <a:t>.get</a:t>
            </a:r>
            <a:r>
              <a:rPr lang="en-US" altLang="zh-CN" sz="1900" cap="none" dirty="0"/>
              <a:t>(y)).get(x);</a:t>
            </a:r>
          </a:p>
          <a:p>
            <a:pPr marL="0" indent="0">
              <a:lnSpc>
                <a:spcPct val="110000"/>
              </a:lnSpc>
              <a:spcBef>
                <a:spcPts val="0"/>
              </a:spcBef>
              <a:buNone/>
            </a:pPr>
            <a:r>
              <a:rPr lang="en-US" altLang="zh-CN" sz="1900" cap="none" dirty="0" smtClean="0"/>
              <a:t>Tree </a:t>
            </a:r>
            <a:r>
              <a:rPr lang="en-US" altLang="zh-CN" sz="1900" cap="none" dirty="0"/>
              <a:t>set2 = (</a:t>
            </a:r>
            <a:r>
              <a:rPr lang="en-US" altLang="zh-CN" sz="1900" cap="none" dirty="0">
                <a:solidFill>
                  <a:srgbClr val="00B050"/>
                </a:solidFill>
              </a:rPr>
              <a:t>_</a:t>
            </a:r>
            <a:r>
              <a:rPr lang="en-US" altLang="zh-CN" sz="1900" cap="none" dirty="0" err="1">
                <a:solidFill>
                  <a:srgbClr val="00B050"/>
                </a:solidFill>
              </a:rPr>
              <a:t>sets</a:t>
            </a:r>
            <a:r>
              <a:rPr lang="en-US" altLang="zh-CN" sz="1900" cap="none" dirty="0" err="1"/>
              <a:t>.get</a:t>
            </a:r>
            <a:r>
              <a:rPr lang="en-US" altLang="zh-CN" sz="1900" cap="none" dirty="0"/>
              <a:t>(</a:t>
            </a:r>
            <a:r>
              <a:rPr lang="en-US" altLang="zh-CN" sz="1900" cap="none" dirty="0" err="1"/>
              <a:t>dy</a:t>
            </a:r>
            <a:r>
              <a:rPr lang="en-US" altLang="zh-CN" sz="1900" cap="none" dirty="0"/>
              <a:t>)).get(dx</a:t>
            </a:r>
            <a:r>
              <a:rPr lang="en-US" altLang="zh-CN" sz="1900" cap="none" dirty="0" smtClean="0"/>
              <a:t>);</a:t>
            </a:r>
            <a:endParaRPr lang="en-US" altLang="zh-CN" sz="1900" cap="none" dirty="0"/>
          </a:p>
          <a:p>
            <a:pPr marL="0" indent="0">
              <a:lnSpc>
                <a:spcPct val="110000"/>
              </a:lnSpc>
              <a:spcBef>
                <a:spcPts val="0"/>
              </a:spcBef>
              <a:buNone/>
            </a:pPr>
            <a:r>
              <a:rPr lang="en-US" altLang="zh-CN" sz="1900" cap="none" dirty="0" smtClean="0">
                <a:solidFill>
                  <a:srgbClr val="0070C0"/>
                </a:solidFill>
              </a:rPr>
              <a:t>if</a:t>
            </a:r>
            <a:r>
              <a:rPr lang="en-US" altLang="zh-CN" sz="1900" cap="none" dirty="0" smtClean="0"/>
              <a:t> </a:t>
            </a:r>
            <a:r>
              <a:rPr lang="en-US" altLang="zh-CN" sz="1900" cap="none" dirty="0"/>
              <a:t>( !set1.connected(set2) ) {</a:t>
            </a:r>
          </a:p>
          <a:p>
            <a:pPr marL="0" indent="0">
              <a:lnSpc>
                <a:spcPct val="110000"/>
              </a:lnSpc>
              <a:spcBef>
                <a:spcPts val="0"/>
              </a:spcBef>
              <a:buNone/>
            </a:pPr>
            <a:r>
              <a:rPr lang="en-US" altLang="zh-CN" sz="1900" cap="none" dirty="0" smtClean="0"/>
              <a:t>	set1.connect(set2</a:t>
            </a:r>
            <a:r>
              <a:rPr lang="en-US" altLang="zh-CN" sz="1900" cap="none" dirty="0"/>
              <a:t>);</a:t>
            </a:r>
          </a:p>
          <a:p>
            <a:pPr marL="0" indent="0">
              <a:lnSpc>
                <a:spcPct val="110000"/>
              </a:lnSpc>
              <a:spcBef>
                <a:spcPts val="0"/>
              </a:spcBef>
              <a:buNone/>
            </a:pPr>
            <a:r>
              <a:rPr lang="en-US" altLang="zh-CN" sz="1900" cap="none" dirty="0"/>
              <a:t>	</a:t>
            </a:r>
            <a:r>
              <a:rPr lang="en-US" altLang="zh-CN" sz="1900" cap="none" dirty="0" smtClean="0">
                <a:solidFill>
                  <a:srgbClr val="00B050"/>
                </a:solidFill>
              </a:rPr>
              <a:t>_</a:t>
            </a:r>
            <a:r>
              <a:rPr lang="en-US" altLang="zh-CN" sz="1900" cap="none" dirty="0">
                <a:solidFill>
                  <a:srgbClr val="00B050"/>
                </a:solidFill>
              </a:rPr>
              <a:t>grid</a:t>
            </a:r>
            <a:r>
              <a:rPr lang="en-US" altLang="zh-CN" sz="1900" cap="none" dirty="0"/>
              <a:t>[y][x] |= direction;</a:t>
            </a:r>
          </a:p>
          <a:p>
            <a:pPr marL="0" indent="0">
              <a:lnSpc>
                <a:spcPct val="110000"/>
              </a:lnSpc>
              <a:spcBef>
                <a:spcPts val="0"/>
              </a:spcBef>
              <a:buNone/>
            </a:pPr>
            <a:r>
              <a:rPr lang="en-US" altLang="zh-CN" sz="1900" cap="none" dirty="0"/>
              <a:t>	</a:t>
            </a:r>
            <a:r>
              <a:rPr lang="en-US" altLang="zh-CN" sz="1900" cap="none" dirty="0" smtClean="0">
                <a:solidFill>
                  <a:srgbClr val="00B050"/>
                </a:solidFill>
              </a:rPr>
              <a:t>_</a:t>
            </a:r>
            <a:r>
              <a:rPr lang="en-US" altLang="zh-CN" sz="1900" cap="none" dirty="0">
                <a:solidFill>
                  <a:srgbClr val="00B050"/>
                </a:solidFill>
              </a:rPr>
              <a:t>grid</a:t>
            </a:r>
            <a:r>
              <a:rPr lang="en-US" altLang="zh-CN" sz="1900" cap="none" dirty="0"/>
              <a:t>[</a:t>
            </a:r>
            <a:r>
              <a:rPr lang="en-US" altLang="zh-CN" sz="1900" cap="none" dirty="0" err="1"/>
              <a:t>dy</a:t>
            </a:r>
            <a:r>
              <a:rPr lang="en-US" altLang="zh-CN" sz="1900" cap="none" dirty="0"/>
              <a:t>][dx] |= </a:t>
            </a:r>
            <a:r>
              <a:rPr lang="en-US" altLang="zh-CN" sz="1900" cap="none" dirty="0" err="1"/>
              <a:t>Maze.OPPOSITE</a:t>
            </a:r>
            <a:r>
              <a:rPr lang="en-US" altLang="zh-CN" sz="1900" cap="none" dirty="0"/>
              <a:t>(direction);</a:t>
            </a:r>
          </a:p>
          <a:p>
            <a:pPr marL="0" indent="0">
              <a:lnSpc>
                <a:spcPct val="110000"/>
              </a:lnSpc>
              <a:spcBef>
                <a:spcPts val="0"/>
              </a:spcBef>
              <a:buNone/>
            </a:pPr>
            <a:r>
              <a:rPr lang="en-US" altLang="zh-CN" sz="1900" cap="none" dirty="0" smtClean="0"/>
              <a:t>}</a:t>
            </a:r>
            <a:endParaRPr lang="en-US" altLang="zh-CN" sz="1900" cap="none" dirty="0"/>
          </a:p>
        </p:txBody>
      </p:sp>
    </p:spTree>
    <p:extLst>
      <p:ext uri="{BB962C8B-B14F-4D97-AF65-F5344CB8AC3E}">
        <p14:creationId xmlns:p14="http://schemas.microsoft.com/office/powerpoint/2010/main" val="3250189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874059"/>
          </a:xfrm>
        </p:spPr>
        <p:txBody>
          <a:bodyPr/>
          <a:lstStyle/>
          <a:p>
            <a:r>
              <a:rPr lang="en-US" altLang="zh-CN" dirty="0" smtClean="0"/>
              <a:t>Visualization</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956099"/>
            <a:ext cx="1878004" cy="316992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912" y="1956099"/>
            <a:ext cx="2728805" cy="32669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9936" y="1956099"/>
            <a:ext cx="2420637" cy="3169735"/>
          </a:xfrm>
          <a:prstGeom prst="rect">
            <a:avLst/>
          </a:prstGeom>
        </p:spPr>
      </p:pic>
    </p:spTree>
    <p:extLst>
      <p:ext uri="{BB962C8B-B14F-4D97-AF65-F5344CB8AC3E}">
        <p14:creationId xmlns:p14="http://schemas.microsoft.com/office/powerpoint/2010/main" val="1126880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94903"/>
          </a:xfrm>
        </p:spPr>
        <p:txBody>
          <a:bodyPr>
            <a:noAutofit/>
          </a:bodyPr>
          <a:lstStyle/>
          <a:p>
            <a:r>
              <a:rPr lang="en-US" altLang="zh-CN" dirty="0" smtClean="0"/>
              <a:t>Conclusion</a:t>
            </a:r>
            <a:endParaRPr lang="zh-CN" altLang="en-US" dirty="0"/>
          </a:p>
        </p:txBody>
      </p:sp>
      <p:sp>
        <p:nvSpPr>
          <p:cNvPr id="3" name="Content Placeholder 2"/>
          <p:cNvSpPr>
            <a:spLocks noGrp="1"/>
          </p:cNvSpPr>
          <p:nvPr>
            <p:ph idx="1"/>
          </p:nvPr>
        </p:nvSpPr>
        <p:spPr>
          <a:xfrm>
            <a:off x="1024128" y="1868625"/>
            <a:ext cx="9720073" cy="2999212"/>
          </a:xfrm>
        </p:spPr>
        <p:txBody>
          <a:bodyPr>
            <a:noAutofit/>
          </a:bodyPr>
          <a:lstStyle/>
          <a:p>
            <a:pPr marL="0" indent="0">
              <a:buNone/>
            </a:pPr>
            <a:r>
              <a:rPr lang="en-US" altLang="zh-CN" sz="2400" cap="none" dirty="0" smtClean="0">
                <a:solidFill>
                  <a:schemeClr val="tx2"/>
                </a:solidFill>
              </a:rPr>
              <a:t>The </a:t>
            </a:r>
            <a:r>
              <a:rPr lang="en-US" altLang="zh-CN" sz="2400" cap="none" dirty="0" err="1" smtClean="0">
                <a:solidFill>
                  <a:schemeClr val="tx2"/>
                </a:solidFill>
              </a:rPr>
              <a:t>Kruskal's</a:t>
            </a:r>
            <a:r>
              <a:rPr lang="en-US" altLang="zh-CN" sz="2400" cap="none" dirty="0" smtClean="0">
                <a:solidFill>
                  <a:schemeClr val="tx2"/>
                </a:solidFill>
              </a:rPr>
              <a:t> algorithm produces </a:t>
            </a:r>
            <a:r>
              <a:rPr lang="en-US" altLang="zh-CN" sz="2400" cap="none" dirty="0">
                <a:solidFill>
                  <a:schemeClr val="tx2"/>
                </a:solidFill>
              </a:rPr>
              <a:t>a </a:t>
            </a:r>
            <a:r>
              <a:rPr lang="en-US" altLang="zh-CN" sz="2400" cap="none" dirty="0" smtClean="0">
                <a:solidFill>
                  <a:schemeClr val="tx2"/>
                </a:solidFill>
              </a:rPr>
              <a:t>minimum </a:t>
            </a:r>
            <a:r>
              <a:rPr lang="en-US" altLang="zh-CN" sz="2400" cap="none" dirty="0">
                <a:solidFill>
                  <a:schemeClr val="tx2"/>
                </a:solidFill>
              </a:rPr>
              <a:t>spanning tree</a:t>
            </a:r>
            <a:r>
              <a:rPr lang="en-US" altLang="zh-CN" sz="2400" cap="none" dirty="0" smtClean="0">
                <a:solidFill>
                  <a:schemeClr val="tx2"/>
                </a:solidFill>
              </a:rPr>
              <a:t>. </a:t>
            </a:r>
            <a:r>
              <a:rPr lang="en-US" altLang="zh-CN" sz="2400" cap="none" dirty="0">
                <a:solidFill>
                  <a:schemeClr val="tx2"/>
                </a:solidFill>
              </a:rPr>
              <a:t>it doesn't "grow" the Maze like a tree, but rather carves passage segments all over the Maze at random, but yet still results in a perfect Maze in the </a:t>
            </a:r>
            <a:r>
              <a:rPr lang="en-US" altLang="zh-CN" sz="2400" cap="none" dirty="0" smtClean="0">
                <a:solidFill>
                  <a:schemeClr val="tx2"/>
                </a:solidFill>
              </a:rPr>
              <a:t>end. It </a:t>
            </a:r>
            <a:r>
              <a:rPr lang="en-US" altLang="zh-CN" sz="2400" cap="none" dirty="0">
                <a:solidFill>
                  <a:schemeClr val="tx2"/>
                </a:solidFill>
              </a:rPr>
              <a:t>requires storage proportional to the size of the Maze, along with the ability to enumerate each edge or wall between cells in the Maze in random </a:t>
            </a:r>
            <a:r>
              <a:rPr lang="en-US" altLang="zh-CN" sz="2400" cap="none" dirty="0" smtClean="0">
                <a:solidFill>
                  <a:schemeClr val="tx2"/>
                </a:solidFill>
              </a:rPr>
              <a:t>order.</a:t>
            </a:r>
            <a:r>
              <a:rPr lang="en-US" altLang="zh-CN" sz="2400" cap="none" dirty="0">
                <a:solidFill>
                  <a:schemeClr val="tx2"/>
                </a:solidFill>
              </a:rPr>
              <a:t> </a:t>
            </a:r>
            <a:endParaRPr lang="zh-CN" altLang="en-US" sz="2400" cap="none" dirty="0">
              <a:solidFill>
                <a:schemeClr val="tx2"/>
              </a:solidFill>
            </a:endParaRPr>
          </a:p>
        </p:txBody>
      </p:sp>
    </p:spTree>
    <p:extLst>
      <p:ext uri="{BB962C8B-B14F-4D97-AF65-F5344CB8AC3E}">
        <p14:creationId xmlns:p14="http://schemas.microsoft.com/office/powerpoint/2010/main" val="885820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38108"/>
          </a:xfrm>
        </p:spPr>
        <p:txBody>
          <a:bodyPr>
            <a:noAutofit/>
          </a:bodyPr>
          <a:lstStyle/>
          <a:p>
            <a:r>
              <a:rPr lang="en-US" altLang="zh-CN" dirty="0" smtClean="0"/>
              <a:t>Reference</a:t>
            </a:r>
            <a:endParaRPr lang="zh-CN" altLang="en-US" dirty="0"/>
          </a:p>
        </p:txBody>
      </p:sp>
      <p:sp>
        <p:nvSpPr>
          <p:cNvPr id="3" name="Content Placeholder 2"/>
          <p:cNvSpPr>
            <a:spLocks noGrp="1"/>
          </p:cNvSpPr>
          <p:nvPr>
            <p:ph idx="1"/>
          </p:nvPr>
        </p:nvSpPr>
        <p:spPr>
          <a:xfrm>
            <a:off x="1024127" y="2107095"/>
            <a:ext cx="9720073" cy="3299791"/>
          </a:xfrm>
        </p:spPr>
        <p:txBody>
          <a:bodyPr>
            <a:normAutofit/>
          </a:bodyPr>
          <a:lstStyle/>
          <a:p>
            <a:pPr>
              <a:buFont typeface="Wingdings" panose="05000000000000000000" pitchFamily="2" charset="2"/>
              <a:buChar char="Ø"/>
            </a:pPr>
            <a:r>
              <a:rPr lang="en-US" altLang="zh-CN" sz="2400" dirty="0">
                <a:solidFill>
                  <a:schemeClr val="tx1"/>
                </a:solidFill>
              </a:rPr>
              <a:t>http://</a:t>
            </a:r>
            <a:r>
              <a:rPr lang="en-US" altLang="zh-CN" sz="2400" dirty="0">
                <a:solidFill>
                  <a:schemeClr val="tx1"/>
                </a:solidFill>
              </a:rPr>
              <a:t>www.jamisbuck.org/presentations/rubyconf2011/index.html</a:t>
            </a:r>
            <a:endParaRPr lang="en-US" altLang="zh-CN" sz="2400" dirty="0">
              <a:solidFill>
                <a:schemeClr val="tx1"/>
              </a:solidFill>
            </a:endParaRPr>
          </a:p>
          <a:p>
            <a:pPr>
              <a:buFont typeface="Wingdings" panose="05000000000000000000" pitchFamily="2" charset="2"/>
              <a:buChar char="Ø"/>
            </a:pPr>
            <a:r>
              <a:rPr lang="en-US" altLang="zh-CN" sz="2400" dirty="0">
                <a:solidFill>
                  <a:schemeClr val="tx1"/>
                </a:solidFill>
              </a:rPr>
              <a:t>http://www.astrolog.org/labyrnth/algrithm.htm</a:t>
            </a:r>
          </a:p>
          <a:p>
            <a:pPr>
              <a:buFont typeface="Wingdings" panose="05000000000000000000" pitchFamily="2" charset="2"/>
              <a:buChar char="Ø"/>
            </a:pPr>
            <a:r>
              <a:rPr lang="en-US" altLang="zh-CN" sz="2400" dirty="0">
                <a:solidFill>
                  <a:schemeClr val="tx1"/>
                </a:solidFill>
              </a:rPr>
              <a:t>http://</a:t>
            </a:r>
            <a:r>
              <a:rPr lang="en-US" altLang="zh-CN" sz="2400" dirty="0">
                <a:solidFill>
                  <a:schemeClr val="tx1"/>
                </a:solidFill>
              </a:rPr>
              <a:t>weblog.jamisbuck.org/2011/1/3/maze-generation-kruskal-s-algorithm</a:t>
            </a:r>
          </a:p>
          <a:p>
            <a:pPr>
              <a:buFont typeface="Wingdings" panose="05000000000000000000" pitchFamily="2" charset="2"/>
              <a:buChar char="Ø"/>
            </a:pPr>
            <a:r>
              <a:rPr lang="en-US" altLang="zh-CN" sz="2400" dirty="0">
                <a:solidFill>
                  <a:schemeClr val="tx1"/>
                </a:solidFill>
              </a:rPr>
              <a:t>https</a:t>
            </a:r>
            <a:r>
              <a:rPr lang="en-US" altLang="zh-CN" sz="2400" dirty="0">
                <a:solidFill>
                  <a:schemeClr val="tx1"/>
                </a:solidFill>
              </a:rPr>
              <a:t>://github.com/psholtz/Puzzles/tree/master/mazes/maze-04/java</a:t>
            </a:r>
          </a:p>
          <a:p>
            <a:pPr marL="0" indent="0">
              <a:buNone/>
            </a:pPr>
            <a:endParaRPr lang="zh-CN" altLang="en-US" dirty="0"/>
          </a:p>
        </p:txBody>
      </p:sp>
    </p:spTree>
    <p:extLst>
      <p:ext uri="{BB962C8B-B14F-4D97-AF65-F5344CB8AC3E}">
        <p14:creationId xmlns:p14="http://schemas.microsoft.com/office/powerpoint/2010/main" val="766736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207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1040263" y="579309"/>
            <a:ext cx="9720072" cy="604032"/>
          </a:xfrm>
        </p:spPr>
        <p:txBody>
          <a:bodyPr>
            <a:noAutofit/>
          </a:bodyPr>
          <a:lstStyle/>
          <a:p>
            <a:r>
              <a:rPr lang="en-US" altLang="zh-CN" dirty="0" smtClean="0"/>
              <a:t>Maze</a:t>
            </a:r>
            <a:endParaRPr lang="zh-CN" altLang="en-US" dirty="0"/>
          </a:p>
        </p:txBody>
      </p:sp>
      <p:sp>
        <p:nvSpPr>
          <p:cNvPr id="12" name="Text Placeholder 11"/>
          <p:cNvSpPr>
            <a:spLocks noGrp="1"/>
          </p:cNvSpPr>
          <p:nvPr>
            <p:ph type="body" idx="1"/>
          </p:nvPr>
        </p:nvSpPr>
        <p:spPr>
          <a:xfrm>
            <a:off x="1040263" y="1681132"/>
            <a:ext cx="10491933" cy="1561863"/>
          </a:xfrm>
        </p:spPr>
        <p:txBody>
          <a:bodyPr>
            <a:noAutofit/>
          </a:bodyPr>
          <a:lstStyle/>
          <a:p>
            <a:r>
              <a:rPr lang="en-US" altLang="zh-CN" sz="2400" cap="none" dirty="0">
                <a:solidFill>
                  <a:schemeClr val="tx1">
                    <a:lumMod val="95000"/>
                    <a:lumOff val="5000"/>
                  </a:schemeClr>
                </a:solidFill>
              </a:rPr>
              <a:t>Everyone is familiar with mazes, they are puzzles where we have to draw a line from a starting point to an end point without crossing any walls. But they are also embodiment of graph theory such as nodes and edges, shortest paths, spanning trees, </a:t>
            </a:r>
            <a:r>
              <a:rPr lang="en-US" altLang="zh-CN" sz="2400" cap="none" dirty="0" smtClean="0">
                <a:solidFill>
                  <a:schemeClr val="tx1">
                    <a:lumMod val="95000"/>
                    <a:lumOff val="5000"/>
                  </a:schemeClr>
                </a:solidFill>
              </a:rPr>
              <a:t>etc.</a:t>
            </a:r>
            <a:endParaRPr lang="en-US" altLang="zh-CN" sz="2400" cap="none" dirty="0">
              <a:solidFill>
                <a:schemeClr val="tx1">
                  <a:lumMod val="95000"/>
                  <a:lumOff val="5000"/>
                </a:schemeClr>
              </a:solidFill>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1543" y="3721496"/>
            <a:ext cx="2872116" cy="25479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222" y="3721496"/>
            <a:ext cx="2517893" cy="2611149"/>
          </a:xfrm>
          <a:prstGeom prst="rect">
            <a:avLst/>
          </a:prstGeom>
        </p:spPr>
      </p:pic>
    </p:spTree>
    <p:extLst>
      <p:ext uri="{BB962C8B-B14F-4D97-AF65-F5344CB8AC3E}">
        <p14:creationId xmlns:p14="http://schemas.microsoft.com/office/powerpoint/2010/main" val="625586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635777"/>
          </a:xfrm>
        </p:spPr>
        <p:txBody>
          <a:bodyPr>
            <a:noAutofit/>
          </a:bodyPr>
          <a:lstStyle/>
          <a:p>
            <a:r>
              <a:rPr lang="en-US" altLang="zh-CN" dirty="0" smtClean="0"/>
              <a:t>Perfect Maze</a:t>
            </a:r>
            <a:endParaRPr lang="zh-CN" altLang="en-US" dirty="0"/>
          </a:p>
        </p:txBody>
      </p:sp>
      <p:sp>
        <p:nvSpPr>
          <p:cNvPr id="5" name="Content Placeholder 4"/>
          <p:cNvSpPr>
            <a:spLocks noGrp="1"/>
          </p:cNvSpPr>
          <p:nvPr>
            <p:ph idx="1"/>
          </p:nvPr>
        </p:nvSpPr>
        <p:spPr>
          <a:xfrm>
            <a:off x="1024128" y="1938282"/>
            <a:ext cx="9720073" cy="3292540"/>
          </a:xfrm>
        </p:spPr>
        <p:txBody>
          <a:bodyPr>
            <a:noAutofit/>
          </a:bodyPr>
          <a:lstStyle/>
          <a:p>
            <a:r>
              <a:rPr lang="en-US" altLang="zh-CN" sz="2400" cap="none" dirty="0" smtClean="0">
                <a:solidFill>
                  <a:schemeClr val="tx1">
                    <a:lumMod val="95000"/>
                    <a:lumOff val="5000"/>
                  </a:schemeClr>
                </a:solidFill>
              </a:rPr>
              <a:t>A </a:t>
            </a:r>
            <a:r>
              <a:rPr lang="en-US" altLang="zh-CN" sz="2400" cap="none" dirty="0">
                <a:solidFill>
                  <a:schemeClr val="tx1">
                    <a:lumMod val="95000"/>
                    <a:lumOff val="5000"/>
                  </a:schemeClr>
                </a:solidFill>
              </a:rPr>
              <a:t>"perfect" Maze is also called a simply-connected Maze. There is exactly one path from each point to any other point. </a:t>
            </a:r>
            <a:endParaRPr lang="en-US" altLang="zh-CN" sz="2400" cap="none" dirty="0" smtClean="0">
              <a:solidFill>
                <a:schemeClr val="tx1">
                  <a:lumMod val="95000"/>
                  <a:lumOff val="5000"/>
                </a:schemeClr>
              </a:solidFill>
            </a:endParaRPr>
          </a:p>
          <a:p>
            <a:r>
              <a:rPr lang="en-US" altLang="zh-CN" sz="2400" cap="none" dirty="0" smtClean="0">
                <a:solidFill>
                  <a:schemeClr val="tx1">
                    <a:lumMod val="95000"/>
                    <a:lumOff val="5000"/>
                  </a:schemeClr>
                </a:solidFill>
              </a:rPr>
              <a:t>The </a:t>
            </a:r>
            <a:r>
              <a:rPr lang="en-US" altLang="zh-CN" sz="2400" cap="none" dirty="0">
                <a:solidFill>
                  <a:schemeClr val="tx1">
                    <a:lumMod val="95000"/>
                    <a:lumOff val="5000"/>
                  </a:schemeClr>
                </a:solidFill>
              </a:rPr>
              <a:t>Maze has exactly one solution that does not involve retracing steps. </a:t>
            </a:r>
            <a:endParaRPr lang="en-US" altLang="zh-CN" sz="2400" cap="none" dirty="0" smtClean="0">
              <a:solidFill>
                <a:schemeClr val="tx1">
                  <a:lumMod val="95000"/>
                  <a:lumOff val="5000"/>
                </a:schemeClr>
              </a:solidFill>
            </a:endParaRPr>
          </a:p>
          <a:p>
            <a:r>
              <a:rPr lang="en-US" altLang="zh-CN" sz="2400" cap="none" dirty="0" smtClean="0">
                <a:solidFill>
                  <a:schemeClr val="tx1">
                    <a:lumMod val="95000"/>
                    <a:lumOff val="5000"/>
                  </a:schemeClr>
                </a:solidFill>
              </a:rPr>
              <a:t>In </a:t>
            </a:r>
            <a:r>
              <a:rPr lang="en-US" altLang="zh-CN" sz="2400" cap="none" dirty="0">
                <a:solidFill>
                  <a:schemeClr val="tx1">
                    <a:lumMod val="95000"/>
                    <a:lumOff val="5000"/>
                  </a:schemeClr>
                </a:solidFill>
              </a:rPr>
              <a:t>Computer Science terms, such a Maze can be described as a spanning tree over the set of cells or vertices.</a:t>
            </a:r>
            <a:endParaRPr lang="zh-CN" altLang="en-US" sz="2400" cap="none" dirty="0">
              <a:solidFill>
                <a:schemeClr val="tx1">
                  <a:lumMod val="95000"/>
                  <a:lumOff val="5000"/>
                </a:schemeClr>
              </a:solidFill>
            </a:endParaRPr>
          </a:p>
        </p:txBody>
      </p:sp>
    </p:spTree>
    <p:extLst>
      <p:ext uri="{BB962C8B-B14F-4D97-AF65-F5344CB8AC3E}">
        <p14:creationId xmlns:p14="http://schemas.microsoft.com/office/powerpoint/2010/main" val="1686925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243" y="527052"/>
            <a:ext cx="9720072" cy="680238"/>
          </a:xfrm>
        </p:spPr>
        <p:txBody>
          <a:bodyPr>
            <a:noAutofit/>
          </a:bodyPr>
          <a:lstStyle/>
          <a:p>
            <a:r>
              <a:rPr lang="en-US" altLang="zh-CN" dirty="0" smtClean="0"/>
              <a:t>Review</a:t>
            </a:r>
            <a:endParaRPr lang="zh-CN" altLang="en-US" dirty="0"/>
          </a:p>
        </p:txBody>
      </p:sp>
      <p:sp>
        <p:nvSpPr>
          <p:cNvPr id="3" name="Content Placeholder 2"/>
          <p:cNvSpPr>
            <a:spLocks noGrp="1"/>
          </p:cNvSpPr>
          <p:nvPr>
            <p:ph idx="1"/>
          </p:nvPr>
        </p:nvSpPr>
        <p:spPr>
          <a:xfrm>
            <a:off x="1075243" y="1999895"/>
            <a:ext cx="9720073" cy="1177963"/>
          </a:xfrm>
        </p:spPr>
        <p:txBody>
          <a:bodyPr>
            <a:noAutofit/>
          </a:bodyPr>
          <a:lstStyle/>
          <a:p>
            <a:pPr marL="0" indent="0">
              <a:buNone/>
            </a:pPr>
            <a:r>
              <a:rPr lang="en-US" altLang="zh-CN" sz="2400" cap="none" dirty="0">
                <a:solidFill>
                  <a:schemeClr val="tx1">
                    <a:lumMod val="95000"/>
                    <a:lumOff val="5000"/>
                  </a:schemeClr>
                </a:solidFill>
              </a:rPr>
              <a:t>A graph is a collection of vertices and the edges that connect them. When you can reach any vertex in the graph from other vertex by following edges, then this graph is connected, which means it has a cycle, or a loop.</a:t>
            </a:r>
            <a:endParaRPr lang="zh-CN" altLang="en-US" sz="2400" cap="none"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931" y="4163290"/>
            <a:ext cx="2849557" cy="2311308"/>
          </a:xfrm>
          <a:prstGeom prst="rect">
            <a:avLst/>
          </a:prstGeom>
        </p:spPr>
      </p:pic>
      <p:cxnSp>
        <p:nvCxnSpPr>
          <p:cNvPr id="6" name="Elbow Connector 5"/>
          <p:cNvCxnSpPr/>
          <p:nvPr/>
        </p:nvCxnSpPr>
        <p:spPr>
          <a:xfrm>
            <a:off x="6599583" y="4305064"/>
            <a:ext cx="732656" cy="34645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53538" y="5699206"/>
            <a:ext cx="624746"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11751" y="4478289"/>
            <a:ext cx="1084785" cy="369332"/>
          </a:xfrm>
          <a:prstGeom prst="rect">
            <a:avLst/>
          </a:prstGeom>
          <a:noFill/>
        </p:spPr>
        <p:txBody>
          <a:bodyPr wrap="square" rtlCol="0">
            <a:spAutoFit/>
          </a:bodyPr>
          <a:lstStyle/>
          <a:p>
            <a:r>
              <a:rPr lang="en-US" altLang="zh-CN" dirty="0" smtClean="0"/>
              <a:t>vertex</a:t>
            </a:r>
            <a:endParaRPr lang="zh-CN" altLang="en-US" dirty="0"/>
          </a:p>
        </p:txBody>
      </p:sp>
      <p:sp>
        <p:nvSpPr>
          <p:cNvPr id="12" name="TextBox 11"/>
          <p:cNvSpPr txBox="1"/>
          <p:nvPr/>
        </p:nvSpPr>
        <p:spPr>
          <a:xfrm>
            <a:off x="7332239" y="5514540"/>
            <a:ext cx="880324" cy="369332"/>
          </a:xfrm>
          <a:prstGeom prst="rect">
            <a:avLst/>
          </a:prstGeom>
          <a:noFill/>
        </p:spPr>
        <p:txBody>
          <a:bodyPr wrap="square" rtlCol="0">
            <a:spAutoFit/>
          </a:bodyPr>
          <a:lstStyle/>
          <a:p>
            <a:r>
              <a:rPr lang="en-US" altLang="zh-CN" dirty="0" smtClean="0"/>
              <a:t>edge</a:t>
            </a:r>
            <a:endParaRPr lang="zh-CN" altLang="en-US" dirty="0"/>
          </a:p>
        </p:txBody>
      </p:sp>
    </p:spTree>
    <p:extLst>
      <p:ext uri="{BB962C8B-B14F-4D97-AF65-F5344CB8AC3E}">
        <p14:creationId xmlns:p14="http://schemas.microsoft.com/office/powerpoint/2010/main" val="743048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81005"/>
          </a:xfrm>
          <a:noFill/>
        </p:spPr>
        <p:txBody>
          <a:bodyPr>
            <a:noAutofit/>
          </a:bodyPr>
          <a:lstStyle/>
          <a:p>
            <a:r>
              <a:rPr lang="en-US" altLang="zh-CN" dirty="0" smtClean="0"/>
              <a:t>Continue…</a:t>
            </a:r>
            <a:endParaRPr lang="zh-CN" altLang="en-US" dirty="0"/>
          </a:p>
        </p:txBody>
      </p:sp>
      <p:sp>
        <p:nvSpPr>
          <p:cNvPr id="3" name="Content Placeholder 2"/>
          <p:cNvSpPr>
            <a:spLocks noGrp="1"/>
          </p:cNvSpPr>
          <p:nvPr>
            <p:ph idx="1"/>
          </p:nvPr>
        </p:nvSpPr>
        <p:spPr>
          <a:xfrm>
            <a:off x="1024127" y="1698171"/>
            <a:ext cx="9720073" cy="846246"/>
          </a:xfrm>
        </p:spPr>
        <p:txBody>
          <a:bodyPr>
            <a:normAutofit/>
          </a:bodyPr>
          <a:lstStyle/>
          <a:p>
            <a:pPr marL="0" indent="0">
              <a:buNone/>
            </a:pPr>
            <a:r>
              <a:rPr lang="en-US" altLang="zh-CN" sz="2400" cap="none" dirty="0">
                <a:solidFill>
                  <a:schemeClr val="tx1">
                    <a:lumMod val="95000"/>
                    <a:lumOff val="5000"/>
                  </a:schemeClr>
                </a:solidFill>
              </a:rPr>
              <a:t>If you remove the cycle, you get an acyclic graph. And this connected, acyclic graph is called a tree.</a:t>
            </a:r>
            <a:endParaRPr lang="zh-CN" altLang="en-US" sz="2400" cap="none"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46" y="3466217"/>
            <a:ext cx="5781954" cy="2609107"/>
          </a:xfrm>
          <a:prstGeom prst="rect">
            <a:avLst/>
          </a:prstGeom>
        </p:spPr>
      </p:pic>
      <p:sp>
        <p:nvSpPr>
          <p:cNvPr id="5" name="Equal 4"/>
          <p:cNvSpPr/>
          <p:nvPr/>
        </p:nvSpPr>
        <p:spPr>
          <a:xfrm>
            <a:off x="7562094" y="4429508"/>
            <a:ext cx="783177" cy="670182"/>
          </a:xfrm>
          <a:prstGeom prst="mathEqual">
            <a:avLst/>
          </a:prstGeom>
          <a:pattFill prst="wdUpDiag">
            <a:fgClr>
              <a:schemeClr val="accent1"/>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Oval 8"/>
          <p:cNvSpPr/>
          <p:nvPr/>
        </p:nvSpPr>
        <p:spPr>
          <a:xfrm>
            <a:off x="9506543" y="3742563"/>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p:cNvSpPr/>
          <p:nvPr/>
        </p:nvSpPr>
        <p:spPr>
          <a:xfrm>
            <a:off x="8923773" y="4341709"/>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p:cNvSpPr/>
          <p:nvPr/>
        </p:nvSpPr>
        <p:spPr>
          <a:xfrm>
            <a:off x="9506543" y="4475214"/>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p:cNvSpPr/>
          <p:nvPr/>
        </p:nvSpPr>
        <p:spPr>
          <a:xfrm>
            <a:off x="10087057" y="4341709"/>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p:cNvSpPr/>
          <p:nvPr/>
        </p:nvSpPr>
        <p:spPr>
          <a:xfrm>
            <a:off x="9817282" y="5904939"/>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p:cNvSpPr/>
          <p:nvPr/>
        </p:nvSpPr>
        <p:spPr>
          <a:xfrm>
            <a:off x="9236768" y="5016666"/>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p:cNvSpPr/>
          <p:nvPr/>
        </p:nvSpPr>
        <p:spPr>
          <a:xfrm>
            <a:off x="9839739" y="5016665"/>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p:cNvSpPr/>
          <p:nvPr/>
        </p:nvSpPr>
        <p:spPr>
          <a:xfrm>
            <a:off x="9001719" y="5460608"/>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p:cNvSpPr/>
          <p:nvPr/>
        </p:nvSpPr>
        <p:spPr>
          <a:xfrm>
            <a:off x="10048049" y="5465950"/>
            <a:ext cx="153346" cy="170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Straight Connector 21"/>
          <p:cNvCxnSpPr>
            <a:stCxn id="10" idx="7"/>
            <a:endCxn id="9" idx="3"/>
          </p:cNvCxnSpPr>
          <p:nvPr/>
        </p:nvCxnSpPr>
        <p:spPr>
          <a:xfrm flipV="1">
            <a:off x="9054662" y="3887996"/>
            <a:ext cx="474338" cy="4786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7"/>
            <a:endCxn id="14" idx="3"/>
          </p:cNvCxnSpPr>
          <p:nvPr/>
        </p:nvCxnSpPr>
        <p:spPr>
          <a:xfrm flipH="1">
            <a:off x="9259225" y="4500166"/>
            <a:ext cx="378207" cy="6619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4"/>
            <a:endCxn id="11" idx="0"/>
          </p:cNvCxnSpPr>
          <p:nvPr/>
        </p:nvCxnSpPr>
        <p:spPr>
          <a:xfrm>
            <a:off x="9583216" y="3912948"/>
            <a:ext cx="0" cy="562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5"/>
            <a:endCxn id="12" idx="1"/>
          </p:cNvCxnSpPr>
          <p:nvPr/>
        </p:nvCxnSpPr>
        <p:spPr>
          <a:xfrm>
            <a:off x="9637432" y="3887996"/>
            <a:ext cx="472082" cy="4786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1" idx="1"/>
            <a:endCxn id="15" idx="5"/>
          </p:cNvCxnSpPr>
          <p:nvPr/>
        </p:nvCxnSpPr>
        <p:spPr>
          <a:xfrm>
            <a:off x="9529000" y="4500166"/>
            <a:ext cx="441628" cy="6619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6" idx="3"/>
          </p:cNvCxnSpPr>
          <p:nvPr/>
        </p:nvCxnSpPr>
        <p:spPr>
          <a:xfrm flipV="1">
            <a:off x="9024176" y="5099691"/>
            <a:ext cx="267179" cy="506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931620" y="5099690"/>
            <a:ext cx="177894" cy="3880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7" idx="3"/>
            <a:endCxn id="13" idx="7"/>
          </p:cNvCxnSpPr>
          <p:nvPr/>
        </p:nvCxnSpPr>
        <p:spPr>
          <a:xfrm flipH="1">
            <a:off x="9948171" y="5611383"/>
            <a:ext cx="122335" cy="3185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435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7"/>
            <a:ext cx="9720072" cy="603504"/>
          </a:xfrm>
        </p:spPr>
        <p:txBody>
          <a:bodyPr>
            <a:noAutofit/>
          </a:bodyPr>
          <a:lstStyle/>
          <a:p>
            <a:r>
              <a:rPr lang="en-US" altLang="zh-CN" dirty="0" smtClean="0"/>
              <a:t>CONTINUE…</a:t>
            </a:r>
            <a:endParaRPr lang="zh-CN" altLang="en-US" dirty="0"/>
          </a:p>
        </p:txBody>
      </p:sp>
      <p:sp>
        <p:nvSpPr>
          <p:cNvPr id="3" name="Content Placeholder 2"/>
          <p:cNvSpPr>
            <a:spLocks noGrp="1"/>
          </p:cNvSpPr>
          <p:nvPr>
            <p:ph idx="1"/>
          </p:nvPr>
        </p:nvSpPr>
        <p:spPr>
          <a:xfrm>
            <a:off x="1024128" y="1601619"/>
            <a:ext cx="9720073" cy="2101416"/>
          </a:xfrm>
        </p:spPr>
        <p:txBody>
          <a:bodyPr>
            <a:noAutofit/>
          </a:bodyPr>
          <a:lstStyle/>
          <a:p>
            <a:pPr marL="0" indent="0">
              <a:buNone/>
            </a:pPr>
            <a:r>
              <a:rPr lang="en-US" altLang="zh-CN" sz="2400" cap="none" dirty="0">
                <a:solidFill>
                  <a:schemeClr val="tx2"/>
                </a:solidFill>
              </a:rPr>
              <a:t>A spanning tree is when a tree comprises all the vertices in a </a:t>
            </a:r>
            <a:r>
              <a:rPr lang="en-US" altLang="zh-CN" sz="2400" cap="none" dirty="0" smtClean="0">
                <a:solidFill>
                  <a:schemeClr val="tx2"/>
                </a:solidFill>
              </a:rPr>
              <a:t>graph.</a:t>
            </a:r>
          </a:p>
          <a:p>
            <a:pPr marL="0" indent="0">
              <a:buNone/>
            </a:pPr>
            <a:r>
              <a:rPr lang="en-US" altLang="zh-CN" sz="2400" cap="none" dirty="0" err="1">
                <a:solidFill>
                  <a:schemeClr val="tx2"/>
                </a:solidFill>
              </a:rPr>
              <a:t>Kruskal’s</a:t>
            </a:r>
            <a:r>
              <a:rPr lang="en-US" altLang="zh-CN" sz="2400" cap="none" dirty="0">
                <a:solidFill>
                  <a:schemeClr val="tx2"/>
                </a:solidFill>
              </a:rPr>
              <a:t> algorithm is a method for producing a minimal spanning tree from a weighted graph</a:t>
            </a:r>
            <a:r>
              <a:rPr lang="en-US" altLang="zh-CN" sz="2400" cap="none" dirty="0" smtClean="0">
                <a:solidFill>
                  <a:schemeClr val="tx2"/>
                </a:solidFill>
              </a:rPr>
              <a:t>.</a:t>
            </a:r>
            <a:endParaRPr lang="en-US" altLang="zh-CN" sz="2400" cap="none" dirty="0">
              <a:solidFill>
                <a:schemeClr val="tx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990" y="4082191"/>
            <a:ext cx="2501529" cy="2375930"/>
          </a:xfrm>
          <a:prstGeom prst="rect">
            <a:avLst/>
          </a:prstGeom>
        </p:spPr>
      </p:pic>
    </p:spTree>
    <p:extLst>
      <p:ext uri="{BB962C8B-B14F-4D97-AF65-F5344CB8AC3E}">
        <p14:creationId xmlns:p14="http://schemas.microsoft.com/office/powerpoint/2010/main" val="791316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7"/>
            <a:ext cx="9720072" cy="1308129"/>
          </a:xfrm>
        </p:spPr>
        <p:txBody>
          <a:bodyPr>
            <a:noAutofit/>
          </a:bodyPr>
          <a:lstStyle/>
          <a:p>
            <a:r>
              <a:rPr lang="en-US" altLang="zh-CN" b="1" dirty="0" smtClean="0"/>
              <a:t>Kruskal's algorithm (Original Version)</a:t>
            </a:r>
            <a:endParaRPr lang="zh-CN" altLang="en-US" dirty="0"/>
          </a:p>
        </p:txBody>
      </p:sp>
      <p:sp>
        <p:nvSpPr>
          <p:cNvPr id="3" name="Content Placeholder 2"/>
          <p:cNvSpPr>
            <a:spLocks noGrp="1"/>
          </p:cNvSpPr>
          <p:nvPr>
            <p:ph idx="1"/>
          </p:nvPr>
        </p:nvSpPr>
        <p:spPr>
          <a:xfrm>
            <a:off x="1024127" y="2183802"/>
            <a:ext cx="9720073" cy="3028278"/>
          </a:xfrm>
        </p:spPr>
        <p:txBody>
          <a:bodyPr>
            <a:normAutofit/>
          </a:bodyPr>
          <a:lstStyle/>
          <a:p>
            <a:pPr marL="0" indent="0">
              <a:buNone/>
            </a:pPr>
            <a:endParaRPr lang="en-US" altLang="zh-CN" sz="2400" cap="none" dirty="0">
              <a:solidFill>
                <a:schemeClr val="accent6"/>
              </a:solidFill>
            </a:endParaRPr>
          </a:p>
          <a:p>
            <a:pPr marL="457200" indent="-457200">
              <a:buFont typeface="+mj-lt"/>
              <a:buAutoNum type="arabicPeriod"/>
            </a:pPr>
            <a:r>
              <a:rPr lang="en-US" altLang="zh-CN" sz="2400" cap="none" dirty="0" smtClean="0">
                <a:solidFill>
                  <a:schemeClr val="tx2"/>
                </a:solidFill>
              </a:rPr>
              <a:t>Throw </a:t>
            </a:r>
            <a:r>
              <a:rPr lang="en-US" altLang="zh-CN" sz="2400" cap="none" dirty="0">
                <a:solidFill>
                  <a:schemeClr val="tx2"/>
                </a:solidFill>
              </a:rPr>
              <a:t>all of the edges in the graph into a </a:t>
            </a:r>
            <a:r>
              <a:rPr lang="en-US" altLang="zh-CN" sz="2400" cap="none" dirty="0" smtClean="0">
                <a:solidFill>
                  <a:schemeClr val="tx2"/>
                </a:solidFill>
              </a:rPr>
              <a:t>set.</a:t>
            </a:r>
          </a:p>
          <a:p>
            <a:pPr marL="457200" indent="-457200">
              <a:buFont typeface="+mj-lt"/>
              <a:buAutoNum type="arabicPeriod"/>
            </a:pPr>
            <a:r>
              <a:rPr lang="en-US" altLang="zh-CN" sz="2400" cap="none" dirty="0" smtClean="0">
                <a:solidFill>
                  <a:schemeClr val="tx2"/>
                </a:solidFill>
              </a:rPr>
              <a:t>Pull </a:t>
            </a:r>
            <a:r>
              <a:rPr lang="en-US" altLang="zh-CN" sz="2400" cap="none" dirty="0">
                <a:solidFill>
                  <a:schemeClr val="tx2"/>
                </a:solidFill>
              </a:rPr>
              <a:t>out the edge with the lowest weight. If the edge connects two disjoint trees, join the trees. Otherwise, throw that edge </a:t>
            </a:r>
            <a:r>
              <a:rPr lang="en-US" altLang="zh-CN" sz="2400" cap="none" dirty="0" smtClean="0">
                <a:solidFill>
                  <a:schemeClr val="tx2"/>
                </a:solidFill>
              </a:rPr>
              <a:t>away.</a:t>
            </a:r>
          </a:p>
          <a:p>
            <a:pPr marL="457200" indent="-457200">
              <a:buFont typeface="+mj-lt"/>
              <a:buAutoNum type="arabicPeriod"/>
            </a:pPr>
            <a:r>
              <a:rPr lang="en-US" altLang="zh-CN" sz="2400" cap="none" dirty="0" smtClean="0">
                <a:solidFill>
                  <a:schemeClr val="tx2"/>
                </a:solidFill>
              </a:rPr>
              <a:t>Repeat </a:t>
            </a:r>
            <a:r>
              <a:rPr lang="en-US" altLang="zh-CN" sz="2400" cap="none" dirty="0">
                <a:solidFill>
                  <a:schemeClr val="tx2"/>
                </a:solidFill>
              </a:rPr>
              <a:t>until there are no more edges left.</a:t>
            </a:r>
          </a:p>
          <a:p>
            <a:endParaRPr lang="zh-CN" altLang="en-US" sz="2400" dirty="0">
              <a:solidFill>
                <a:schemeClr val="bg2"/>
              </a:solidFill>
            </a:endParaRPr>
          </a:p>
        </p:txBody>
      </p:sp>
    </p:spTree>
    <p:extLst>
      <p:ext uri="{BB962C8B-B14F-4D97-AF65-F5344CB8AC3E}">
        <p14:creationId xmlns:p14="http://schemas.microsoft.com/office/powerpoint/2010/main" val="4021856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t>Kruskal's algorithm </a:t>
            </a:r>
            <a:r>
              <a:rPr lang="en-US" altLang="zh-CN" b="1" dirty="0" smtClean="0"/>
              <a:t>(</a:t>
            </a:r>
            <a:r>
              <a:rPr lang="en-US" altLang="zh-CN" dirty="0" smtClean="0"/>
              <a:t>randomized version)</a:t>
            </a:r>
            <a:endParaRPr lang="zh-CN" altLang="en-US" dirty="0"/>
          </a:p>
        </p:txBody>
      </p:sp>
      <p:sp>
        <p:nvSpPr>
          <p:cNvPr id="3" name="Content Placeholder 2"/>
          <p:cNvSpPr>
            <a:spLocks noGrp="1"/>
          </p:cNvSpPr>
          <p:nvPr>
            <p:ph idx="1"/>
          </p:nvPr>
        </p:nvSpPr>
        <p:spPr>
          <a:xfrm>
            <a:off x="1141413" y="2666999"/>
            <a:ext cx="9905998" cy="2808643"/>
          </a:xfrm>
        </p:spPr>
        <p:txBody>
          <a:bodyPr>
            <a:normAutofit lnSpcReduction="10000"/>
          </a:bodyPr>
          <a:lstStyle/>
          <a:p>
            <a:pPr marL="0" indent="0">
              <a:buNone/>
            </a:pPr>
            <a:endParaRPr lang="en-US" altLang="zh-CN" sz="2400" cap="none" dirty="0">
              <a:solidFill>
                <a:schemeClr val="accent6"/>
              </a:solidFill>
            </a:endParaRPr>
          </a:p>
          <a:p>
            <a:pPr marL="457200" indent="-457200">
              <a:buFont typeface="+mj-lt"/>
              <a:buAutoNum type="arabicPeriod"/>
            </a:pPr>
            <a:r>
              <a:rPr lang="en-US" altLang="zh-CN" sz="2400" cap="none" dirty="0">
                <a:solidFill>
                  <a:schemeClr val="tx2"/>
                </a:solidFill>
              </a:rPr>
              <a:t>Throw all of the edges in the graph into a set.</a:t>
            </a:r>
          </a:p>
          <a:p>
            <a:pPr marL="457200" indent="-457200">
              <a:buFont typeface="+mj-lt"/>
              <a:buAutoNum type="arabicPeriod"/>
            </a:pPr>
            <a:r>
              <a:rPr lang="en-US" altLang="zh-CN" sz="2400" cap="none" dirty="0">
                <a:solidFill>
                  <a:schemeClr val="tx2"/>
                </a:solidFill>
              </a:rPr>
              <a:t>R</a:t>
            </a:r>
            <a:r>
              <a:rPr lang="en-US" altLang="zh-CN" sz="2400" cap="none" dirty="0" smtClean="0">
                <a:solidFill>
                  <a:schemeClr val="tx2"/>
                </a:solidFill>
              </a:rPr>
              <a:t>emove </a:t>
            </a:r>
            <a:r>
              <a:rPr lang="en-US" altLang="zh-CN" sz="2400" cap="none" dirty="0">
                <a:solidFill>
                  <a:schemeClr val="tx2"/>
                </a:solidFill>
              </a:rPr>
              <a:t>an edge from the </a:t>
            </a:r>
            <a:r>
              <a:rPr lang="en-US" altLang="zh-CN" sz="2400" cap="none" dirty="0" smtClean="0">
                <a:solidFill>
                  <a:schemeClr val="tx2"/>
                </a:solidFill>
              </a:rPr>
              <a:t>set </a:t>
            </a:r>
            <a:r>
              <a:rPr lang="en-US" altLang="zh-CN" sz="2400" cap="none" dirty="0">
                <a:solidFill>
                  <a:schemeClr val="tx2"/>
                </a:solidFill>
              </a:rPr>
              <a:t>at random</a:t>
            </a:r>
            <a:r>
              <a:rPr lang="en-US" altLang="zh-CN" sz="2400" cap="none" dirty="0" smtClean="0">
                <a:solidFill>
                  <a:schemeClr val="tx2"/>
                </a:solidFill>
              </a:rPr>
              <a:t>. </a:t>
            </a:r>
            <a:r>
              <a:rPr lang="en-US" altLang="zh-CN" sz="2400" cap="none" dirty="0">
                <a:solidFill>
                  <a:schemeClr val="tx2"/>
                </a:solidFill>
              </a:rPr>
              <a:t>If the edge connects two disjoint trees, join the trees. Otherwise, throw that edge away.</a:t>
            </a:r>
          </a:p>
          <a:p>
            <a:pPr marL="457200" indent="-457200">
              <a:buFont typeface="+mj-lt"/>
              <a:buAutoNum type="arabicPeriod"/>
            </a:pPr>
            <a:r>
              <a:rPr lang="en-US" altLang="zh-CN" sz="2400" cap="none" dirty="0">
                <a:solidFill>
                  <a:schemeClr val="tx2"/>
                </a:solidFill>
              </a:rPr>
              <a:t>Repeat until there are no more edges left.</a:t>
            </a:r>
          </a:p>
          <a:p>
            <a:pPr marL="0" indent="0">
              <a:buNone/>
            </a:pPr>
            <a:endParaRPr lang="zh-CN" altLang="en-US" dirty="0"/>
          </a:p>
        </p:txBody>
      </p:sp>
    </p:spTree>
    <p:extLst>
      <p:ext uri="{BB962C8B-B14F-4D97-AF65-F5344CB8AC3E}">
        <p14:creationId xmlns:p14="http://schemas.microsoft.com/office/powerpoint/2010/main" val="3952488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570156"/>
            <a:ext cx="10394707" cy="636835"/>
          </a:xfrm>
        </p:spPr>
        <p:txBody>
          <a:bodyPr>
            <a:noAutofit/>
          </a:bodyPr>
          <a:lstStyle/>
          <a:p>
            <a:r>
              <a:rPr lang="en-US" altLang="zh-CN" dirty="0" smtClean="0"/>
              <a:t>Example</a:t>
            </a:r>
            <a:endParaRPr lang="zh-CN" altLang="en-US" dirty="0"/>
          </a:p>
        </p:txBody>
      </p:sp>
      <p:sp>
        <p:nvSpPr>
          <p:cNvPr id="6" name="Text Placeholder 5"/>
          <p:cNvSpPr>
            <a:spLocks noGrp="1"/>
          </p:cNvSpPr>
          <p:nvPr>
            <p:ph type="body" idx="1"/>
          </p:nvPr>
        </p:nvSpPr>
        <p:spPr>
          <a:xfrm>
            <a:off x="918356" y="1699707"/>
            <a:ext cx="4856158" cy="1162025"/>
          </a:xfrm>
        </p:spPr>
        <p:txBody>
          <a:bodyPr>
            <a:normAutofit lnSpcReduction="10000"/>
          </a:bodyPr>
          <a:lstStyle/>
          <a:p>
            <a:r>
              <a:rPr lang="en-US" altLang="zh-CN" sz="2400" cap="none" dirty="0" smtClean="0">
                <a:solidFill>
                  <a:schemeClr val="tx2"/>
                </a:solidFill>
              </a:rPr>
              <a:t>Use </a:t>
            </a:r>
            <a:r>
              <a:rPr lang="en-US" altLang="zh-CN" sz="2400" cap="none" dirty="0">
                <a:solidFill>
                  <a:schemeClr val="tx2"/>
                </a:solidFill>
              </a:rPr>
              <a:t>a simple 3×3 grid.  </a:t>
            </a:r>
            <a:r>
              <a:rPr lang="en-US" altLang="zh-CN" sz="2400" cap="none" dirty="0" smtClean="0">
                <a:solidFill>
                  <a:schemeClr val="tx2"/>
                </a:solidFill>
              </a:rPr>
              <a:t>Assign each </a:t>
            </a:r>
            <a:r>
              <a:rPr lang="en-US" altLang="zh-CN" sz="2400" cap="none" dirty="0">
                <a:solidFill>
                  <a:schemeClr val="tx2"/>
                </a:solidFill>
              </a:rPr>
              <a:t>cell a letter, indicating which set it belongs to.</a:t>
            </a:r>
            <a:endParaRPr lang="zh-CN" altLang="en-US" sz="2400" cap="none" dirty="0">
              <a:solidFill>
                <a:schemeClr val="tx2"/>
              </a:solidFill>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80428" y="1699707"/>
            <a:ext cx="1632326" cy="1632326"/>
          </a:xfrm>
        </p:spPr>
      </p:pic>
      <p:sp>
        <p:nvSpPr>
          <p:cNvPr id="8" name="Content Placeholder 7"/>
          <p:cNvSpPr>
            <a:spLocks noGrp="1"/>
          </p:cNvSpPr>
          <p:nvPr>
            <p:ph sz="quarter" idx="4"/>
          </p:nvPr>
        </p:nvSpPr>
        <p:spPr>
          <a:xfrm>
            <a:off x="802078" y="3746358"/>
            <a:ext cx="5088713" cy="1649468"/>
          </a:xfrm>
        </p:spPr>
        <p:txBody>
          <a:bodyPr>
            <a:noAutofit/>
          </a:bodyPr>
          <a:lstStyle/>
          <a:p>
            <a:pPr marL="0" indent="0">
              <a:buNone/>
            </a:pPr>
            <a:r>
              <a:rPr lang="en-US" altLang="zh-CN" sz="2400" cap="none" dirty="0">
                <a:solidFill>
                  <a:schemeClr val="tx2"/>
                </a:solidFill>
              </a:rPr>
              <a:t>S</a:t>
            </a:r>
            <a:r>
              <a:rPr lang="en-US" altLang="zh-CN" sz="2400" cap="none" dirty="0" smtClean="0">
                <a:solidFill>
                  <a:schemeClr val="tx2"/>
                </a:solidFill>
              </a:rPr>
              <a:t>elect </a:t>
            </a:r>
            <a:r>
              <a:rPr lang="en-US" altLang="zh-CN" sz="2400" cap="none" dirty="0">
                <a:solidFill>
                  <a:schemeClr val="tx2"/>
                </a:solidFill>
              </a:rPr>
              <a:t>an edge at random, and join the cells it connects if they are not already connected by a path.</a:t>
            </a:r>
            <a:endParaRPr lang="zh-CN" altLang="en-US" sz="2400" cap="none" dirty="0">
              <a:solidFill>
                <a:schemeClr val="tx2"/>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467" y="4461975"/>
            <a:ext cx="1659287" cy="1649468"/>
          </a:xfrm>
          <a:prstGeom prst="rect">
            <a:avLst/>
          </a:prstGeom>
        </p:spPr>
      </p:pic>
      <p:sp>
        <p:nvSpPr>
          <p:cNvPr id="9" name="Right Arrow 8"/>
          <p:cNvSpPr/>
          <p:nvPr/>
        </p:nvSpPr>
        <p:spPr>
          <a:xfrm rot="5400000">
            <a:off x="8227982" y="3676603"/>
            <a:ext cx="510259" cy="3832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063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494</TotalTime>
  <Words>721</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宋体</vt:lpstr>
      <vt:lpstr>Arial</vt:lpstr>
      <vt:lpstr>Century Gothic</vt:lpstr>
      <vt:lpstr>Wingdings</vt:lpstr>
      <vt:lpstr>Mesh</vt:lpstr>
      <vt:lpstr>Maze Generation Algorithms </vt:lpstr>
      <vt:lpstr>Maze</vt:lpstr>
      <vt:lpstr>Perfect Maze</vt:lpstr>
      <vt:lpstr>Review</vt:lpstr>
      <vt:lpstr>Continue…</vt:lpstr>
      <vt:lpstr>CONTINUE…</vt:lpstr>
      <vt:lpstr>Kruskal's algorithm (Original Version)</vt:lpstr>
      <vt:lpstr>Kruskal's algorithm (randomized version)</vt:lpstr>
      <vt:lpstr>Example</vt:lpstr>
      <vt:lpstr>Continue…</vt:lpstr>
      <vt:lpstr>Continue…</vt:lpstr>
      <vt:lpstr>Implementation</vt:lpstr>
      <vt:lpstr>Continue…</vt:lpstr>
      <vt:lpstr>Continue…</vt:lpstr>
      <vt:lpstr>Visualization</vt:lpstr>
      <vt:lpstr>Conclusion</vt:lpstr>
      <vt:lpstr>Reference</vt:lpstr>
      <vt:lpstr>PowerPoint Presentation</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Generation Algorithms </dc:title>
  <dc:creator>Vivienne Zhu</dc:creator>
  <cp:lastModifiedBy>Vivienne Zhu</cp:lastModifiedBy>
  <cp:revision>67</cp:revision>
  <dcterms:created xsi:type="dcterms:W3CDTF">2016-11-15T21:36:22Z</dcterms:created>
  <dcterms:modified xsi:type="dcterms:W3CDTF">2016-12-09T19:22:58Z</dcterms:modified>
</cp:coreProperties>
</file>