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4" r:id="rId12"/>
    <p:sldId id="265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79D"/>
    <a:srgbClr val="76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286EEB0-EF16-4CFF-8551-D4945529E39C}" type="datetimeFigureOut">
              <a:rPr lang="fr-FR" smtClean="0"/>
              <a:pPr/>
              <a:t>28/08/2020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C17F7A1-660B-468D-B0C7-E32ACEFB096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EEB0-EF16-4CFF-8551-D4945529E39C}" type="datetimeFigureOut">
              <a:rPr lang="fr-FR" smtClean="0"/>
              <a:pPr/>
              <a:t>28/08/2020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F7A1-660B-468D-B0C7-E32ACEFB096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EEB0-EF16-4CFF-8551-D4945529E39C}" type="datetimeFigureOut">
              <a:rPr lang="fr-FR" smtClean="0"/>
              <a:pPr/>
              <a:t>28/08/2020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F7A1-660B-468D-B0C7-E32ACEFB096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EEB0-EF16-4CFF-8551-D4945529E39C}" type="datetimeFigureOut">
              <a:rPr lang="fr-FR" smtClean="0"/>
              <a:pPr/>
              <a:t>28/08/2020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F7A1-660B-468D-B0C7-E32ACEFB096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EEB0-EF16-4CFF-8551-D4945529E39C}" type="datetimeFigureOut">
              <a:rPr lang="fr-FR" smtClean="0"/>
              <a:pPr/>
              <a:t>28/08/2020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F7A1-660B-468D-B0C7-E32ACEFB096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EEB0-EF16-4CFF-8551-D4945529E39C}" type="datetimeFigureOut">
              <a:rPr lang="fr-FR" smtClean="0"/>
              <a:pPr/>
              <a:t>28/08/2020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F7A1-660B-468D-B0C7-E32ACEFB096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86EEB0-EF16-4CFF-8551-D4945529E39C}" type="datetimeFigureOut">
              <a:rPr lang="fr-FR" smtClean="0"/>
              <a:pPr/>
              <a:t>28/08/2020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C17F7A1-660B-468D-B0C7-E32ACEFB096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286EEB0-EF16-4CFF-8551-D4945529E39C}" type="datetimeFigureOut">
              <a:rPr lang="fr-FR" smtClean="0"/>
              <a:pPr/>
              <a:t>28/08/2020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C17F7A1-660B-468D-B0C7-E32ACEFB096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EEB0-EF16-4CFF-8551-D4945529E39C}" type="datetimeFigureOut">
              <a:rPr lang="fr-FR" smtClean="0"/>
              <a:pPr/>
              <a:t>28/08/2020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F7A1-660B-468D-B0C7-E32ACEFB096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EEB0-EF16-4CFF-8551-D4945529E39C}" type="datetimeFigureOut">
              <a:rPr lang="fr-FR" smtClean="0"/>
              <a:pPr/>
              <a:t>28/08/2020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F7A1-660B-468D-B0C7-E32ACEFB096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EEB0-EF16-4CFF-8551-D4945529E39C}" type="datetimeFigureOut">
              <a:rPr lang="fr-FR" smtClean="0"/>
              <a:pPr/>
              <a:t>28/08/2020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F7A1-660B-468D-B0C7-E32ACEFB096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286EEB0-EF16-4CFF-8551-D4945529E39C}" type="datetimeFigureOut">
              <a:rPr lang="fr-FR" smtClean="0"/>
              <a:pPr/>
              <a:t>28/08/2020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C17F7A1-660B-468D-B0C7-E32ACEFB096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Chapitre 2 : Les statistiques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MG4 – Mathématiques – 1</a:t>
            </a:r>
            <a:r>
              <a:rPr lang="fr-FR" baseline="30000" dirty="0" smtClean="0"/>
              <a:t>ère</a:t>
            </a: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Partie 2 : Les représentations graphiques</a:t>
            </a:r>
            <a:endParaRPr lang="fr-F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51664"/>
            <a:ext cx="6336704" cy="472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Partie 2 : Les représentations graphiques</a:t>
            </a:r>
            <a:endParaRPr lang="fr-F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15613"/>
            <a:ext cx="7920880" cy="473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Partie 2 : Les représentations graphiques</a:t>
            </a:r>
            <a:endParaRPr lang="fr-F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060848"/>
            <a:ext cx="863077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Partie 3 : Les Paramètres de tendance centrale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39552" y="198884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cherche </a:t>
            </a:r>
            <a:r>
              <a:rPr lang="fr-FR" b="1" dirty="0" smtClean="0"/>
              <a:t>à résumer </a:t>
            </a:r>
            <a:r>
              <a:rPr lang="fr-FR" dirty="0" smtClean="0"/>
              <a:t>une série statistique par </a:t>
            </a:r>
            <a:r>
              <a:rPr lang="fr-FR" b="1" dirty="0" smtClean="0"/>
              <a:t>une valeur. </a:t>
            </a:r>
          </a:p>
          <a:p>
            <a:r>
              <a:rPr lang="fr-FR" dirty="0" smtClean="0"/>
              <a:t>Cette valeur est appelée : </a:t>
            </a:r>
            <a:r>
              <a:rPr lang="fr-FR" b="1" dirty="0" smtClean="0">
                <a:solidFill>
                  <a:srgbClr val="FF0000"/>
                </a:solidFill>
              </a:rPr>
              <a:t>paramètre de tendance centrale</a:t>
            </a:r>
            <a:r>
              <a:rPr lang="fr-FR" b="1" dirty="0" smtClean="0"/>
              <a:t>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40849" y="3068960"/>
            <a:ext cx="41072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Il en existe trois :</a:t>
            </a:r>
          </a:p>
          <a:p>
            <a:endParaRPr lang="fr-FR" dirty="0" smtClean="0"/>
          </a:p>
          <a:p>
            <a:pPr marL="2152650">
              <a:buFont typeface="Wingdings" pitchFamily="2" charset="2"/>
              <a:buChar char="Ø"/>
            </a:pPr>
            <a:r>
              <a:rPr lang="fr-FR" dirty="0" smtClean="0"/>
              <a:t>   le </a:t>
            </a:r>
            <a:r>
              <a:rPr lang="fr-FR" b="1" dirty="0" smtClean="0">
                <a:solidFill>
                  <a:srgbClr val="FF0000"/>
                </a:solidFill>
              </a:rPr>
              <a:t>mode</a:t>
            </a:r>
          </a:p>
          <a:p>
            <a:pPr marL="2152650">
              <a:buFont typeface="Wingdings" pitchFamily="2" charset="2"/>
              <a:buChar char="Ø"/>
            </a:pPr>
            <a:endParaRPr lang="fr-FR" b="1" dirty="0" smtClean="0">
              <a:solidFill>
                <a:srgbClr val="FF0000"/>
              </a:solidFill>
            </a:endParaRPr>
          </a:p>
          <a:p>
            <a:pPr marL="2152650">
              <a:buFont typeface="Wingdings" pitchFamily="2" charset="2"/>
              <a:buChar char="Ø"/>
            </a:pPr>
            <a:r>
              <a:rPr lang="fr-FR" dirty="0" smtClean="0"/>
              <a:t>  La </a:t>
            </a:r>
            <a:r>
              <a:rPr lang="fr-FR" b="1" dirty="0" smtClean="0">
                <a:solidFill>
                  <a:srgbClr val="FF0000"/>
                </a:solidFill>
              </a:rPr>
              <a:t>médiane</a:t>
            </a:r>
          </a:p>
          <a:p>
            <a:pPr marL="2152650">
              <a:buFont typeface="Wingdings" pitchFamily="2" charset="2"/>
              <a:buChar char="Ø"/>
            </a:pPr>
            <a:endParaRPr lang="fr-FR" b="1" dirty="0" smtClean="0">
              <a:solidFill>
                <a:srgbClr val="FF0000"/>
              </a:solidFill>
            </a:endParaRPr>
          </a:p>
          <a:p>
            <a:pPr marL="2152650">
              <a:buFont typeface="Wingdings" pitchFamily="2" charset="2"/>
              <a:buChar char="Ø"/>
            </a:pPr>
            <a:r>
              <a:rPr lang="fr-FR" dirty="0" smtClean="0"/>
              <a:t>  La </a:t>
            </a:r>
            <a:r>
              <a:rPr lang="fr-FR" b="1" dirty="0" smtClean="0">
                <a:solidFill>
                  <a:srgbClr val="FF0000"/>
                </a:solidFill>
              </a:rPr>
              <a:t>moyenne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Partie 3 : Les Paramètres de tendance centrale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1916832"/>
            <a:ext cx="4932040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fr-FR" sz="2000" b="1" dirty="0" smtClean="0"/>
              <a:t>       1.  Le Mode</a:t>
            </a:r>
            <a:endParaRPr lang="fr-FR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95536" y="2699628"/>
            <a:ext cx="8064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000" dirty="0" smtClean="0"/>
              <a:t>C’est </a:t>
            </a:r>
            <a:r>
              <a:rPr lang="fr-FR" sz="2000" b="1" dirty="0" smtClean="0"/>
              <a:t>la valeur </a:t>
            </a:r>
            <a:r>
              <a:rPr lang="fr-FR" sz="2000" dirty="0" smtClean="0"/>
              <a:t>de la variable qui possède </a:t>
            </a:r>
            <a:r>
              <a:rPr lang="fr-FR" sz="2000" b="1" dirty="0" smtClean="0"/>
              <a:t>le plus grand effectif</a:t>
            </a:r>
            <a:r>
              <a:rPr lang="fr-FR" sz="2000" dirty="0" smtClean="0"/>
              <a:t>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16024" y="3666510"/>
            <a:ext cx="874846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Exemple 1 : Quel est le mode ?</a:t>
            </a:r>
            <a:endParaRPr kumimoji="0" lang="fr-FR" sz="3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301208"/>
            <a:ext cx="8787915" cy="72008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139952" y="5631268"/>
            <a:ext cx="5760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39552" y="4149080"/>
            <a:ext cx="450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Etape 1 : On cherche l’effectif le plus élevé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39552" y="4499828"/>
            <a:ext cx="770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6B531"/>
                </a:solidFill>
              </a:rPr>
              <a:t>Etape 2 : On lit la valeur de la variable correspondante = c’est le mode = 0</a:t>
            </a:r>
            <a:endParaRPr lang="fr-FR" dirty="0">
              <a:solidFill>
                <a:srgbClr val="76B53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39952" y="5343236"/>
            <a:ext cx="576064" cy="2880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Partie 3 : Les Paramètres de tendance centrale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1916832"/>
            <a:ext cx="4932040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fr-FR" sz="2000" b="1" dirty="0" smtClean="0"/>
              <a:t>       1.  Le Mode</a:t>
            </a:r>
            <a:endParaRPr lang="fr-FR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179512" y="2699628"/>
            <a:ext cx="87484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b="1" u="sng" dirty="0" smtClean="0"/>
              <a:t>La classe modale : </a:t>
            </a:r>
          </a:p>
          <a:p>
            <a:pPr>
              <a:defRPr/>
            </a:pPr>
            <a:endParaRPr lang="fr-FR" sz="2000" dirty="0" smtClean="0"/>
          </a:p>
          <a:p>
            <a:pPr>
              <a:defRPr/>
            </a:pPr>
            <a:r>
              <a:rPr lang="fr-FR" sz="2000" dirty="0" smtClean="0"/>
              <a:t>C’est </a:t>
            </a:r>
            <a:r>
              <a:rPr lang="fr-FR" sz="2000" b="1" dirty="0" smtClean="0"/>
              <a:t>la valeur de la classe </a:t>
            </a:r>
            <a:r>
              <a:rPr lang="fr-FR" sz="2000" dirty="0" smtClean="0"/>
              <a:t>de la variable qui possède </a:t>
            </a:r>
            <a:r>
              <a:rPr lang="fr-FR" sz="2000" b="1" dirty="0" smtClean="0"/>
              <a:t>le plus grand effectif</a:t>
            </a:r>
            <a:r>
              <a:rPr lang="fr-FR" sz="2000" dirty="0" smtClean="0"/>
              <a:t>.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16024" y="4170566"/>
            <a:ext cx="874846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Exemple 2 : Quel est la</a:t>
            </a:r>
            <a:r>
              <a:rPr kumimoji="0" lang="fr-FR" sz="16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classe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modale</a:t>
            </a:r>
            <a:r>
              <a:rPr kumimoji="0" lang="fr-FR" sz="16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?</a:t>
            </a:r>
            <a:endParaRPr kumimoji="0" lang="fr-FR" sz="3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941168"/>
            <a:ext cx="817983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4412994" y="5028166"/>
            <a:ext cx="1368152" cy="2880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797152"/>
            <a:ext cx="1078860" cy="101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Partie 3 : Les Paramètres de tendance centrale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1916832"/>
            <a:ext cx="4932040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fr-FR" sz="2000" b="1" dirty="0" smtClean="0"/>
              <a:t>       2.  La médiane = </a:t>
            </a:r>
            <a:r>
              <a:rPr lang="fr-FR" sz="2000" b="1" i="1" dirty="0" smtClean="0"/>
              <a:t>me</a:t>
            </a:r>
            <a:endParaRPr lang="fr-FR" sz="2000" b="1" i="1" dirty="0"/>
          </a:p>
        </p:txBody>
      </p:sp>
      <p:sp>
        <p:nvSpPr>
          <p:cNvPr id="8" name="Rectangle 7"/>
          <p:cNvSpPr/>
          <p:nvPr/>
        </p:nvSpPr>
        <p:spPr>
          <a:xfrm>
            <a:off x="179512" y="2452826"/>
            <a:ext cx="8748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dirty="0" smtClean="0"/>
              <a:t>C’est </a:t>
            </a:r>
            <a:r>
              <a:rPr lang="fr-FR" sz="2000" b="1" dirty="0" smtClean="0"/>
              <a:t>la valeur centrale </a:t>
            </a:r>
            <a:r>
              <a:rPr lang="fr-FR" sz="2000" dirty="0" smtClean="0"/>
              <a:t>de la série </a:t>
            </a:r>
            <a:r>
              <a:rPr lang="fr-FR" sz="2000" b="1" dirty="0" smtClean="0"/>
              <a:t>ordonnée</a:t>
            </a:r>
            <a:r>
              <a:rPr lang="fr-FR" sz="2000" dirty="0" smtClean="0"/>
              <a:t>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885533" y="3059668"/>
            <a:ext cx="513473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Etape 1 : On trie les données par ordre croissant.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527878" y="3707740"/>
            <a:ext cx="384432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Etape 2 : On calcule l’effectif total N</a:t>
            </a:r>
          </a:p>
        </p:txBody>
      </p:sp>
      <p:cxnSp>
        <p:nvCxnSpPr>
          <p:cNvPr id="15" name="Connecteur droit avec flèche 14"/>
          <p:cNvCxnSpPr>
            <a:stCxn id="9" idx="2"/>
            <a:endCxn id="10" idx="0"/>
          </p:cNvCxnSpPr>
          <p:nvPr/>
        </p:nvCxnSpPr>
        <p:spPr>
          <a:xfrm flipH="1">
            <a:off x="4450039" y="3429000"/>
            <a:ext cx="2864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835696" y="4490536"/>
            <a:ext cx="1446230" cy="369332"/>
          </a:xfrm>
          <a:prstGeom prst="rect">
            <a:avLst/>
          </a:prstGeom>
          <a:solidFill>
            <a:srgbClr val="D2E79D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N est impair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791326" y="4499828"/>
            <a:ext cx="11753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N est pair</a:t>
            </a:r>
          </a:p>
        </p:txBody>
      </p:sp>
      <p:cxnSp>
        <p:nvCxnSpPr>
          <p:cNvPr id="22" name="Connecteur droit avec flèche 21"/>
          <p:cNvCxnSpPr>
            <a:stCxn id="10" idx="2"/>
            <a:endCxn id="19" idx="0"/>
          </p:cNvCxnSpPr>
          <p:nvPr/>
        </p:nvCxnSpPr>
        <p:spPr>
          <a:xfrm flipH="1">
            <a:off x="2558811" y="4077072"/>
            <a:ext cx="1891228" cy="41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2"/>
            <a:endCxn id="20" idx="0"/>
          </p:cNvCxnSpPr>
          <p:nvPr/>
        </p:nvCxnSpPr>
        <p:spPr>
          <a:xfrm>
            <a:off x="4450039" y="4077072"/>
            <a:ext cx="1928948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04775" cy="333375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869160"/>
            <a:ext cx="1211957" cy="77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ZoneTexte 30"/>
          <p:cNvSpPr txBox="1"/>
          <p:nvPr/>
        </p:nvSpPr>
        <p:spPr>
          <a:xfrm>
            <a:off x="1403648" y="6011996"/>
            <a:ext cx="2252540" cy="369332"/>
          </a:xfrm>
          <a:prstGeom prst="rect">
            <a:avLst/>
          </a:prstGeom>
          <a:solidFill>
            <a:srgbClr val="D2E79D"/>
          </a:solidFill>
        </p:spPr>
        <p:txBody>
          <a:bodyPr wrap="none" rtlCol="0">
            <a:spAutoFit/>
          </a:bodyPr>
          <a:lstStyle/>
          <a:p>
            <a:r>
              <a:rPr lang="fr-FR" i="1" dirty="0" smtClean="0"/>
              <a:t>me</a:t>
            </a:r>
            <a:r>
              <a:rPr lang="fr-FR" dirty="0" smtClean="0"/>
              <a:t> est la </a:t>
            </a:r>
            <a:r>
              <a:rPr lang="fr-FR" i="1" dirty="0" err="1" smtClean="0"/>
              <a:t>p</a:t>
            </a:r>
            <a:r>
              <a:rPr lang="fr-FR" baseline="30000" dirty="0" err="1" smtClean="0"/>
              <a:t>ème</a:t>
            </a:r>
            <a:r>
              <a:rPr lang="fr-FR" dirty="0" smtClean="0"/>
              <a:t> valeur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221332" y="5807586"/>
            <a:ext cx="2735044" cy="861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i="1" dirty="0" smtClean="0"/>
              <a:t>me</a:t>
            </a:r>
            <a:r>
              <a:rPr lang="fr-FR" dirty="0" smtClean="0"/>
              <a:t> est la moyenne </a:t>
            </a:r>
          </a:p>
          <a:p>
            <a:pPr algn="ctr"/>
            <a:r>
              <a:rPr lang="fr-FR" sz="1400" dirty="0" smtClean="0"/>
              <a:t>(ou </a:t>
            </a:r>
            <a:r>
              <a:rPr lang="fr-FR" sz="1400" dirty="0" err="1" smtClean="0"/>
              <a:t>demi-somme</a:t>
            </a:r>
            <a:r>
              <a:rPr lang="fr-FR" sz="1400" dirty="0" smtClean="0"/>
              <a:t>)</a:t>
            </a:r>
          </a:p>
          <a:p>
            <a:pPr algn="ctr"/>
            <a:r>
              <a:rPr lang="fr-FR" dirty="0" smtClean="0"/>
              <a:t>de  </a:t>
            </a:r>
            <a:r>
              <a:rPr lang="fr-FR" i="1" dirty="0" err="1" smtClean="0"/>
              <a:t>p</a:t>
            </a:r>
            <a:r>
              <a:rPr lang="fr-FR" baseline="30000" dirty="0" err="1" smtClean="0"/>
              <a:t>ème</a:t>
            </a:r>
            <a:r>
              <a:rPr lang="fr-FR" dirty="0" smtClean="0"/>
              <a:t>  et </a:t>
            </a:r>
            <a:r>
              <a:rPr lang="fr-FR" i="1" dirty="0" err="1" smtClean="0"/>
              <a:t>p</a:t>
            </a:r>
            <a:r>
              <a:rPr lang="fr-FR" baseline="30000" dirty="0" err="1" smtClean="0"/>
              <a:t>ème</a:t>
            </a:r>
            <a:r>
              <a:rPr lang="fr-FR" dirty="0" smtClean="0"/>
              <a:t> +1 valeur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2696"/>
            <a:ext cx="8872835" cy="292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6" y="3690376"/>
            <a:ext cx="8604448" cy="312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e 10"/>
          <p:cNvGrpSpPr/>
          <p:nvPr/>
        </p:nvGrpSpPr>
        <p:grpSpPr>
          <a:xfrm>
            <a:off x="2843808" y="476672"/>
            <a:ext cx="2448272" cy="5646604"/>
            <a:chOff x="2843808" y="476672"/>
            <a:chExt cx="2448272" cy="5646604"/>
          </a:xfrm>
        </p:grpSpPr>
        <p:sp>
          <p:nvSpPr>
            <p:cNvPr id="9" name="Ellipse 8"/>
            <p:cNvSpPr/>
            <p:nvPr/>
          </p:nvSpPr>
          <p:spPr>
            <a:xfrm>
              <a:off x="4298958" y="476672"/>
              <a:ext cx="288032" cy="6983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4340986" y="2249834"/>
              <a:ext cx="648072" cy="6983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139952" y="5517232"/>
              <a:ext cx="792088" cy="338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>
              <a:off x="4499992" y="5784940"/>
              <a:ext cx="792088" cy="338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2843808" y="4674840"/>
              <a:ext cx="792088" cy="338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3086870" y="3219690"/>
              <a:ext cx="792088" cy="338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5796136" y="4725144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 p 102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Partie 3 : Les Paramètres de tendance centrale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1916832"/>
            <a:ext cx="4932040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fr-FR" sz="2000" b="1" dirty="0" smtClean="0"/>
              <a:t>       3.  La moyenne =</a:t>
            </a:r>
            <a:endParaRPr lang="fr-FR" sz="2000" b="1" i="1" dirty="0"/>
          </a:p>
        </p:txBody>
      </p:sp>
      <p:sp>
        <p:nvSpPr>
          <p:cNvPr id="8" name="Rectangle 7"/>
          <p:cNvSpPr/>
          <p:nvPr/>
        </p:nvSpPr>
        <p:spPr>
          <a:xfrm>
            <a:off x="179512" y="2452826"/>
            <a:ext cx="8748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dirty="0" smtClean="0"/>
              <a:t>C’est </a:t>
            </a:r>
            <a:r>
              <a:rPr lang="fr-FR" sz="2000" b="1" dirty="0" smtClean="0"/>
              <a:t>la valeur centrale </a:t>
            </a:r>
            <a:r>
              <a:rPr lang="fr-FR" sz="2000" dirty="0" smtClean="0"/>
              <a:t>qui prend en compte toutes les valeurs.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4005064"/>
            <a:ext cx="3153529" cy="744091"/>
          </a:xfrm>
          <a:prstGeom prst="rect">
            <a:avLst/>
          </a:prstGeom>
          <a:noFill/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0866" y="1902430"/>
            <a:ext cx="216024" cy="518458"/>
          </a:xfrm>
          <a:prstGeom prst="rect">
            <a:avLst/>
          </a:prstGeom>
          <a:noFill/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07410" y="3933056"/>
            <a:ext cx="4413062" cy="792088"/>
          </a:xfrm>
          <a:prstGeom prst="rect">
            <a:avLst/>
          </a:prstGeom>
          <a:noFill/>
        </p:spPr>
      </p:pic>
      <p:cxnSp>
        <p:nvCxnSpPr>
          <p:cNvPr id="26" name="Connecteur droit 25"/>
          <p:cNvCxnSpPr/>
          <p:nvPr/>
        </p:nvCxnSpPr>
        <p:spPr>
          <a:xfrm>
            <a:off x="3923928" y="350100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539552" y="5877272"/>
            <a:ext cx="5713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smtClean="0"/>
              <a:t>   Avantages et inconvénients page 104.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71410"/>
            <a:ext cx="842781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92696"/>
            <a:ext cx="874846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Exemple 1 : Quel est la</a:t>
            </a:r>
            <a:r>
              <a:rPr kumimoji="0" lang="fr-FR" sz="16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moyenne ?</a:t>
            </a:r>
            <a:endParaRPr kumimoji="0" lang="fr-FR" sz="3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36512" y="2060848"/>
            <a:ext cx="874846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Exemple 2 : Quel est la</a:t>
            </a:r>
            <a:r>
              <a:rPr kumimoji="0" lang="fr-FR" sz="16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moyenne ?</a:t>
            </a:r>
            <a:endParaRPr kumimoji="0" lang="fr-FR" sz="3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36512" y="4293096"/>
            <a:ext cx="874846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Exemple 3 : Quel est la</a:t>
            </a:r>
            <a:r>
              <a:rPr kumimoji="0" lang="fr-FR" sz="16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moyenne ?</a:t>
            </a:r>
            <a:endParaRPr kumimoji="0" lang="fr-FR" sz="3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40" y="1124744"/>
            <a:ext cx="7421144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1331640" y="151182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= (1+47+21+20+4+6)/6 = 16.5 </a:t>
            </a:r>
            <a:endParaRPr lang="fr-FR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1484784"/>
            <a:ext cx="216024" cy="518458"/>
          </a:xfrm>
          <a:prstGeom prst="rect">
            <a:avLst/>
          </a:prstGeom>
          <a:noFill/>
        </p:spPr>
      </p:pic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3400797"/>
            <a:ext cx="7243978" cy="820291"/>
          </a:xfrm>
          <a:prstGeom prst="rect">
            <a:avLst/>
          </a:prstGeom>
          <a:noFill/>
        </p:spPr>
      </p:pic>
      <p:cxnSp>
        <p:nvCxnSpPr>
          <p:cNvPr id="15" name="Connecteur droit 14"/>
          <p:cNvCxnSpPr/>
          <p:nvPr/>
        </p:nvCxnSpPr>
        <p:spPr>
          <a:xfrm>
            <a:off x="251520" y="3140968"/>
            <a:ext cx="8280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4653136"/>
            <a:ext cx="811828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553" y="5943178"/>
            <a:ext cx="7252799" cy="654174"/>
          </a:xfrm>
          <a:prstGeom prst="rect">
            <a:avLst/>
          </a:prstGeom>
          <a:noFill/>
        </p:spPr>
      </p:pic>
      <p:sp>
        <p:nvSpPr>
          <p:cNvPr id="19" name="ZoneTexte 18"/>
          <p:cNvSpPr txBox="1"/>
          <p:nvPr/>
        </p:nvSpPr>
        <p:spPr>
          <a:xfrm>
            <a:off x="467544" y="5579948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utilise le centre de classe :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fr-FR" dirty="0" smtClean="0"/>
              <a:t>Pourquoi utiliser les statistiques ?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691680" y="2492896"/>
          <a:ext cx="4836368" cy="2899001"/>
        </p:xfrm>
        <a:graphic>
          <a:graphicData uri="http://schemas.openxmlformats.org/drawingml/2006/table">
            <a:tbl>
              <a:tblPr/>
              <a:tblGrid>
                <a:gridCol w="1209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14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14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14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14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14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14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14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043608" y="6207695"/>
            <a:ext cx="5745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smtClean="0"/>
              <a:t>      Moyenne = 10,7  Min = 1   Max = 20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971600" y="2060848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Valeurs brutes :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27584" y="5733256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Paramètres statistiques :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Partie 4 : Les Paramètres de dispersion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95536" y="1772816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On cherche </a:t>
            </a:r>
            <a:r>
              <a:rPr lang="fr-FR" b="1" dirty="0" smtClean="0"/>
              <a:t>à traduire par une valeur </a:t>
            </a:r>
            <a:r>
              <a:rPr lang="fr-FR" dirty="0" smtClean="0"/>
              <a:t>la </a:t>
            </a:r>
            <a:r>
              <a:rPr lang="fr-FR" b="1" dirty="0" smtClean="0"/>
              <a:t>dispersion</a:t>
            </a:r>
            <a:r>
              <a:rPr lang="fr-FR" dirty="0" smtClean="0"/>
              <a:t> des données.</a:t>
            </a:r>
            <a:endParaRPr lang="fr-FR" b="1" dirty="0" smtClean="0"/>
          </a:p>
        </p:txBody>
      </p:sp>
      <p:sp>
        <p:nvSpPr>
          <p:cNvPr id="17" name="ZoneTexte 16"/>
          <p:cNvSpPr txBox="1"/>
          <p:nvPr/>
        </p:nvSpPr>
        <p:spPr>
          <a:xfrm>
            <a:off x="1040849" y="3068960"/>
            <a:ext cx="50401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Il en existe quatre :</a:t>
            </a:r>
          </a:p>
          <a:p>
            <a:endParaRPr lang="fr-FR" dirty="0" smtClean="0"/>
          </a:p>
          <a:p>
            <a:pPr marL="2152650">
              <a:buFont typeface="Wingdings" pitchFamily="2" charset="2"/>
              <a:buChar char="Ø"/>
            </a:pPr>
            <a:r>
              <a:rPr lang="fr-FR" dirty="0" smtClean="0"/>
              <a:t>   l’</a:t>
            </a:r>
            <a:r>
              <a:rPr lang="fr-FR" b="1" dirty="0" smtClean="0">
                <a:solidFill>
                  <a:srgbClr val="FF0000"/>
                </a:solidFill>
              </a:rPr>
              <a:t>étendue</a:t>
            </a:r>
          </a:p>
          <a:p>
            <a:pPr marL="2152650">
              <a:buFont typeface="Wingdings" pitchFamily="2" charset="2"/>
              <a:buChar char="Ø"/>
            </a:pPr>
            <a:endParaRPr lang="fr-FR" b="1" dirty="0" smtClean="0">
              <a:solidFill>
                <a:srgbClr val="FF0000"/>
              </a:solidFill>
            </a:endParaRPr>
          </a:p>
          <a:p>
            <a:pPr marL="2152650">
              <a:buFont typeface="Wingdings" pitchFamily="2" charset="2"/>
              <a:buChar char="Ø"/>
            </a:pPr>
            <a:r>
              <a:rPr lang="fr-FR" dirty="0" smtClean="0"/>
              <a:t>  L’</a:t>
            </a:r>
            <a:r>
              <a:rPr lang="fr-FR" b="1" dirty="0" smtClean="0">
                <a:solidFill>
                  <a:srgbClr val="FF0000"/>
                </a:solidFill>
              </a:rPr>
              <a:t>écart interquartile</a:t>
            </a:r>
          </a:p>
          <a:p>
            <a:pPr marL="2152650">
              <a:buFont typeface="Wingdings" pitchFamily="2" charset="2"/>
              <a:buChar char="Ø"/>
            </a:pPr>
            <a:endParaRPr lang="fr-FR" b="1" dirty="0" smtClean="0">
              <a:solidFill>
                <a:srgbClr val="FF0000"/>
              </a:solidFill>
            </a:endParaRPr>
          </a:p>
          <a:p>
            <a:pPr marL="2152650">
              <a:buFont typeface="Wingdings" pitchFamily="2" charset="2"/>
              <a:buChar char="Ø"/>
            </a:pPr>
            <a:r>
              <a:rPr lang="fr-FR" dirty="0" smtClean="0"/>
              <a:t>  La </a:t>
            </a:r>
            <a:r>
              <a:rPr lang="fr-FR" b="1" dirty="0" smtClean="0">
                <a:solidFill>
                  <a:srgbClr val="FF0000"/>
                </a:solidFill>
              </a:rPr>
              <a:t>variance</a:t>
            </a:r>
          </a:p>
          <a:p>
            <a:pPr marL="2152650">
              <a:buFont typeface="Wingdings" pitchFamily="2" charset="2"/>
              <a:buChar char="Ø"/>
            </a:pPr>
            <a:endParaRPr lang="fr-FR" b="1" dirty="0" smtClean="0">
              <a:solidFill>
                <a:srgbClr val="FF0000"/>
              </a:solidFill>
            </a:endParaRPr>
          </a:p>
          <a:p>
            <a:pPr marL="2152650">
              <a:buFont typeface="Wingdings" pitchFamily="2" charset="2"/>
              <a:buChar char="Ø"/>
            </a:pPr>
            <a:r>
              <a:rPr lang="fr-FR" dirty="0" smtClean="0"/>
              <a:t>L’</a:t>
            </a:r>
            <a:r>
              <a:rPr lang="fr-FR" b="1" dirty="0" smtClean="0">
                <a:solidFill>
                  <a:srgbClr val="FF0000"/>
                </a:solidFill>
              </a:rPr>
              <a:t>écart type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95536" y="2278613"/>
            <a:ext cx="82089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4463" algn="l"/>
                <a:tab pos="288925" algn="l"/>
              </a:tabLst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Signification 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Plus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la</a:t>
            </a:r>
            <a:r>
              <a:rPr kumimoji="0" 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valeur du </a:t>
            </a:r>
            <a:r>
              <a:rPr kumimoji="0" lang="fr-FR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paramètre de dispersion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est </a:t>
            </a:r>
            <a:r>
              <a:rPr kumimoji="0" lang="fr-FR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faible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4463" algn="l"/>
                <a:tab pos="288925" algn="l"/>
              </a:tabLs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moins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la série statistique est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dispersée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.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0688"/>
            <a:ext cx="4932040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fr-FR" sz="2000" b="1" dirty="0" smtClean="0"/>
              <a:t>       1.  L’étendue</a:t>
            </a:r>
            <a:endParaRPr lang="fr-FR" sz="2000" b="1" i="1" dirty="0"/>
          </a:p>
        </p:txBody>
      </p:sp>
      <p:sp>
        <p:nvSpPr>
          <p:cNvPr id="3" name="Rectangle 2"/>
          <p:cNvSpPr/>
          <p:nvPr/>
        </p:nvSpPr>
        <p:spPr>
          <a:xfrm>
            <a:off x="251520" y="1556792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L’</a:t>
            </a:r>
            <a:r>
              <a:rPr lang="fr-FR" sz="2400" b="1" dirty="0" smtClean="0"/>
              <a:t>étendue</a:t>
            </a:r>
            <a:r>
              <a:rPr lang="fr-FR" sz="2400" dirty="0" smtClean="0"/>
              <a:t> d’une série statistique est la différence entre la valeur la plus grande et la valeur la plus petite de cette série.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323528" y="2852936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/>
              <a:t>Exemple :</a:t>
            </a:r>
            <a:r>
              <a:rPr lang="fr-FR" dirty="0" smtClean="0"/>
              <a:t> Dans une classe de 25 élèves, on a répertorié le nombre de frères et sœurs de chaque élève dans un tableau :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645024"/>
            <a:ext cx="6408712" cy="123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23528" y="4941168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/>
              <a:t>Etendue = 4 – 0 = 4.</a:t>
            </a:r>
            <a:br>
              <a:rPr lang="fr-FR" i="1" dirty="0" smtClean="0"/>
            </a:br>
            <a:r>
              <a:rPr lang="fr-FR" i="1" dirty="0" smtClean="0"/>
              <a:t>L’étendue de cette série statistique est donc de 4.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0688"/>
            <a:ext cx="4932040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fr-FR" sz="2000" b="1" dirty="0" smtClean="0"/>
              <a:t>       2.  L’écart interquartile </a:t>
            </a:r>
            <a:endParaRPr lang="fr-FR" sz="2000" b="1" i="1" dirty="0"/>
          </a:p>
        </p:txBody>
      </p:sp>
      <p:sp>
        <p:nvSpPr>
          <p:cNvPr id="3" name="Rectangle 2"/>
          <p:cNvSpPr/>
          <p:nvPr/>
        </p:nvSpPr>
        <p:spPr>
          <a:xfrm>
            <a:off x="251520" y="1340768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L’</a:t>
            </a:r>
            <a:r>
              <a:rPr lang="fr-FR" sz="2000" b="1" dirty="0" smtClean="0"/>
              <a:t>écart interquartile</a:t>
            </a:r>
            <a:r>
              <a:rPr lang="fr-FR" sz="2000" dirty="0" smtClean="0"/>
              <a:t> d’une série statistique est la différence entre le premier quartile (Q1) et le troisième quartile (Q3).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1835696" y="2348880"/>
            <a:ext cx="4823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Ecart interquartile = Q3 – Q1</a:t>
            </a:r>
            <a:r>
              <a:rPr lang="fr-FR" sz="2400" dirty="0" smtClean="0"/>
              <a:t> 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323528" y="3374990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Le </a:t>
            </a:r>
            <a:r>
              <a:rPr lang="fr-FR" sz="2000" b="1" dirty="0" smtClean="0"/>
              <a:t>premier quartile</a:t>
            </a:r>
            <a:r>
              <a:rPr lang="fr-FR" sz="2000" dirty="0" smtClean="0"/>
              <a:t> d’une série statistique ordonnée est la valeur qui sépare cette série en deux groupes :</a:t>
            </a:r>
            <a:br>
              <a:rPr lang="fr-FR" sz="2000" dirty="0" smtClean="0"/>
            </a:br>
            <a:r>
              <a:rPr lang="fr-FR" sz="2000" dirty="0" smtClean="0"/>
              <a:t>   • Le premier groupe contient un quart des effectifs (25 %)</a:t>
            </a:r>
            <a:br>
              <a:rPr lang="fr-FR" sz="2000" dirty="0" smtClean="0"/>
            </a:br>
            <a:r>
              <a:rPr lang="fr-FR" sz="2000" dirty="0" smtClean="0"/>
              <a:t>   • Le deuxième groupe contient trois quarts des effectifs (75 %)</a:t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Le </a:t>
            </a:r>
            <a:r>
              <a:rPr lang="fr-FR" sz="2000" b="1" dirty="0" smtClean="0"/>
              <a:t>troisième quartile</a:t>
            </a:r>
            <a:r>
              <a:rPr lang="fr-FR" sz="2000" dirty="0" smtClean="0"/>
              <a:t> d’une série statistique ordonnée est la valeur qui sépare cette série en deux groupes :</a:t>
            </a:r>
            <a:br>
              <a:rPr lang="fr-FR" sz="2000" dirty="0" smtClean="0"/>
            </a:br>
            <a:r>
              <a:rPr lang="fr-FR" sz="2000" dirty="0" smtClean="0"/>
              <a:t>   • Le premier groupe contient trois quarts des effectifs (75 %)</a:t>
            </a:r>
            <a:br>
              <a:rPr lang="fr-FR" sz="2000" dirty="0" smtClean="0"/>
            </a:br>
            <a:r>
              <a:rPr lang="fr-FR" sz="2000" dirty="0" smtClean="0"/>
              <a:t>   • Le deuxième groupe contient un quart des effectifs (25 %)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8560195" cy="1728192"/>
          </a:xfrm>
          <a:prstGeom prst="rect">
            <a:avLst/>
          </a:prstGeom>
          <a:noFill/>
        </p:spPr>
      </p:pic>
      <p:sp>
        <p:nvSpPr>
          <p:cNvPr id="4" name="Accolade ouvrante 3"/>
          <p:cNvSpPr/>
          <p:nvPr/>
        </p:nvSpPr>
        <p:spPr>
          <a:xfrm rot="16200000">
            <a:off x="4391980" y="512676"/>
            <a:ext cx="432048" cy="4104456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002814" y="2748006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Ecart interquartile (50%)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1259632" y="3223651"/>
            <a:ext cx="6480720" cy="3671025"/>
            <a:chOff x="1259632" y="3223651"/>
            <a:chExt cx="6480720" cy="3671025"/>
          </a:xfrm>
        </p:grpSpPr>
        <p:pic>
          <p:nvPicPr>
            <p:cNvPr id="35844" name="Picture 4" descr="Afficher l'image d'origin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9632" y="3223651"/>
              <a:ext cx="6480720" cy="3634349"/>
            </a:xfrm>
            <a:prstGeom prst="rect">
              <a:avLst/>
            </a:prstGeom>
            <a:noFill/>
          </p:spPr>
        </p:pic>
        <p:sp>
          <p:nvSpPr>
            <p:cNvPr id="6" name="ZoneTexte 5"/>
            <p:cNvSpPr txBox="1"/>
            <p:nvPr/>
          </p:nvSpPr>
          <p:spPr>
            <a:xfrm>
              <a:off x="3066286" y="6516052"/>
              <a:ext cx="4555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C000"/>
                  </a:solidFill>
                </a:rPr>
                <a:t>Q1</a:t>
              </a:r>
              <a:endParaRPr lang="fr-FR" dirty="0">
                <a:solidFill>
                  <a:srgbClr val="FFC000"/>
                </a:solidFill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508104" y="6525344"/>
              <a:ext cx="4828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C000"/>
                  </a:solidFill>
                </a:rPr>
                <a:t>Q3</a:t>
              </a:r>
              <a:endParaRPr lang="fr-FR" dirty="0">
                <a:solidFill>
                  <a:srgbClr val="FFC000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332874" y="3429000"/>
            <a:ext cx="2376264" cy="3024336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Ecart interquartile </a:t>
            </a:r>
          </a:p>
          <a:p>
            <a:pPr algn="ctr"/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50%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908720"/>
            <a:ext cx="882047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Méthode de calcul :</a:t>
            </a:r>
          </a:p>
          <a:p>
            <a:endParaRPr lang="fr-FR" sz="2400" b="1" dirty="0" smtClean="0"/>
          </a:p>
          <a:p>
            <a:r>
              <a:rPr lang="fr-FR" dirty="0" smtClean="0"/>
              <a:t>Pour trouver les quartiles, il faut connaître l’effectif total de la série, et avoir rangé ses valeurs par ordre croissant.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chemeClr val="accent2"/>
                </a:solidFill>
              </a:rPr>
              <a:t>Calcul de Q1 :</a:t>
            </a:r>
          </a:p>
          <a:p>
            <a:r>
              <a:rPr lang="fr-FR" dirty="0" smtClean="0"/>
              <a:t>On calcule N</a:t>
            </a:r>
          </a:p>
          <a:p>
            <a:endParaRPr lang="fr-FR" dirty="0" smtClean="0"/>
          </a:p>
          <a:p>
            <a:r>
              <a:rPr lang="fr-FR" dirty="0" smtClean="0"/>
              <a:t>Q1 est alors la valeur de rang l’entier juste supérieur ou égal à N.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chemeClr val="accent2"/>
                </a:solidFill>
              </a:rPr>
              <a:t>Calcul de Q3 :</a:t>
            </a:r>
          </a:p>
          <a:p>
            <a:r>
              <a:rPr lang="fr-FR" dirty="0" smtClean="0"/>
              <a:t>On calcule 3 x N</a:t>
            </a:r>
          </a:p>
          <a:p>
            <a:endParaRPr lang="fr-FR" dirty="0" smtClean="0"/>
          </a:p>
          <a:p>
            <a:r>
              <a:rPr lang="fr-FR" dirty="0" smtClean="0"/>
              <a:t>Q3 est alors la valeur de rang l’entier juste supérieur ou égal à 3 x N</a:t>
            </a:r>
          </a:p>
          <a:p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1289612" y="2987660"/>
            <a:ext cx="314510" cy="369332"/>
            <a:chOff x="1289612" y="2987660"/>
            <a:chExt cx="314510" cy="369332"/>
          </a:xfrm>
        </p:grpSpPr>
        <p:cxnSp>
          <p:nvCxnSpPr>
            <p:cNvPr id="6" name="Connecteur droit 5"/>
            <p:cNvCxnSpPr/>
            <p:nvPr/>
          </p:nvCxnSpPr>
          <p:spPr>
            <a:xfrm>
              <a:off x="1331640" y="3068960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/>
            <p:cNvSpPr txBox="1"/>
            <p:nvPr/>
          </p:nvSpPr>
          <p:spPr>
            <a:xfrm>
              <a:off x="1289612" y="298766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4</a:t>
              </a:r>
              <a:endParaRPr lang="fr-FR" dirty="0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6417730" y="3501008"/>
            <a:ext cx="314510" cy="369332"/>
            <a:chOff x="1289612" y="2987660"/>
            <a:chExt cx="314510" cy="369332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1331640" y="3068960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1289612" y="298766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4</a:t>
              </a:r>
              <a:endParaRPr lang="fr-FR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1373668" y="4380094"/>
            <a:ext cx="540000" cy="369332"/>
            <a:chOff x="1331640" y="2987660"/>
            <a:chExt cx="540000" cy="369332"/>
          </a:xfrm>
        </p:grpSpPr>
        <p:cxnSp>
          <p:nvCxnSpPr>
            <p:cNvPr id="14" name="Connecteur droit 13"/>
            <p:cNvCxnSpPr/>
            <p:nvPr/>
          </p:nvCxnSpPr>
          <p:spPr>
            <a:xfrm>
              <a:off x="1331640" y="3068960"/>
              <a:ext cx="5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1407150" y="298766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4</a:t>
              </a:r>
              <a:endParaRPr lang="fr-FR" dirty="0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6516216" y="4983196"/>
            <a:ext cx="540000" cy="369332"/>
            <a:chOff x="1331640" y="2987660"/>
            <a:chExt cx="540000" cy="369332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1331640" y="3068960"/>
              <a:ext cx="5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407150" y="298766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4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052736"/>
            <a:ext cx="3726904" cy="202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405166"/>
            <a:ext cx="7632848" cy="289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0688"/>
            <a:ext cx="4932040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fr-FR" sz="2000" b="1" dirty="0" smtClean="0"/>
              <a:t>       3. Variance (V) et écart-type (</a:t>
            </a:r>
            <a:r>
              <a:rPr lang="el-GR" sz="2000" b="1" dirty="0" smtClean="0"/>
              <a:t>σ</a:t>
            </a:r>
            <a:r>
              <a:rPr lang="fr-FR" sz="2000" b="1" dirty="0" smtClean="0"/>
              <a:t>) </a:t>
            </a:r>
            <a:endParaRPr lang="fr-FR" sz="2000" b="1" i="1" dirty="0"/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07504" y="1604130"/>
            <a:ext cx="88924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On considère une série statistique dont les 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valeurs du caractère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sont </a:t>
            </a:r>
            <a:r>
              <a:rPr kumimoji="0" 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x</a:t>
            </a:r>
            <a:r>
              <a:rPr kumimoji="0" lang="fr-FR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1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,</a:t>
            </a:r>
            <a:r>
              <a:rPr kumimoji="0" 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x</a:t>
            </a:r>
            <a:r>
              <a:rPr kumimoji="0" lang="fr-FR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2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,</a:t>
            </a:r>
            <a:r>
              <a:rPr kumimoji="0" 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x</a:t>
            </a:r>
            <a:r>
              <a:rPr kumimoji="0" lang="fr-FR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3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,…,</a:t>
            </a:r>
            <a:r>
              <a:rPr kumimoji="0" 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x</a:t>
            </a:r>
            <a:r>
              <a:rPr kumimoji="0" lang="fr-FR" sz="20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et les 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effectifs correspondants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sont </a:t>
            </a:r>
            <a:r>
              <a:rPr kumimoji="0" 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n</a:t>
            </a:r>
            <a:r>
              <a:rPr kumimoji="0" lang="fr-FR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1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,</a:t>
            </a:r>
            <a:r>
              <a:rPr kumimoji="0" 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n</a:t>
            </a:r>
            <a:r>
              <a:rPr kumimoji="0" lang="fr-FR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2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,</a:t>
            </a:r>
            <a:r>
              <a:rPr kumimoji="0" 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n</a:t>
            </a:r>
            <a:r>
              <a:rPr kumimoji="0" lang="fr-FR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3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,…,</a:t>
            </a:r>
            <a:r>
              <a:rPr kumimoji="0" 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n</a:t>
            </a:r>
            <a:r>
              <a:rPr kumimoji="0" lang="fr-FR" sz="2000" b="0" i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: 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26995"/>
            <a:ext cx="4824536" cy="107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e 6"/>
          <p:cNvGrpSpPr/>
          <p:nvPr/>
        </p:nvGrpSpPr>
        <p:grpSpPr>
          <a:xfrm>
            <a:off x="251520" y="3573016"/>
            <a:ext cx="8640960" cy="1015663"/>
            <a:chOff x="251520" y="3316343"/>
            <a:chExt cx="8640960" cy="1015663"/>
          </a:xfrm>
        </p:grpSpPr>
        <p:sp>
          <p:nvSpPr>
            <p:cNvPr id="39939" name="Rectangle 3"/>
            <p:cNvSpPr>
              <a:spLocks noChangeArrowheads="1"/>
            </p:cNvSpPr>
            <p:nvPr/>
          </p:nvSpPr>
          <p:spPr bwMode="auto">
            <a:xfrm>
              <a:off x="251520" y="3316343"/>
              <a:ext cx="864096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On note </a:t>
              </a:r>
              <a:r>
                <a:rPr kumimoji="0" lang="fr-FR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N</a:t>
              </a: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</a:t>
              </a:r>
              <a:r>
                <a:rPr kumimoji="0" lang="fr-FR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l’effectif total</a:t>
              </a: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de cette série : </a:t>
              </a:r>
              <a:r>
                <a:rPr kumimoji="0" lang="fr-FR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N</a:t>
              </a: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=</a:t>
              </a:r>
              <a:r>
                <a:rPr kumimoji="0" lang="fr-FR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n</a:t>
              </a:r>
              <a:r>
                <a:rPr kumimoji="0" lang="fr-FR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1</a:t>
              </a: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+</a:t>
              </a:r>
              <a:r>
                <a:rPr kumimoji="0" lang="fr-FR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n</a:t>
              </a:r>
              <a:r>
                <a:rPr kumimoji="0" lang="fr-FR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2</a:t>
              </a: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+…+</a:t>
              </a:r>
              <a:r>
                <a:rPr kumimoji="0" lang="fr-FR" sz="20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n</a:t>
              </a:r>
              <a:r>
                <a:rPr kumimoji="0" lang="fr-FR" sz="2000" b="0" i="1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p</a:t>
              </a: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.</a:t>
              </a:r>
              <a:b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</a:br>
              <a:endPara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On note </a:t>
              </a:r>
              <a:r>
                <a:rPr kumimoji="0" lang="fr-FR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x </a:t>
              </a:r>
              <a:r>
                <a:rPr kumimoji="0" lang="fr-FR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la moyenne</a:t>
              </a: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de la série statistique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187624" y="3908960"/>
              <a:ext cx="4315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000" b="1" dirty="0" smtClean="0">
                  <a:cs typeface="Arial" pitchFamily="34" charset="0"/>
                </a:rPr>
                <a:t>¯ </a:t>
              </a:r>
              <a:endParaRPr lang="fr-FR" sz="2000" dirty="0"/>
            </a:p>
          </p:txBody>
        </p:sp>
      </p:grp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51520" y="4709755"/>
            <a:ext cx="82444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La 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variance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V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de la série statistique est : 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683568" y="5085184"/>
            <a:ext cx="7318146" cy="1029452"/>
            <a:chOff x="683568" y="5085184"/>
            <a:chExt cx="7318146" cy="1029452"/>
          </a:xfrm>
        </p:grpSpPr>
        <p:pic>
          <p:nvPicPr>
            <p:cNvPr id="39943" name="Picture 7" descr="Afficher l'image d'origin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5085184"/>
              <a:ext cx="7318146" cy="1008112"/>
            </a:xfrm>
            <a:prstGeom prst="rect">
              <a:avLst/>
            </a:prstGeom>
            <a:noFill/>
          </p:spPr>
        </p:pic>
        <p:sp>
          <p:nvSpPr>
            <p:cNvPr id="12" name="ZoneTexte 11"/>
            <p:cNvSpPr txBox="1"/>
            <p:nvPr/>
          </p:nvSpPr>
          <p:spPr>
            <a:xfrm>
              <a:off x="4860032" y="5745304"/>
              <a:ext cx="3609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</a:t>
              </a:r>
              <a:endParaRPr lang="fr-FR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179512" y="6057584"/>
            <a:ext cx="8892480" cy="584775"/>
            <a:chOff x="179512" y="6057584"/>
            <a:chExt cx="8892480" cy="584775"/>
          </a:xfrm>
        </p:grpSpPr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179512" y="6057584"/>
              <a:ext cx="88924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L'</a:t>
              </a:r>
              <a:r>
                <a:rPr kumimoji="0" lang="fr-FR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écart-type</a:t>
              </a: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</a:t>
              </a:r>
              <a:r>
                <a:rPr kumimoji="0" lang="fr-FR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σ</a:t>
              </a: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est la racine carrée de la variance :   </a:t>
              </a:r>
              <a:r>
                <a:rPr lang="fr-FR" sz="2000" dirty="0" smtClean="0">
                  <a:cs typeface="Arial" pitchFamily="34" charset="0"/>
                </a:rPr>
                <a:t> </a:t>
              </a:r>
              <a:r>
                <a:rPr lang="fr-FR" sz="2000" i="1" dirty="0" smtClean="0">
                  <a:cs typeface="Arial" pitchFamily="34" charset="0"/>
                </a:rPr>
                <a:t>σ</a:t>
              </a:r>
              <a:r>
                <a:rPr lang="fr-FR" sz="2000" dirty="0" smtClean="0">
                  <a:cs typeface="Arial" pitchFamily="34" charset="0"/>
                </a:rPr>
                <a:t>  = </a:t>
              </a:r>
              <a:r>
                <a:rPr lang="fr-FR" sz="3200" dirty="0" smtClean="0">
                  <a:cs typeface="Arial" pitchFamily="34" charset="0"/>
                </a:rPr>
                <a:t>√</a:t>
              </a:r>
              <a:r>
                <a:rPr lang="fr-FR" sz="2000" dirty="0" smtClean="0">
                  <a:cs typeface="Arial" pitchFamily="34" charset="0"/>
                </a:rPr>
                <a:t>V</a:t>
              </a: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04768" y="6078306"/>
              <a:ext cx="4315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000" b="1" dirty="0" smtClean="0">
                  <a:cs typeface="Arial" pitchFamily="34" charset="0"/>
                </a:rPr>
                <a:t>¯ </a:t>
              </a:r>
              <a:endParaRPr lang="fr-FR" sz="2000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1124744"/>
            <a:ext cx="3707904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60363"/>
            <a:r>
              <a:rPr lang="fr-FR" sz="2000" b="1" dirty="0" smtClean="0"/>
              <a:t>a) Méthode de calcul</a:t>
            </a:r>
            <a:endParaRPr lang="fr-FR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937" grpId="0"/>
      <p:bldP spid="39940" grpId="0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7584" y="980728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Plus  l’écart-type est </a:t>
            </a:r>
            <a:r>
              <a:rPr lang="fr-FR" b="1" dirty="0" smtClean="0"/>
              <a:t>faible</a:t>
            </a:r>
            <a:r>
              <a:rPr lang="fr-FR" dirty="0" smtClean="0"/>
              <a:t>, plus les données sont </a:t>
            </a:r>
            <a:r>
              <a:rPr lang="fr-FR" b="1" dirty="0" smtClean="0"/>
              <a:t>homogènes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Plus  l’écart-type est </a:t>
            </a:r>
            <a:r>
              <a:rPr lang="fr-FR" b="1" dirty="0" smtClean="0"/>
              <a:t>élevé</a:t>
            </a:r>
            <a:r>
              <a:rPr lang="fr-FR" dirty="0" smtClean="0"/>
              <a:t>, plus les données sont </a:t>
            </a:r>
            <a:r>
              <a:rPr lang="fr-FR" b="1" dirty="0" smtClean="0"/>
              <a:t>dispersées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476672"/>
            <a:ext cx="5220072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60363"/>
            <a:r>
              <a:rPr lang="fr-FR" sz="2000" b="1" dirty="0" smtClean="0"/>
              <a:t>b) Signification de l’écart-type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564904"/>
            <a:ext cx="831641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60363"/>
            <a:r>
              <a:rPr lang="fr-FR" sz="2000" b="1" dirty="0" smtClean="0"/>
              <a:t>c) Comment reconnaître si des données sont gaussiennes ?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3212976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Les </a:t>
            </a:r>
            <a:r>
              <a:rPr lang="fr-FR" b="1" dirty="0" smtClean="0"/>
              <a:t>données gaussiennes</a:t>
            </a:r>
            <a:r>
              <a:rPr lang="fr-FR" dirty="0" smtClean="0"/>
              <a:t> se caractérisent par une répartition en </a:t>
            </a:r>
            <a:r>
              <a:rPr lang="fr-FR" b="1" dirty="0" smtClean="0"/>
              <a:t>forme de cloche</a:t>
            </a:r>
            <a:r>
              <a:rPr lang="fr-FR" dirty="0" smtClean="0"/>
              <a:t>.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Elles ont l'allure suivante :</a:t>
            </a:r>
            <a:endParaRPr lang="fr-FR" dirty="0"/>
          </a:p>
        </p:txBody>
      </p:sp>
      <p:pic>
        <p:nvPicPr>
          <p:cNvPr id="40965" name="Picture 5" descr="C:\Users\CLIE~1\AppData\Local\Temp\1_ml202i01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464221"/>
            <a:ext cx="5400600" cy="2393779"/>
          </a:xfrm>
          <a:prstGeom prst="rect">
            <a:avLst/>
          </a:prstGeom>
          <a:noFill/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3861048"/>
            <a:ext cx="4514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CLIE~1\AppData\Local\Temp\1_ml202i02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068960"/>
            <a:ext cx="6912768" cy="3708607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764704"/>
            <a:ext cx="831641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60363"/>
            <a:r>
              <a:rPr lang="fr-FR" sz="2000" b="1" dirty="0" smtClean="0"/>
              <a:t>e) Comment définir une plage de normalité ?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251520" y="1340768"/>
            <a:ext cx="8604448" cy="1754326"/>
            <a:chOff x="251520" y="1484784"/>
            <a:chExt cx="8604448" cy="1754326"/>
          </a:xfrm>
        </p:grpSpPr>
        <p:sp>
          <p:nvSpPr>
            <p:cNvPr id="41985" name="Rectangle 1"/>
            <p:cNvSpPr>
              <a:spLocks noChangeArrowheads="1"/>
            </p:cNvSpPr>
            <p:nvPr/>
          </p:nvSpPr>
          <p:spPr bwMode="auto">
            <a:xfrm>
              <a:off x="251520" y="1484784"/>
              <a:ext cx="8604448" cy="175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Si une distribution statistique est gaussienne, de moyenne   </a:t>
              </a:r>
              <a:r>
                <a:rPr kumimoji="0" lang="fr-FR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      </a:t>
              </a:r>
              <a:r>
                <a: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et d'écart type σ, alors :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environ 68 % des données sont dans l'intervalle   </a:t>
              </a:r>
              <a:r>
                <a:rPr kumimoji="0" lang="fr-FR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 </a:t>
              </a:r>
              <a:r>
                <a: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environ 95 % des données sont dans l'intervalle   </a:t>
              </a:r>
              <a:r>
                <a:rPr kumimoji="0" lang="fr-FR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 </a:t>
              </a:r>
              <a:r>
                <a: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environ 99,7 % des données sont dans l'intervalle   </a:t>
              </a:r>
              <a:r>
                <a:rPr kumimoji="0" lang="fr-FR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.</a:t>
              </a:r>
              <a:r>
                <a: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pic>
          <p:nvPicPr>
            <p:cNvPr id="41986" name="Picture 2" descr="\bar x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29700" y="1616752"/>
              <a:ext cx="108000" cy="132000"/>
            </a:xfrm>
            <a:prstGeom prst="rect">
              <a:avLst/>
            </a:prstGeom>
            <a:noFill/>
          </p:spPr>
        </p:pic>
        <p:pic>
          <p:nvPicPr>
            <p:cNvPr id="41987" name="Picture 3" descr="\left[ {\bar x - \sigma ;\bar x + \sigma } \right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40418" y="2060848"/>
              <a:ext cx="1507846" cy="396000"/>
            </a:xfrm>
            <a:prstGeom prst="rect">
              <a:avLst/>
            </a:prstGeom>
            <a:noFill/>
          </p:spPr>
        </p:pic>
        <p:pic>
          <p:nvPicPr>
            <p:cNvPr id="41988" name="Picture 4" descr="\left[ {\bar x - 2\sigma ;\bar x + 2\sigma } \right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36096" y="2375918"/>
              <a:ext cx="1751539" cy="396000"/>
            </a:xfrm>
            <a:prstGeom prst="rect">
              <a:avLst/>
            </a:prstGeom>
            <a:noFill/>
          </p:spPr>
        </p:pic>
        <p:pic>
          <p:nvPicPr>
            <p:cNvPr id="41989" name="Picture 5" descr="\left[ {\bar x - 3\sigma ;\bar x + 3\sigma } \right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60192" y="2678940"/>
              <a:ext cx="1751539" cy="396000"/>
            </a:xfrm>
            <a:prstGeom prst="rect">
              <a:avLst/>
            </a:prstGeom>
            <a:noFill/>
          </p:spPr>
        </p:pic>
      </p:grpSp>
      <p:sp>
        <p:nvSpPr>
          <p:cNvPr id="9" name="Rectangle 8"/>
          <p:cNvSpPr/>
          <p:nvPr/>
        </p:nvSpPr>
        <p:spPr>
          <a:xfrm>
            <a:off x="4788024" y="3861048"/>
            <a:ext cx="4032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Ces résultats montrent l'importance de l'écart type. Ils nous permettent de définir les </a:t>
            </a:r>
            <a:r>
              <a:rPr lang="fr-FR" b="1" dirty="0" smtClean="0"/>
              <a:t>plages de normalité et pour un niveau de confiance.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08720"/>
            <a:ext cx="8014721" cy="27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789040"/>
            <a:ext cx="3312368" cy="2365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3851920" y="364502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Moyenne = 495*12+497*24+499*38+501*26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103094" y="4017112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940152" y="4005064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12+24+38+29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23928" y="443711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Moyenne = 498.63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067944" y="5157192"/>
            <a:ext cx="28648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Plage de normalité :</a:t>
            </a:r>
          </a:p>
          <a:p>
            <a:endParaRPr lang="fr-FR" dirty="0" smtClean="0"/>
          </a:p>
          <a:p>
            <a:r>
              <a:rPr lang="fr-FR" dirty="0" smtClean="0"/>
              <a:t>498.63 + 2*1.94 = 502.51</a:t>
            </a:r>
          </a:p>
          <a:p>
            <a:r>
              <a:rPr lang="fr-FR" dirty="0" smtClean="0"/>
              <a:t>498.63 - 2*1.94 = 494.75 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1" name="Multiplier 10"/>
          <p:cNvSpPr/>
          <p:nvPr/>
        </p:nvSpPr>
        <p:spPr>
          <a:xfrm>
            <a:off x="971600" y="5530673"/>
            <a:ext cx="648072" cy="57606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fr-FR" dirty="0" smtClean="0"/>
              <a:t>Pourquoi utiliser les statistiques ?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1600" y="2060848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Représentation graphique : </a:t>
            </a:r>
            <a:endParaRPr lang="fr-FR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39514"/>
            <a:ext cx="6552728" cy="394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Partie 1 : Le vocabulaire statistique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467544" y="1628800"/>
          <a:ext cx="8136904" cy="4896543"/>
        </p:xfrm>
        <a:graphic>
          <a:graphicData uri="http://schemas.openxmlformats.org/drawingml/2006/table">
            <a:tbl>
              <a:tblPr/>
              <a:tblGrid>
                <a:gridCol w="1748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5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21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Termes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Définition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Symbole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Exemple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94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Population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C’est l’ensemble étudié.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les élèves de 1ere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94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Individu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C’est un élément de la population.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 seul élève de 1ere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69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Effectif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C’est le nombre d’individus par catégories ou classe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200" b="0" i="1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n</a:t>
                      </a:r>
                      <a:r>
                        <a:rPr lang="fr-FR" sz="3200" b="0" i="1" u="none" strike="noStrike" baseline="-25000">
                          <a:solidFill>
                            <a:srgbClr val="000000"/>
                          </a:solidFill>
                          <a:latin typeface="Times"/>
                        </a:rPr>
                        <a:t>i</a:t>
                      </a:r>
                      <a:endParaRPr lang="fr-FR" sz="3200" b="0" i="1" u="none" strike="noStrike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 élèves en 1ere sont blonds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58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Effectif 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C’est le nombre total d’individus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200" b="0" i="1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 = 20 élèves en 1ere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615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Caractère ou variable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c’est la propriété étudiée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200" b="0" i="1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x</a:t>
                      </a:r>
                      <a:r>
                        <a:rPr lang="fr-FR" sz="3200" b="0" i="1" u="none" strike="noStrike" baseline="-25000">
                          <a:solidFill>
                            <a:srgbClr val="000000"/>
                          </a:solidFill>
                          <a:latin typeface="Times"/>
                        </a:rPr>
                        <a:t>i</a:t>
                      </a:r>
                      <a:endParaRPr lang="fr-FR" sz="3200" b="0" i="1" u="none" strike="noStrike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la taille des élèves ou l'année de naissance ou la moyenne trimestrielle.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Partie 1 : Le vocabulaire statistique</a:t>
            </a:r>
            <a:endParaRPr lang="fr-FR" dirty="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51520" y="1762944"/>
            <a:ext cx="8280920" cy="426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Il existe 2 types de variables 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000" dirty="0"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  Variables </a:t>
            </a:r>
            <a:r>
              <a:rPr kumimoji="0" lang="fr-FR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Wingdings" pitchFamily="2" charset="2"/>
              </a:rPr>
              <a:t>quantitatives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Wingdings" pitchFamily="2" charset="2"/>
              </a:rPr>
              <a:t> sont représentées de manière chiffrée. Elles se traduisent</a:t>
            </a: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Wingdings" pitchFamily="2" charset="2"/>
              </a:rPr>
              <a:t> par des mesures.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  <a:sym typeface="Wingdings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  <a:sym typeface="Wingdings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Wingdings" pitchFamily="2" charset="2"/>
              </a:rPr>
              <a:t>Exemples : la taille, âge, poids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  <a:sym typeface="Wingdings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000" dirty="0">
              <a:ea typeface="Times New Roman" pitchFamily="18" charset="0"/>
              <a:cs typeface="Arial" pitchFamily="34" charset="0"/>
              <a:sym typeface="Wingdings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  <a:sym typeface="Wingdings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000" dirty="0">
              <a:ea typeface="Times New Roman" pitchFamily="18" charset="0"/>
              <a:cs typeface="Arial" pitchFamily="34" charset="0"/>
              <a:sym typeface="Wingdings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   Variables </a:t>
            </a:r>
            <a:r>
              <a:rPr kumimoji="0" lang="fr-FR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Wingdings" pitchFamily="2" charset="2"/>
              </a:rPr>
              <a:t>qualitatives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Wingdings" pitchFamily="2" charset="2"/>
              </a:rPr>
              <a:t> ne sont pas numériques.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  <a:sym typeface="Wingdings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  <a:sym typeface="Wingdings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Wingdings" pitchFamily="2" charset="2"/>
              </a:rPr>
              <a:t>Exemples : la couleur des yeux, cheveux des élèves, nationalités, goûts, préférences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Partie 1 : Le vocabulaire statistique</a:t>
            </a:r>
            <a:endParaRPr lang="fr-F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1609057"/>
            <a:ext cx="8280920" cy="457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Il existe 2 types de variables  </a:t>
            </a:r>
            <a:r>
              <a:rPr kumimoji="0" lang="fr-FR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Wingdings" pitchFamily="2" charset="2"/>
              </a:rPr>
              <a:t>quantitatives 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000" dirty="0"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lang="fr-FR" sz="2000" dirty="0"/>
              <a:t>Les variables </a:t>
            </a:r>
            <a:r>
              <a:rPr lang="fr-FR" sz="2000" b="1" i="1" dirty="0"/>
              <a:t>discrètes</a:t>
            </a:r>
            <a:r>
              <a:rPr lang="fr-FR" sz="2000" dirty="0"/>
              <a:t> qui ne peuvent prendre </a:t>
            </a:r>
            <a:r>
              <a:rPr lang="fr-FR" sz="2000" dirty="0" smtClean="0"/>
              <a:t>que </a:t>
            </a:r>
            <a:r>
              <a:rPr lang="fr-FR" sz="2000" dirty="0"/>
              <a:t>des valeurs entières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  <a:sym typeface="Wingdings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  <a:sym typeface="Wingdings" pitchFamily="2" charset="2"/>
            </a:endParaRPr>
          </a:p>
          <a:p>
            <a:r>
              <a:rPr lang="fr-FR" sz="2000" i="1" dirty="0"/>
              <a:t>Exemples : </a:t>
            </a:r>
            <a:r>
              <a:rPr lang="fr-FR" sz="2000" i="1" dirty="0" smtClean="0"/>
              <a:t>-  la </a:t>
            </a:r>
            <a:r>
              <a:rPr lang="fr-FR" sz="2000" i="1" dirty="0"/>
              <a:t>pointure des élèves : 35 à 45 </a:t>
            </a:r>
            <a:endParaRPr lang="fr-FR" sz="2000" i="1" dirty="0" smtClean="0"/>
          </a:p>
          <a:p>
            <a:r>
              <a:rPr lang="fr-FR" sz="2000" i="1" dirty="0"/>
              <a:t> </a:t>
            </a:r>
            <a:r>
              <a:rPr lang="fr-FR" sz="2000" i="1" dirty="0" smtClean="0"/>
              <a:t>                     - le nombre d’enfants par famille</a:t>
            </a:r>
            <a:endParaRPr lang="fr-FR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000" dirty="0">
              <a:ea typeface="Times New Roman" pitchFamily="18" charset="0"/>
              <a:cs typeface="Arial" pitchFamily="34" charset="0"/>
              <a:sym typeface="Wingdings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  <a:sym typeface="Wingdings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000" dirty="0">
              <a:ea typeface="Times New Roman" pitchFamily="18" charset="0"/>
              <a:cs typeface="Arial" pitchFamily="34" charset="0"/>
              <a:sym typeface="Wingdings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lang="fr-FR" sz="2000" dirty="0"/>
              <a:t>Les variables </a:t>
            </a:r>
            <a:r>
              <a:rPr lang="fr-FR" sz="2000" b="1" i="1" dirty="0" smtClean="0"/>
              <a:t>continues </a:t>
            </a:r>
            <a:r>
              <a:rPr lang="fr-FR" sz="2000" dirty="0" smtClean="0"/>
              <a:t>peuvent prendre toutes les valeurs d’un intervalle.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  <a:sym typeface="Wingdings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  <a:sym typeface="Wingdings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Wingdings" pitchFamily="2" charset="2"/>
              </a:rPr>
              <a:t>Exemples : </a:t>
            </a:r>
            <a:r>
              <a:rPr lang="fr-FR" sz="2000" i="1" dirty="0"/>
              <a:t>la taille des </a:t>
            </a:r>
            <a:r>
              <a:rPr lang="fr-FR" sz="2000" i="1" dirty="0" smtClean="0"/>
              <a:t>élèves, le poids …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1916832"/>
            <a:ext cx="9144000" cy="4248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Partie 1 : Le vocabulaire statistique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23528" y="1988840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Quel est le type de variable étudiée ?</a:t>
            </a:r>
            <a:endParaRPr lang="fr-FR" sz="2800" dirty="0"/>
          </a:p>
        </p:txBody>
      </p:sp>
      <p:sp>
        <p:nvSpPr>
          <p:cNvPr id="5" name="Ellipse 4"/>
          <p:cNvSpPr/>
          <p:nvPr/>
        </p:nvSpPr>
        <p:spPr>
          <a:xfrm>
            <a:off x="107504" y="3501008"/>
            <a:ext cx="1728192" cy="1368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variable est chiffrée ?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771800" y="3140968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Quantitative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771800" y="4653136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Qualitative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907704" y="3284984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oui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35696" y="4797152"/>
            <a:ext cx="639688" cy="3516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15"/>
          <p:cNvCxnSpPr>
            <a:stCxn id="5" idx="7"/>
            <a:endCxn id="12" idx="1"/>
          </p:cNvCxnSpPr>
          <p:nvPr/>
        </p:nvCxnSpPr>
        <p:spPr>
          <a:xfrm flipV="1">
            <a:off x="1582608" y="3465004"/>
            <a:ext cx="325096" cy="236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5" idx="5"/>
            <a:endCxn id="14" idx="1"/>
          </p:cNvCxnSpPr>
          <p:nvPr/>
        </p:nvCxnSpPr>
        <p:spPr>
          <a:xfrm>
            <a:off x="1582608" y="4668799"/>
            <a:ext cx="253088" cy="304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3"/>
            <a:endCxn id="6" idx="1"/>
          </p:cNvCxnSpPr>
          <p:nvPr/>
        </p:nvCxnSpPr>
        <p:spPr>
          <a:xfrm>
            <a:off x="2483768" y="346500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4" idx="3"/>
            <a:endCxn id="7" idx="1"/>
          </p:cNvCxnSpPr>
          <p:nvPr/>
        </p:nvCxnSpPr>
        <p:spPr>
          <a:xfrm>
            <a:off x="2475384" y="4972980"/>
            <a:ext cx="296416" cy="4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4716016" y="3077344"/>
            <a:ext cx="1656184" cy="7837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Valeurs entières?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6588224" y="2573288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oui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16216" y="4085456"/>
            <a:ext cx="639688" cy="3516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6" name="Connecteur droit avec flèche 25"/>
          <p:cNvCxnSpPr>
            <a:stCxn id="23" idx="7"/>
            <a:endCxn id="24" idx="1"/>
          </p:cNvCxnSpPr>
          <p:nvPr/>
        </p:nvCxnSpPr>
        <p:spPr>
          <a:xfrm flipV="1">
            <a:off x="6129657" y="2753308"/>
            <a:ext cx="458567" cy="438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3" idx="5"/>
            <a:endCxn id="25" idx="1"/>
          </p:cNvCxnSpPr>
          <p:nvPr/>
        </p:nvCxnSpPr>
        <p:spPr>
          <a:xfrm>
            <a:off x="6129657" y="3746277"/>
            <a:ext cx="386559" cy="515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4" idx="3"/>
          </p:cNvCxnSpPr>
          <p:nvPr/>
        </p:nvCxnSpPr>
        <p:spPr>
          <a:xfrm>
            <a:off x="7164288" y="275330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5" idx="3"/>
          </p:cNvCxnSpPr>
          <p:nvPr/>
        </p:nvCxnSpPr>
        <p:spPr>
          <a:xfrm>
            <a:off x="7155904" y="4261284"/>
            <a:ext cx="296416" cy="4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6" idx="3"/>
            <a:endCxn id="23" idx="2"/>
          </p:cNvCxnSpPr>
          <p:nvPr/>
        </p:nvCxnSpPr>
        <p:spPr>
          <a:xfrm>
            <a:off x="4283968" y="3465004"/>
            <a:ext cx="432048" cy="4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67310" y="2420888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Discrète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7467310" y="3933056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Continue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Partie 2 : Les représentations graphiques</a:t>
            </a:r>
            <a:endParaRPr lang="fr-FR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08" y="2319338"/>
            <a:ext cx="9179179" cy="290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Partie 2 : Les représentations graphiques</a:t>
            </a:r>
            <a:endParaRPr lang="fr-F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l="951"/>
          <a:stretch>
            <a:fillRect/>
          </a:stretch>
        </p:blipFill>
        <p:spPr bwMode="auto">
          <a:xfrm>
            <a:off x="961690" y="3284984"/>
            <a:ext cx="7498742" cy="346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323528" y="1772816"/>
            <a:ext cx="8820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 </a:t>
            </a:r>
            <a:r>
              <a:rPr lang="fr-FR" u="sng" dirty="0" smtClean="0"/>
              <a:t>Diagramme en tige et feuille </a:t>
            </a:r>
            <a:r>
              <a:rPr lang="fr-FR" dirty="0" smtClean="0"/>
              <a:t>: </a:t>
            </a:r>
          </a:p>
          <a:p>
            <a:endParaRPr lang="fr-FR" dirty="0"/>
          </a:p>
          <a:p>
            <a:r>
              <a:rPr lang="fr-FR" dirty="0" smtClean="0"/>
              <a:t>A </a:t>
            </a:r>
            <a:r>
              <a:rPr lang="fr-FR" dirty="0"/>
              <a:t>mi chemin entre le tableau et le graphique ce diagramme est un moyen de présenter toutes les données d’une étude statistique pour en faciliter la lecture d’ensemble.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1032</TotalTime>
  <Words>1011</Words>
  <Application>Microsoft Office PowerPoint</Application>
  <PresentationFormat>Affichage à l'écran (4:3)</PresentationFormat>
  <Paragraphs>227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8" baseType="lpstr">
      <vt:lpstr>Arial</vt:lpstr>
      <vt:lpstr>Calibri</vt:lpstr>
      <vt:lpstr>Georgia</vt:lpstr>
      <vt:lpstr>Times</vt:lpstr>
      <vt:lpstr>Times New Roman</vt:lpstr>
      <vt:lpstr>Trebuchet MS</vt:lpstr>
      <vt:lpstr>Wingdings</vt:lpstr>
      <vt:lpstr>Wingdings 2</vt:lpstr>
      <vt:lpstr>Urbain</vt:lpstr>
      <vt:lpstr>Chapitre 2 : Les statistiques</vt:lpstr>
      <vt:lpstr>Pourquoi utiliser les statistiques ?</vt:lpstr>
      <vt:lpstr>Pourquoi utiliser les statistiques ?</vt:lpstr>
      <vt:lpstr>Partie 1 : Le vocabulaire statistique</vt:lpstr>
      <vt:lpstr>Partie 1 : Le vocabulaire statistique</vt:lpstr>
      <vt:lpstr>Partie 1 : Le vocabulaire statistique</vt:lpstr>
      <vt:lpstr>Partie 1 : Le vocabulaire statistique</vt:lpstr>
      <vt:lpstr>Partie 2 : Les représentations graphiques</vt:lpstr>
      <vt:lpstr>Partie 2 : Les représentations graphiques</vt:lpstr>
      <vt:lpstr>Partie 2 : Les représentations graphiques</vt:lpstr>
      <vt:lpstr>Partie 2 : Les représentations graphiques</vt:lpstr>
      <vt:lpstr>Partie 2 : Les représentations graphiques</vt:lpstr>
      <vt:lpstr>Partie 3 : Les Paramètres de tendance centrale</vt:lpstr>
      <vt:lpstr>Partie 3 : Les Paramètres de tendance centrale</vt:lpstr>
      <vt:lpstr>Partie 3 : Les Paramètres de tendance centrale</vt:lpstr>
      <vt:lpstr>Partie 3 : Les Paramètres de tendance centrale</vt:lpstr>
      <vt:lpstr>Présentation PowerPoint</vt:lpstr>
      <vt:lpstr>Partie 3 : Les Paramètres de tendance centrale</vt:lpstr>
      <vt:lpstr>Présentation PowerPoint</vt:lpstr>
      <vt:lpstr>Partie 4 : Les Paramètres de dispersion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2 : Les statistiques</dc:title>
  <dc:creator>Célie</dc:creator>
  <cp:lastModifiedBy>Vivien Noel</cp:lastModifiedBy>
  <cp:revision>7</cp:revision>
  <dcterms:created xsi:type="dcterms:W3CDTF">2015-11-05T09:19:42Z</dcterms:created>
  <dcterms:modified xsi:type="dcterms:W3CDTF">2020-08-28T06:51:48Z</dcterms:modified>
</cp:coreProperties>
</file>