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72" r:id="rId3"/>
    <p:sldId id="256" r:id="rId4"/>
    <p:sldId id="257" r:id="rId5"/>
    <p:sldId id="267" r:id="rId6"/>
    <p:sldId id="268" r:id="rId7"/>
    <p:sldId id="269" r:id="rId8"/>
    <p:sldId id="266" r:id="rId9"/>
    <p:sldId id="261" r:id="rId10"/>
    <p:sldId id="262" r:id="rId11"/>
    <p:sldId id="259" r:id="rId12"/>
    <p:sldId id="260" r:id="rId13"/>
    <p:sldId id="263" r:id="rId14"/>
    <p:sldId id="264" r:id="rId15"/>
    <p:sldId id="265" r:id="rId16"/>
    <p:sldId id="270" r:id="rId17"/>
    <p:sldId id="273" r:id="rId18"/>
    <p:sldId id="276" r:id="rId19"/>
    <p:sldId id="274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79" r:id="rId29"/>
    <p:sldId id="286" r:id="rId30"/>
    <p:sldId id="289" r:id="rId31"/>
    <p:sldId id="287" r:id="rId32"/>
    <p:sldId id="288" r:id="rId33"/>
    <p:sldId id="290" r:id="rId34"/>
    <p:sldId id="292" r:id="rId35"/>
    <p:sldId id="291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5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5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21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84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81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95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87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4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0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55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3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01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3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11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1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85DF34-8D20-406C-8BDD-217248D69C66}" type="datetimeFigureOut">
              <a:rPr lang="es-MX" smtClean="0"/>
              <a:t>16/11/2018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D179-02A7-4F43-BF25-CEFCEDC5154F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64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n para grand 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    </a:t>
            </a:r>
            <a:r>
              <a:rPr lang="es-MX" b="1" dirty="0" err="1">
                <a:solidFill>
                  <a:schemeClr val="tx1"/>
                </a:solidFill>
              </a:rPr>
              <a:t>Introduction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1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II - </a:t>
            </a:r>
            <a:r>
              <a:rPr lang="es-MX" b="1" dirty="0" err="1"/>
              <a:t>Fluctuation</a:t>
            </a:r>
            <a:r>
              <a:rPr lang="es-MX" b="1" dirty="0"/>
              <a:t> </a:t>
            </a:r>
            <a:r>
              <a:rPr lang="es-MX" b="1" dirty="0" err="1"/>
              <a:t>d’une</a:t>
            </a:r>
            <a:r>
              <a:rPr lang="es-MX" b="1" dirty="0"/>
              <a:t> </a:t>
            </a:r>
            <a:r>
              <a:rPr lang="es-MX" b="1" dirty="0" err="1"/>
              <a:t>fréquence</a:t>
            </a:r>
            <a:r>
              <a:rPr lang="es-MX" b="1" dirty="0"/>
              <a:t> en </a:t>
            </a:r>
            <a:r>
              <a:rPr lang="es-MX" b="1" dirty="0" err="1"/>
              <a:t>fonction</a:t>
            </a:r>
            <a:r>
              <a:rPr lang="es-MX" b="1" dirty="0"/>
              <a:t> des </a:t>
            </a:r>
            <a:r>
              <a:rPr lang="es-MX" b="1" dirty="0" err="1"/>
              <a:t>échantillons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04" y="2292439"/>
            <a:ext cx="4951147" cy="40300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96955" y="2292439"/>
            <a:ext cx="3760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RAPPELS :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Pourcentage</a:t>
            </a:r>
            <a:r>
              <a:rPr lang="es-MX" sz="2400" dirty="0"/>
              <a:t> =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473483" y="3077269"/>
            <a:ext cx="255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    </a:t>
            </a:r>
            <a:r>
              <a:rPr lang="es-MX" sz="2400" dirty="0" err="1"/>
              <a:t>Effectif</a:t>
            </a:r>
            <a:r>
              <a:rPr lang="es-MX" sz="2400" dirty="0"/>
              <a:t>  x 100</a:t>
            </a:r>
          </a:p>
          <a:p>
            <a:r>
              <a:rPr lang="es-MX" sz="2400" dirty="0"/>
              <a:t>      </a:t>
            </a:r>
          </a:p>
          <a:p>
            <a:r>
              <a:rPr lang="es-MX" sz="2400" dirty="0" err="1"/>
              <a:t>Effectif</a:t>
            </a:r>
            <a:r>
              <a:rPr lang="es-MX" sz="2400" dirty="0"/>
              <a:t> total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473484" y="3670479"/>
            <a:ext cx="1584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296954" y="2897746"/>
            <a:ext cx="4732303" cy="156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04" y="2292439"/>
            <a:ext cx="4951147" cy="403000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906" y="5122155"/>
            <a:ext cx="1492894" cy="12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II - </a:t>
            </a:r>
            <a:r>
              <a:rPr lang="es-MX" b="1" dirty="0" err="1"/>
              <a:t>Fluctuation</a:t>
            </a:r>
            <a:r>
              <a:rPr lang="es-MX" b="1" dirty="0"/>
              <a:t> </a:t>
            </a:r>
            <a:r>
              <a:rPr lang="es-MX" b="1" dirty="0" err="1"/>
              <a:t>d’une</a:t>
            </a:r>
            <a:r>
              <a:rPr lang="es-MX" b="1" dirty="0"/>
              <a:t> </a:t>
            </a:r>
            <a:r>
              <a:rPr lang="es-MX" b="1" dirty="0" err="1"/>
              <a:t>fréquence</a:t>
            </a:r>
            <a:r>
              <a:rPr lang="es-MX" b="1" dirty="0"/>
              <a:t> en </a:t>
            </a:r>
            <a:r>
              <a:rPr lang="es-MX" b="1" dirty="0" err="1"/>
              <a:t>fonction</a:t>
            </a:r>
            <a:r>
              <a:rPr lang="es-MX" b="1" dirty="0"/>
              <a:t> des </a:t>
            </a:r>
            <a:r>
              <a:rPr lang="es-MX" b="1" dirty="0" err="1"/>
              <a:t>échantillons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6578"/>
            <a:ext cx="2867025" cy="2343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0" y="4205628"/>
            <a:ext cx="2876550" cy="2324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065" y="4186578"/>
            <a:ext cx="2876550" cy="2324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77053"/>
            <a:ext cx="2867025" cy="23336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870" y="4224678"/>
            <a:ext cx="2876550" cy="23241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590" y="4196103"/>
            <a:ext cx="2867025" cy="23241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8721" y="1799407"/>
            <a:ext cx="1492894" cy="1200287"/>
          </a:xfrm>
          <a:prstGeom prst="rect">
            <a:avLst/>
          </a:prstGeom>
        </p:spPr>
      </p:pic>
      <p:sp>
        <p:nvSpPr>
          <p:cNvPr id="13" name="Marcador de conteni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22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II - </a:t>
            </a:r>
            <a:r>
              <a:rPr lang="es-MX" b="1" dirty="0" err="1"/>
              <a:t>Fluctuation</a:t>
            </a:r>
            <a:r>
              <a:rPr lang="es-MX" b="1" dirty="0"/>
              <a:t> </a:t>
            </a:r>
            <a:r>
              <a:rPr lang="es-MX" b="1" dirty="0" err="1"/>
              <a:t>d’une</a:t>
            </a:r>
            <a:r>
              <a:rPr lang="es-MX" b="1" dirty="0"/>
              <a:t> </a:t>
            </a:r>
            <a:r>
              <a:rPr lang="es-MX" b="1" dirty="0" err="1"/>
              <a:t>fréquence</a:t>
            </a:r>
            <a:r>
              <a:rPr lang="es-MX" b="1" dirty="0"/>
              <a:t> en </a:t>
            </a:r>
            <a:r>
              <a:rPr lang="es-MX" b="1" dirty="0" err="1"/>
              <a:t>fonction</a:t>
            </a:r>
            <a:r>
              <a:rPr lang="es-MX" b="1" dirty="0"/>
              <a:t> des </a:t>
            </a:r>
            <a:r>
              <a:rPr lang="es-MX" b="1" dirty="0" err="1"/>
              <a:t>échantillons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pPr marL="0" indent="0">
              <a:buNone/>
            </a:pPr>
            <a:r>
              <a:rPr lang="es-MX" u="sng" dirty="0" err="1"/>
              <a:t>Lancer</a:t>
            </a:r>
            <a:r>
              <a:rPr lang="es-MX" u="sng" dirty="0"/>
              <a:t> de </a:t>
            </a:r>
            <a:r>
              <a:rPr lang="es-MX" u="sng" dirty="0" err="1"/>
              <a:t>dés</a:t>
            </a:r>
            <a:r>
              <a:rPr lang="es-MX" u="sng" dirty="0"/>
              <a:t> à 6 faces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6578"/>
            <a:ext cx="2867025" cy="2343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0" y="4205628"/>
            <a:ext cx="2876550" cy="2324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065" y="4186578"/>
            <a:ext cx="2876550" cy="2324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721" y="1799407"/>
            <a:ext cx="1492894" cy="12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II - </a:t>
            </a:r>
            <a:r>
              <a:rPr lang="es-MX" b="1" dirty="0" err="1"/>
              <a:t>Fluctuation</a:t>
            </a:r>
            <a:r>
              <a:rPr lang="es-MX" b="1" dirty="0"/>
              <a:t> </a:t>
            </a:r>
            <a:r>
              <a:rPr lang="es-MX" b="1" dirty="0" err="1"/>
              <a:t>d’une</a:t>
            </a:r>
            <a:r>
              <a:rPr lang="es-MX" b="1" dirty="0"/>
              <a:t> </a:t>
            </a:r>
            <a:r>
              <a:rPr lang="es-MX" b="1" dirty="0" err="1"/>
              <a:t>fréquence</a:t>
            </a:r>
            <a:r>
              <a:rPr lang="es-MX" b="1" dirty="0"/>
              <a:t> en </a:t>
            </a:r>
            <a:r>
              <a:rPr lang="es-MX" b="1" dirty="0" err="1"/>
              <a:t>fonction</a:t>
            </a:r>
            <a:r>
              <a:rPr lang="es-MX" b="1" dirty="0"/>
              <a:t> des </a:t>
            </a:r>
            <a:r>
              <a:rPr lang="es-MX" b="1" dirty="0" err="1"/>
              <a:t>échantillons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9442" y="2180546"/>
            <a:ext cx="982435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3200" dirty="0" err="1"/>
              <a:t>On</a:t>
            </a:r>
            <a:r>
              <a:rPr lang="es-MX" sz="3200" dirty="0"/>
              <a:t> remarque que plus </a:t>
            </a:r>
            <a:r>
              <a:rPr lang="es-MX" sz="3200" dirty="0" err="1"/>
              <a:t>on</a:t>
            </a:r>
            <a:r>
              <a:rPr lang="es-MX" sz="3200" dirty="0"/>
              <a:t> </a:t>
            </a:r>
            <a:r>
              <a:rPr lang="es-MX" sz="3200" dirty="0" err="1"/>
              <a:t>réalise</a:t>
            </a:r>
            <a:r>
              <a:rPr lang="es-MX" sz="3200" dirty="0"/>
              <a:t> un nombre </a:t>
            </a:r>
            <a:r>
              <a:rPr lang="es-MX" sz="3200" dirty="0" err="1"/>
              <a:t>important</a:t>
            </a:r>
            <a:r>
              <a:rPr lang="es-MX" sz="3200" dirty="0"/>
              <a:t> de </a:t>
            </a:r>
            <a:r>
              <a:rPr lang="es-MX" sz="3200" dirty="0" err="1"/>
              <a:t>lancers</a:t>
            </a:r>
            <a:r>
              <a:rPr lang="es-MX" sz="3200" dirty="0"/>
              <a:t>, plus le </a:t>
            </a:r>
            <a:r>
              <a:rPr lang="es-MX" sz="3200" dirty="0" err="1"/>
              <a:t>pourcentage</a:t>
            </a:r>
            <a:r>
              <a:rPr lang="es-MX" sz="3200" dirty="0"/>
              <a:t> </a:t>
            </a:r>
            <a:r>
              <a:rPr lang="es-MX" sz="3200" dirty="0" err="1"/>
              <a:t>d’apparition</a:t>
            </a:r>
            <a:r>
              <a:rPr lang="es-MX" sz="3200" dirty="0"/>
              <a:t> de </a:t>
            </a:r>
            <a:r>
              <a:rPr lang="es-MX" sz="3200" dirty="0" err="1"/>
              <a:t>chaque</a:t>
            </a:r>
            <a:r>
              <a:rPr lang="es-MX" sz="3200" dirty="0"/>
              <a:t> </a:t>
            </a:r>
            <a:r>
              <a:rPr lang="es-MX" sz="3200" dirty="0" err="1"/>
              <a:t>face</a:t>
            </a:r>
            <a:r>
              <a:rPr lang="es-MX" sz="3200" dirty="0"/>
              <a:t> </a:t>
            </a:r>
            <a:r>
              <a:rPr lang="es-MX" sz="3200" dirty="0" err="1"/>
              <a:t>tend</a:t>
            </a:r>
            <a:r>
              <a:rPr lang="es-MX" sz="3200" dirty="0"/>
              <a:t> à se </a:t>
            </a:r>
            <a:r>
              <a:rPr lang="es-MX" sz="3200" dirty="0" err="1">
                <a:solidFill>
                  <a:srgbClr val="FF0000"/>
                </a:solidFill>
              </a:rPr>
              <a:t>stabiliser</a:t>
            </a:r>
            <a:r>
              <a:rPr lang="es-MX" sz="32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3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3200" dirty="0" err="1"/>
              <a:t>Cette</a:t>
            </a:r>
            <a:r>
              <a:rPr lang="es-MX" sz="3200" dirty="0"/>
              <a:t> </a:t>
            </a:r>
            <a:r>
              <a:rPr lang="es-MX" sz="3200" dirty="0" err="1"/>
              <a:t>valeur</a:t>
            </a:r>
            <a:r>
              <a:rPr lang="es-MX" sz="3200" dirty="0"/>
              <a:t> </a:t>
            </a:r>
            <a:r>
              <a:rPr lang="es-MX" sz="3200" dirty="0" err="1"/>
              <a:t>stabilisée</a:t>
            </a:r>
            <a:r>
              <a:rPr lang="es-MX" sz="3200" dirty="0"/>
              <a:t> </a:t>
            </a:r>
            <a:r>
              <a:rPr lang="es-MX" sz="3200" dirty="0" err="1"/>
              <a:t>est</a:t>
            </a:r>
            <a:r>
              <a:rPr lang="es-MX" sz="3200" dirty="0"/>
              <a:t> </a:t>
            </a:r>
            <a:r>
              <a:rPr lang="es-MX" sz="3200" dirty="0" err="1"/>
              <a:t>appellée</a:t>
            </a:r>
            <a:r>
              <a:rPr lang="es-MX" sz="3200" dirty="0"/>
              <a:t> </a:t>
            </a:r>
            <a:r>
              <a:rPr lang="es-MX" sz="3200" dirty="0" err="1">
                <a:solidFill>
                  <a:srgbClr val="FF0000"/>
                </a:solidFill>
              </a:rPr>
              <a:t>probabilité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6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III –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d’un</a:t>
            </a:r>
            <a:r>
              <a:rPr lang="es-MX" dirty="0"/>
              <a:t> </a:t>
            </a:r>
            <a:r>
              <a:rPr lang="es-MX" dirty="0" err="1"/>
              <a:t>évènement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0766"/>
            <a:ext cx="10798628" cy="5198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accent6"/>
                </a:solidFill>
              </a:rPr>
              <a:t>a)  </a:t>
            </a:r>
            <a:r>
              <a:rPr lang="es-MX" sz="3000" dirty="0" err="1">
                <a:solidFill>
                  <a:schemeClr val="accent6"/>
                </a:solidFill>
              </a:rPr>
              <a:t>Definition</a:t>
            </a:r>
            <a:endParaRPr lang="es-MX" sz="3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MX" sz="900" dirty="0"/>
          </a:p>
          <a:p>
            <a:pPr marL="0" indent="0">
              <a:buNone/>
            </a:pPr>
            <a:endParaRPr lang="es-MX" sz="1000" dirty="0"/>
          </a:p>
          <a:p>
            <a:pPr marL="0" indent="0">
              <a:buNone/>
            </a:pPr>
            <a:r>
              <a:rPr lang="es-MX" sz="3200" dirty="0"/>
              <a:t>Par </a:t>
            </a:r>
            <a:r>
              <a:rPr lang="es-MX" sz="3200" dirty="0" err="1"/>
              <a:t>rapport</a:t>
            </a:r>
            <a:r>
              <a:rPr lang="es-MX" sz="3200" dirty="0"/>
              <a:t> </a:t>
            </a:r>
            <a:r>
              <a:rPr lang="es-MX" sz="3200" dirty="0" err="1"/>
              <a:t>au</a:t>
            </a:r>
            <a:r>
              <a:rPr lang="es-MX" sz="3200" dirty="0"/>
              <a:t> relevé </a:t>
            </a:r>
            <a:r>
              <a:rPr lang="es-MX" sz="3200" dirty="0" err="1"/>
              <a:t>précédent</a:t>
            </a:r>
            <a:r>
              <a:rPr lang="es-MX" sz="3200" dirty="0"/>
              <a:t>, </a:t>
            </a:r>
            <a:r>
              <a:rPr lang="es-MX" sz="3200" dirty="0" err="1"/>
              <a:t>on</a:t>
            </a:r>
            <a:r>
              <a:rPr lang="es-MX" sz="3200" dirty="0"/>
              <a:t> remarque que </a:t>
            </a:r>
            <a:r>
              <a:rPr lang="es-MX" sz="3200" dirty="0" err="1"/>
              <a:t>pour</a:t>
            </a:r>
            <a:r>
              <a:rPr lang="es-MX" sz="3200" dirty="0"/>
              <a:t> 30 000 </a:t>
            </a:r>
            <a:r>
              <a:rPr lang="es-MX" sz="3200" dirty="0" err="1"/>
              <a:t>lancers</a:t>
            </a:r>
            <a:r>
              <a:rPr lang="es-MX" sz="3200" dirty="0"/>
              <a:t>, les </a:t>
            </a:r>
            <a:r>
              <a:rPr lang="es-MX" sz="3200" dirty="0" err="1"/>
              <a:t>résultats</a:t>
            </a:r>
            <a:r>
              <a:rPr lang="es-MX" sz="3200" dirty="0"/>
              <a:t> </a:t>
            </a:r>
            <a:r>
              <a:rPr lang="es-MX" sz="3200" dirty="0" err="1"/>
              <a:t>sont</a:t>
            </a:r>
            <a:r>
              <a:rPr lang="es-MX" sz="3200" dirty="0"/>
              <a:t> a </a:t>
            </a:r>
            <a:r>
              <a:rPr lang="es-MX" sz="3200" dirty="0" err="1"/>
              <a:t>peu</a:t>
            </a:r>
            <a:r>
              <a:rPr lang="es-MX" sz="3200" dirty="0"/>
              <a:t> </a:t>
            </a:r>
            <a:r>
              <a:rPr lang="es-MX" sz="3200" dirty="0" err="1"/>
              <a:t>près</a:t>
            </a:r>
            <a:r>
              <a:rPr lang="es-MX" sz="3200" dirty="0"/>
              <a:t> </a:t>
            </a:r>
            <a:r>
              <a:rPr lang="es-MX" sz="3200" dirty="0" err="1"/>
              <a:t>les`mêmes</a:t>
            </a:r>
            <a:r>
              <a:rPr lang="es-MX" sz="3200" dirty="0"/>
              <a:t> </a:t>
            </a:r>
            <a:r>
              <a:rPr lang="es-MX" sz="3200" dirty="0" err="1"/>
              <a:t>pour</a:t>
            </a:r>
            <a:r>
              <a:rPr lang="es-MX" sz="3200" dirty="0"/>
              <a:t> </a:t>
            </a:r>
            <a:r>
              <a:rPr lang="es-MX" sz="3200" dirty="0" err="1"/>
              <a:t>chaque</a:t>
            </a:r>
            <a:r>
              <a:rPr lang="es-MX" sz="3200" dirty="0"/>
              <a:t> </a:t>
            </a:r>
            <a:r>
              <a:rPr lang="es-MX" sz="3200" dirty="0" err="1"/>
              <a:t>face</a:t>
            </a:r>
            <a:r>
              <a:rPr lang="es-MX" sz="3200" dirty="0"/>
              <a:t>.</a:t>
            </a:r>
          </a:p>
          <a:p>
            <a:endParaRPr lang="es-MX" sz="3200" dirty="0"/>
          </a:p>
          <a:p>
            <a:r>
              <a:rPr lang="es-MX" sz="3200" dirty="0"/>
              <a:t>                                           </a:t>
            </a:r>
            <a:r>
              <a:rPr lang="es-MX" sz="3200" dirty="0" err="1"/>
              <a:t>Soit</a:t>
            </a:r>
            <a:r>
              <a:rPr lang="es-MX" sz="3200" dirty="0"/>
              <a:t> </a:t>
            </a:r>
            <a:r>
              <a:rPr lang="es-MX" sz="3200" dirty="0" err="1"/>
              <a:t>l’</a:t>
            </a:r>
            <a:r>
              <a:rPr lang="es-MX" sz="3200" dirty="0" err="1">
                <a:solidFill>
                  <a:srgbClr val="FF0000"/>
                </a:solidFill>
              </a:rPr>
              <a:t>évènement</a:t>
            </a:r>
            <a:r>
              <a:rPr lang="es-MX" sz="3200" dirty="0"/>
              <a:t> </a:t>
            </a:r>
            <a:r>
              <a:rPr lang="es-MX" sz="3200" dirty="0">
                <a:solidFill>
                  <a:srgbClr val="FF0000"/>
                </a:solidFill>
              </a:rPr>
              <a:t>A</a:t>
            </a:r>
            <a:r>
              <a:rPr lang="es-MX" sz="3200" dirty="0"/>
              <a:t> : Le dé </a:t>
            </a:r>
            <a:r>
              <a:rPr lang="es-MX" sz="3200" dirty="0" err="1"/>
              <a:t>donne</a:t>
            </a:r>
            <a:r>
              <a:rPr lang="es-MX" sz="3200" dirty="0"/>
              <a:t> un “</a:t>
            </a:r>
            <a:r>
              <a:rPr lang="es-MX" sz="3200" dirty="0">
                <a:solidFill>
                  <a:srgbClr val="FF0000"/>
                </a:solidFill>
              </a:rPr>
              <a:t>3</a:t>
            </a:r>
            <a:r>
              <a:rPr lang="es-MX" sz="3200" dirty="0"/>
              <a:t>”</a:t>
            </a:r>
          </a:p>
          <a:p>
            <a:endParaRPr lang="es-MX" sz="3200" dirty="0"/>
          </a:p>
          <a:p>
            <a:r>
              <a:rPr lang="es-MX" sz="3200" dirty="0"/>
              <a:t>                                            La </a:t>
            </a:r>
            <a:r>
              <a:rPr lang="es-MX" sz="3200" dirty="0" err="1"/>
              <a:t>probabilité</a:t>
            </a:r>
            <a:r>
              <a:rPr lang="es-MX" sz="3200" dirty="0"/>
              <a:t> </a:t>
            </a:r>
            <a:r>
              <a:rPr lang="es-MX" sz="3200" dirty="0" err="1"/>
              <a:t>d’obtenir</a:t>
            </a:r>
            <a:r>
              <a:rPr lang="es-MX" sz="3200" dirty="0"/>
              <a:t> un 3 </a:t>
            </a:r>
            <a:r>
              <a:rPr lang="es-MX" sz="3200" dirty="0" err="1"/>
              <a:t>lors</a:t>
            </a:r>
            <a:r>
              <a:rPr lang="es-MX" sz="3200" dirty="0"/>
              <a:t> </a:t>
            </a:r>
            <a:r>
              <a:rPr lang="es-MX" sz="3200" dirty="0" err="1"/>
              <a:t>d’un</a:t>
            </a:r>
            <a:endParaRPr lang="es-MX" sz="3200" dirty="0"/>
          </a:p>
          <a:p>
            <a:r>
              <a:rPr lang="es-MX" sz="3200" dirty="0"/>
              <a:t>                                            </a:t>
            </a:r>
            <a:r>
              <a:rPr lang="es-MX" sz="3200" dirty="0" err="1"/>
              <a:t>lancer</a:t>
            </a:r>
            <a:r>
              <a:rPr lang="es-MX" sz="3200" dirty="0"/>
              <a:t> de dé se note </a:t>
            </a:r>
            <a:r>
              <a:rPr lang="es-MX" sz="3200" dirty="0">
                <a:solidFill>
                  <a:srgbClr val="FF0000"/>
                </a:solidFill>
              </a:rPr>
              <a:t>p(A)</a:t>
            </a:r>
          </a:p>
          <a:p>
            <a:endParaRPr lang="es-MX" sz="3200" dirty="0"/>
          </a:p>
          <a:p>
            <a:r>
              <a:rPr lang="es-MX" sz="3200" dirty="0"/>
              <a:t>                                            </a:t>
            </a:r>
          </a:p>
          <a:p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3199719"/>
            <a:ext cx="3684948" cy="29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III –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d’un</a:t>
            </a:r>
            <a:r>
              <a:rPr lang="es-MX" dirty="0"/>
              <a:t> </a:t>
            </a:r>
            <a:r>
              <a:rPr lang="es-MX" dirty="0" err="1"/>
              <a:t>évènement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7735"/>
                <a:ext cx="10752786" cy="5660265"/>
              </a:xfrm>
            </p:spPr>
            <p:txBody>
              <a:bodyPr/>
              <a:lstStyle/>
              <a:p>
                <a:pPr marL="514350" indent="-514350">
                  <a:lnSpc>
                    <a:spcPct val="100000"/>
                  </a:lnSpc>
                  <a:buAutoNum type="alphaLcParenR"/>
                </a:pPr>
                <a:r>
                  <a:rPr lang="es-MX" dirty="0">
                    <a:solidFill>
                      <a:schemeClr val="accent6"/>
                    </a:solidFill>
                  </a:rPr>
                  <a:t>Definition</a:t>
                </a:r>
              </a:p>
              <a:p>
                <a:pPr marL="514350" indent="-514350">
                  <a:lnSpc>
                    <a:spcPct val="100000"/>
                  </a:lnSpc>
                  <a:buAutoNum type="alphaLcParenR"/>
                </a:pPr>
                <a:endParaRPr lang="es-MX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dirty="0"/>
                  <a:t>La </a:t>
                </a:r>
                <a:r>
                  <a:rPr lang="es-MX" dirty="0" err="1"/>
                  <a:t>probabilité</a:t>
                </a:r>
                <a:r>
                  <a:rPr lang="es-MX" dirty="0"/>
                  <a:t> de </a:t>
                </a:r>
                <a:r>
                  <a:rPr lang="es-MX" dirty="0" err="1"/>
                  <a:t>l’évènement</a:t>
                </a:r>
                <a:r>
                  <a:rPr lang="es-MX" dirty="0"/>
                  <a:t> A  </a:t>
                </a:r>
                <a:r>
                  <a:rPr lang="es-MX" dirty="0">
                    <a:solidFill>
                      <a:srgbClr val="FF0000"/>
                    </a:solidFill>
                  </a:rPr>
                  <a:t>P(A)</a:t>
                </a:r>
                <a:r>
                  <a:rPr lang="es-MX" dirty="0"/>
                  <a:t> </a:t>
                </a:r>
                <a:r>
                  <a:rPr lang="es-MX" dirty="0" err="1"/>
                  <a:t>correspond</a:t>
                </a:r>
                <a:r>
                  <a:rPr lang="es-MX" dirty="0"/>
                  <a:t> </a:t>
                </a:r>
                <a:r>
                  <a:rPr lang="es-MX" dirty="0" err="1"/>
                  <a:t>au</a:t>
                </a:r>
                <a:r>
                  <a:rPr lang="es-MX" dirty="0"/>
                  <a:t> </a:t>
                </a:r>
                <a:r>
                  <a:rPr lang="es-MX" dirty="0" err="1"/>
                  <a:t>pourcentage</a:t>
                </a:r>
                <a:r>
                  <a:rPr lang="es-MX" dirty="0"/>
                  <a:t> des “3” </a:t>
                </a:r>
                <a:r>
                  <a:rPr lang="es-MX" dirty="0" err="1"/>
                  <a:t>lorsque</a:t>
                </a:r>
                <a:r>
                  <a:rPr lang="es-MX" dirty="0"/>
                  <a:t> le nombre de </a:t>
                </a:r>
                <a:r>
                  <a:rPr lang="es-MX" dirty="0" err="1"/>
                  <a:t>répétition</a:t>
                </a:r>
                <a:r>
                  <a:rPr lang="es-MX" dirty="0"/>
                  <a:t> </a:t>
                </a:r>
                <a:r>
                  <a:rPr lang="es-MX" dirty="0" err="1"/>
                  <a:t>tend</a:t>
                </a:r>
                <a:r>
                  <a:rPr lang="es-MX" dirty="0"/>
                  <a:t> </a:t>
                </a:r>
                <a:r>
                  <a:rPr lang="es-MX" dirty="0" err="1"/>
                  <a:t>vers</a:t>
                </a:r>
                <a:r>
                  <a:rPr lang="es-MX" dirty="0"/>
                  <a:t> </a:t>
                </a:r>
                <a:r>
                  <a:rPr lang="es-MX" dirty="0" err="1"/>
                  <a:t>l’infini</a:t>
                </a:r>
                <a:r>
                  <a:rPr lang="es-MX" dirty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MX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dirty="0" err="1"/>
                  <a:t>Nous</a:t>
                </a:r>
                <a:r>
                  <a:rPr lang="es-MX" dirty="0"/>
                  <a:t> </a:t>
                </a:r>
                <a:r>
                  <a:rPr lang="es-MX" dirty="0" err="1"/>
                  <a:t>remarquons</a:t>
                </a:r>
                <a:r>
                  <a:rPr lang="es-MX" dirty="0"/>
                  <a:t> que ce </a:t>
                </a:r>
                <a:r>
                  <a:rPr lang="es-MX" dirty="0" err="1"/>
                  <a:t>pourcentage</a:t>
                </a:r>
                <a:r>
                  <a:rPr lang="es-MX" dirty="0"/>
                  <a:t> se </a:t>
                </a:r>
                <a:r>
                  <a:rPr lang="es-MX" dirty="0" err="1"/>
                  <a:t>rapproche</a:t>
                </a:r>
                <a:r>
                  <a:rPr lang="es-MX" dirty="0"/>
                  <a:t> de 17%.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dirty="0" err="1"/>
                  <a:t>Donc</a:t>
                </a:r>
                <a:r>
                  <a:rPr lang="es-MX" dirty="0"/>
                  <a:t> </a:t>
                </a:r>
                <a:r>
                  <a:rPr lang="es-MX" dirty="0">
                    <a:solidFill>
                      <a:srgbClr val="FF0000"/>
                    </a:solidFill>
                  </a:rPr>
                  <a:t>P(A)  se </a:t>
                </a:r>
                <a:r>
                  <a:rPr lang="es-MX" dirty="0" err="1">
                    <a:solidFill>
                      <a:srgbClr val="FF0000"/>
                    </a:solidFill>
                  </a:rPr>
                  <a:t>rapproche</a:t>
                </a:r>
                <a:r>
                  <a:rPr lang="es-MX" dirty="0">
                    <a:solidFill>
                      <a:srgbClr val="FF0000"/>
                    </a:solidFill>
                  </a:rPr>
                  <a:t> de  16.7%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MX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MX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MX" sz="4000" b="0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𝑁𝑜𝑚𝑏𝑟𝑒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𝑖𝑠𝑠𝑢𝑒𝑠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𝑓𝑎𝑣𝑜𝑟𝑎𝑏𝑙𝑒𝑠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𝑛𝑜𝑚𝑏𝑟𝑒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MX" sz="4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𝑖𝑠𝑠𝑢𝑒𝑠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lang="es-MX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7735"/>
                <a:ext cx="10752786" cy="5660265"/>
              </a:xfrm>
              <a:blipFill>
                <a:blip r:embed="rId2"/>
                <a:stretch>
                  <a:fillRect l="-624" t="-538" r="-5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III –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d’un</a:t>
            </a:r>
            <a:r>
              <a:rPr lang="es-MX" dirty="0"/>
              <a:t> </a:t>
            </a:r>
            <a:r>
              <a:rPr lang="es-MX" dirty="0" err="1"/>
              <a:t>évènement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48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accent6"/>
                </a:solidFill>
              </a:rPr>
              <a:t>b) </a:t>
            </a:r>
            <a:r>
              <a:rPr lang="es-MX" dirty="0" err="1">
                <a:solidFill>
                  <a:schemeClr val="accent6"/>
                </a:solidFill>
              </a:rPr>
              <a:t>Equiprobabilité</a:t>
            </a:r>
            <a:endParaRPr lang="es-MX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Dans </a:t>
            </a:r>
            <a:r>
              <a:rPr lang="es-MX" dirty="0" err="1"/>
              <a:t>l’exemple</a:t>
            </a:r>
            <a:r>
              <a:rPr lang="es-MX" dirty="0"/>
              <a:t> </a:t>
            </a:r>
            <a:r>
              <a:rPr lang="es-MX" dirty="0" err="1"/>
              <a:t>précédent</a:t>
            </a:r>
            <a:r>
              <a:rPr lang="es-MX" dirty="0"/>
              <a:t>, </a:t>
            </a:r>
            <a:r>
              <a:rPr lang="es-MX" dirty="0" err="1"/>
              <a:t>on</a:t>
            </a:r>
            <a:r>
              <a:rPr lang="es-MX" dirty="0"/>
              <a:t> remarque que la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d’obtenir</a:t>
            </a:r>
            <a:r>
              <a:rPr lang="es-MX" dirty="0"/>
              <a:t> </a:t>
            </a:r>
            <a:r>
              <a:rPr lang="es-MX" dirty="0" err="1"/>
              <a:t>n’importe</a:t>
            </a:r>
            <a:r>
              <a:rPr lang="es-MX" dirty="0"/>
              <a:t> </a:t>
            </a:r>
            <a:r>
              <a:rPr lang="es-MX" dirty="0" err="1"/>
              <a:t>quelle</a:t>
            </a:r>
            <a:r>
              <a:rPr lang="es-MX" dirty="0"/>
              <a:t> </a:t>
            </a:r>
            <a:r>
              <a:rPr lang="es-MX" dirty="0" err="1"/>
              <a:t>valeur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la </a:t>
            </a:r>
            <a:r>
              <a:rPr lang="es-MX" dirty="0" err="1"/>
              <a:t>même</a:t>
            </a:r>
            <a:r>
              <a:rPr lang="es-MX" dirty="0"/>
              <a:t>, </a:t>
            </a:r>
            <a:r>
              <a:rPr lang="es-MX" dirty="0" err="1"/>
              <a:t>c’est</a:t>
            </a:r>
            <a:r>
              <a:rPr lang="es-MX" dirty="0"/>
              <a:t> à </a:t>
            </a:r>
            <a:r>
              <a:rPr lang="es-MX" dirty="0" err="1"/>
              <a:t>dire</a:t>
            </a:r>
            <a:r>
              <a:rPr lang="es-MX" dirty="0"/>
              <a:t> </a:t>
            </a:r>
            <a:r>
              <a:rPr lang="es-MX" dirty="0" err="1"/>
              <a:t>environ</a:t>
            </a:r>
            <a:r>
              <a:rPr lang="es-MX" dirty="0"/>
              <a:t> 0.167.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Lorsque</a:t>
            </a:r>
            <a:r>
              <a:rPr lang="es-MX" dirty="0"/>
              <a:t> la </a:t>
            </a:r>
            <a:r>
              <a:rPr lang="es-MX" dirty="0" err="1"/>
              <a:t>probabilité</a:t>
            </a:r>
            <a:r>
              <a:rPr lang="es-MX" dirty="0"/>
              <a:t> de </a:t>
            </a:r>
            <a:r>
              <a:rPr lang="es-MX" dirty="0" err="1"/>
              <a:t>tous</a:t>
            </a:r>
            <a:r>
              <a:rPr lang="es-MX" dirty="0"/>
              <a:t> les </a:t>
            </a:r>
            <a:r>
              <a:rPr lang="es-MX" dirty="0" err="1"/>
              <a:t>évènements</a:t>
            </a:r>
            <a:r>
              <a:rPr lang="es-MX" dirty="0"/>
              <a:t> </a:t>
            </a:r>
            <a:r>
              <a:rPr lang="es-MX" dirty="0" err="1"/>
              <a:t>élémentaires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la </a:t>
            </a:r>
            <a:r>
              <a:rPr lang="es-MX" dirty="0" err="1"/>
              <a:t>même</a:t>
            </a:r>
            <a:r>
              <a:rPr lang="es-MX" dirty="0"/>
              <a:t>, </a:t>
            </a:r>
            <a:r>
              <a:rPr lang="es-MX" dirty="0" err="1"/>
              <a:t>alors</a:t>
            </a:r>
            <a:r>
              <a:rPr lang="es-MX" dirty="0"/>
              <a:t> le </a:t>
            </a:r>
            <a:r>
              <a:rPr lang="es-MX" dirty="0" err="1"/>
              <a:t>tirage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Équiprobable</a:t>
            </a:r>
            <a:r>
              <a:rPr lang="es-MX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16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Application </a:t>
            </a:r>
            <a:r>
              <a:rPr lang="es-MX" dirty="0" err="1"/>
              <a:t>pratique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Pour</a:t>
            </a:r>
            <a:r>
              <a:rPr lang="es-MX" dirty="0"/>
              <a:t> un </a:t>
            </a:r>
            <a:r>
              <a:rPr lang="es-MX" dirty="0" err="1"/>
              <a:t>jeu</a:t>
            </a:r>
            <a:r>
              <a:rPr lang="es-MX" dirty="0"/>
              <a:t> de </a:t>
            </a:r>
            <a:r>
              <a:rPr lang="es-MX" dirty="0" err="1"/>
              <a:t>carte</a:t>
            </a:r>
            <a:r>
              <a:rPr lang="es-MX" dirty="0"/>
              <a:t> de 54, </a:t>
            </a: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effectuons</a:t>
            </a:r>
            <a:r>
              <a:rPr lang="es-MX" dirty="0"/>
              <a:t> un </a:t>
            </a:r>
            <a:r>
              <a:rPr lang="es-MX" dirty="0" err="1"/>
              <a:t>tirage</a:t>
            </a:r>
            <a:r>
              <a:rPr lang="es-MX" dirty="0"/>
              <a:t> </a:t>
            </a:r>
            <a:r>
              <a:rPr lang="es-MX" dirty="0" err="1"/>
              <a:t>avec</a:t>
            </a:r>
            <a:r>
              <a:rPr lang="es-MX" dirty="0"/>
              <a:t> </a:t>
            </a:r>
            <a:r>
              <a:rPr lang="es-MX" dirty="0" err="1"/>
              <a:t>remise</a:t>
            </a:r>
            <a:r>
              <a:rPr lang="es-MX" dirty="0"/>
              <a:t>. </a:t>
            </a: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avons</a:t>
            </a:r>
            <a:r>
              <a:rPr lang="es-MX" dirty="0"/>
              <a:t> </a:t>
            </a:r>
            <a:r>
              <a:rPr lang="es-MX" dirty="0" err="1"/>
              <a:t>donc</a:t>
            </a:r>
            <a:r>
              <a:rPr lang="es-MX" dirty="0"/>
              <a:t> </a:t>
            </a:r>
            <a:r>
              <a:rPr lang="es-MX" dirty="0" err="1"/>
              <a:t>equiprobabilité</a:t>
            </a:r>
            <a:r>
              <a:rPr lang="es-MX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Associez</a:t>
            </a:r>
            <a:r>
              <a:rPr lang="es-MX" dirty="0"/>
              <a:t> la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avec</a:t>
            </a:r>
            <a:r>
              <a:rPr lang="es-MX" dirty="0"/>
              <a:t> </a:t>
            </a:r>
            <a:r>
              <a:rPr lang="es-MX" dirty="0" err="1"/>
              <a:t>l’évènement</a:t>
            </a:r>
            <a:r>
              <a:rPr lang="es-MX" dirty="0"/>
              <a:t> </a:t>
            </a:r>
            <a:r>
              <a:rPr lang="es-MX" dirty="0" err="1"/>
              <a:t>correspondant</a:t>
            </a:r>
            <a:r>
              <a:rPr lang="es-MX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une </a:t>
            </a:r>
            <a:r>
              <a:rPr lang="es-MX" dirty="0" err="1"/>
              <a:t>carte</a:t>
            </a:r>
            <a:r>
              <a:rPr lang="es-MX" dirty="0"/>
              <a:t> rouge                                                                      0.074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roi</a:t>
            </a:r>
            <a:r>
              <a:rPr lang="es-MX" dirty="0"/>
              <a:t>                                                                                         0.241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roi</a:t>
            </a:r>
            <a:r>
              <a:rPr lang="es-MX" dirty="0"/>
              <a:t> </a:t>
            </a:r>
            <a:r>
              <a:rPr lang="es-MX" dirty="0" err="1"/>
              <a:t>ou</a:t>
            </a:r>
            <a:r>
              <a:rPr lang="es-MX" dirty="0"/>
              <a:t> une reine                                                                  0.148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carreau</a:t>
            </a:r>
            <a:r>
              <a:rPr lang="es-MX" dirty="0"/>
              <a:t>                                                                                0.5</a:t>
            </a:r>
          </a:p>
        </p:txBody>
      </p:sp>
    </p:spTree>
    <p:extLst>
      <p:ext uri="{BB962C8B-B14F-4D97-AF65-F5344CB8AC3E}">
        <p14:creationId xmlns:p14="http://schemas.microsoft.com/office/powerpoint/2010/main" val="4128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Application </a:t>
            </a:r>
            <a:r>
              <a:rPr lang="es-MX" dirty="0" err="1"/>
              <a:t>pratique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Pour</a:t>
            </a:r>
            <a:r>
              <a:rPr lang="es-MX" dirty="0"/>
              <a:t> un </a:t>
            </a:r>
            <a:r>
              <a:rPr lang="es-MX" dirty="0" err="1"/>
              <a:t>jeu</a:t>
            </a:r>
            <a:r>
              <a:rPr lang="es-MX" dirty="0"/>
              <a:t> de </a:t>
            </a:r>
            <a:r>
              <a:rPr lang="es-MX" dirty="0" err="1"/>
              <a:t>carte</a:t>
            </a:r>
            <a:r>
              <a:rPr lang="es-MX" dirty="0"/>
              <a:t> de 54, </a:t>
            </a: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effectuons</a:t>
            </a:r>
            <a:r>
              <a:rPr lang="es-MX" dirty="0"/>
              <a:t> un </a:t>
            </a:r>
            <a:r>
              <a:rPr lang="es-MX" dirty="0" err="1"/>
              <a:t>tirage</a:t>
            </a:r>
            <a:r>
              <a:rPr lang="es-MX" dirty="0"/>
              <a:t> </a:t>
            </a:r>
            <a:r>
              <a:rPr lang="es-MX" dirty="0" err="1"/>
              <a:t>avec</a:t>
            </a:r>
            <a:r>
              <a:rPr lang="es-MX" dirty="0"/>
              <a:t> </a:t>
            </a:r>
            <a:r>
              <a:rPr lang="es-MX" dirty="0" err="1"/>
              <a:t>remise</a:t>
            </a:r>
            <a:r>
              <a:rPr lang="es-MX" dirty="0"/>
              <a:t>. </a:t>
            </a: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avons</a:t>
            </a:r>
            <a:r>
              <a:rPr lang="es-MX" dirty="0"/>
              <a:t> </a:t>
            </a:r>
            <a:r>
              <a:rPr lang="es-MX" dirty="0" err="1"/>
              <a:t>donc</a:t>
            </a:r>
            <a:r>
              <a:rPr lang="es-MX" dirty="0"/>
              <a:t> </a:t>
            </a:r>
            <a:r>
              <a:rPr lang="es-MX" dirty="0" err="1"/>
              <a:t>equiprobabilité</a:t>
            </a:r>
            <a:r>
              <a:rPr lang="es-MX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Associez</a:t>
            </a:r>
            <a:r>
              <a:rPr lang="es-MX" dirty="0"/>
              <a:t> la </a:t>
            </a:r>
            <a:r>
              <a:rPr lang="es-MX" dirty="0" err="1"/>
              <a:t>probabilité</a:t>
            </a:r>
            <a:r>
              <a:rPr lang="es-MX" dirty="0"/>
              <a:t> </a:t>
            </a:r>
            <a:r>
              <a:rPr lang="es-MX" dirty="0" err="1"/>
              <a:t>avec</a:t>
            </a:r>
            <a:r>
              <a:rPr lang="es-MX" dirty="0"/>
              <a:t> </a:t>
            </a:r>
            <a:r>
              <a:rPr lang="es-MX" dirty="0" err="1"/>
              <a:t>l’évènement</a:t>
            </a:r>
            <a:r>
              <a:rPr lang="es-MX" dirty="0"/>
              <a:t> </a:t>
            </a:r>
            <a:r>
              <a:rPr lang="es-MX" dirty="0" err="1"/>
              <a:t>correspondant</a:t>
            </a:r>
            <a:r>
              <a:rPr lang="es-MX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une </a:t>
            </a:r>
            <a:r>
              <a:rPr lang="es-MX" dirty="0" err="1"/>
              <a:t>carte</a:t>
            </a:r>
            <a:r>
              <a:rPr lang="es-MX" dirty="0"/>
              <a:t> rouge                                                                      0.074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roi</a:t>
            </a:r>
            <a:r>
              <a:rPr lang="es-MX" dirty="0"/>
              <a:t>                                                                                         0.241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roi</a:t>
            </a:r>
            <a:r>
              <a:rPr lang="es-MX" dirty="0"/>
              <a:t> </a:t>
            </a:r>
            <a:r>
              <a:rPr lang="es-MX" dirty="0" err="1"/>
              <a:t>ou</a:t>
            </a:r>
            <a:r>
              <a:rPr lang="es-MX" dirty="0"/>
              <a:t> une reine                                                                  0.148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 err="1"/>
              <a:t>Obtenir</a:t>
            </a:r>
            <a:r>
              <a:rPr lang="es-MX" dirty="0"/>
              <a:t> un </a:t>
            </a:r>
            <a:r>
              <a:rPr lang="es-MX" dirty="0" err="1"/>
              <a:t>carreau</a:t>
            </a:r>
            <a:r>
              <a:rPr lang="es-MX" dirty="0"/>
              <a:t>                                                                                0.5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339988" y="4148919"/>
            <a:ext cx="4462818" cy="158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V="1">
            <a:off x="4339988" y="4148920"/>
            <a:ext cx="4462818" cy="55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4694830" y="5240740"/>
            <a:ext cx="4107976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4449170" y="4708478"/>
            <a:ext cx="4353636" cy="1146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1" y="228457"/>
            <a:ext cx="11595124" cy="32120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67" y="3794361"/>
            <a:ext cx="10284228" cy="276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n para plastique estomac pois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4" y="2584473"/>
            <a:ext cx="5698036" cy="42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Thunnus albac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9" y="393479"/>
            <a:ext cx="2867036" cy="18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45614" y="1851383"/>
            <a:ext cx="2961068" cy="518330"/>
          </a:xfrm>
        </p:spPr>
        <p:txBody>
          <a:bodyPr/>
          <a:lstStyle/>
          <a:p>
            <a:pPr marL="0" indent="0">
              <a:buNone/>
            </a:pPr>
            <a:r>
              <a:rPr lang="es-MX" i="1" dirty="0" err="1">
                <a:solidFill>
                  <a:schemeClr val="bg1"/>
                </a:solidFill>
              </a:rPr>
              <a:t>Thunnus</a:t>
            </a:r>
            <a:r>
              <a:rPr lang="es-MX" i="1" dirty="0">
                <a:solidFill>
                  <a:schemeClr val="bg1"/>
                </a:solidFill>
              </a:rPr>
              <a:t> </a:t>
            </a:r>
            <a:r>
              <a:rPr lang="es-MX" i="1" dirty="0" err="1">
                <a:solidFill>
                  <a:schemeClr val="bg1"/>
                </a:solidFill>
              </a:rPr>
              <a:t>albacares</a:t>
            </a:r>
            <a:endParaRPr lang="es-MX" i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14" y="5277398"/>
            <a:ext cx="5848350" cy="1123950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07229" y="6401348"/>
            <a:ext cx="2961068" cy="5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i="1" dirty="0" err="1"/>
              <a:t>The</a:t>
            </a:r>
            <a:r>
              <a:rPr lang="es-MX" i="1" dirty="0"/>
              <a:t> </a:t>
            </a:r>
            <a:r>
              <a:rPr lang="es-MX" i="1" dirty="0" err="1"/>
              <a:t>guardian</a:t>
            </a:r>
            <a:endParaRPr lang="es-MX" i="1" dirty="0"/>
          </a:p>
        </p:txBody>
      </p:sp>
      <p:pic>
        <p:nvPicPr>
          <p:cNvPr id="12292" name="Picture 4" descr="Resultado de imagen para seabir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67" y="431362"/>
            <a:ext cx="3147498" cy="18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286600"/>
            <a:ext cx="9888444" cy="265418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" y="3238855"/>
            <a:ext cx="9678161" cy="29591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45958" y="1323834"/>
            <a:ext cx="846161" cy="409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6157415" y="1826624"/>
            <a:ext cx="846161" cy="409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4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903260" y="4926842"/>
            <a:ext cx="1760561" cy="669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739487" y="3343701"/>
            <a:ext cx="63325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Rappel sur le </a:t>
            </a:r>
            <a:r>
              <a:rPr lang="es-MX" sz="3200" dirty="0" err="1"/>
              <a:t>produit</a:t>
            </a:r>
            <a:r>
              <a:rPr lang="es-MX" sz="3200" dirty="0"/>
              <a:t> en </a:t>
            </a:r>
            <a:r>
              <a:rPr lang="es-MX" sz="3200" dirty="0" err="1"/>
              <a:t>croix</a:t>
            </a:r>
            <a:r>
              <a:rPr lang="es-MX" sz="3200" dirty="0"/>
              <a:t> :</a:t>
            </a:r>
          </a:p>
          <a:p>
            <a:endParaRPr lang="es-MX" sz="3200" dirty="0"/>
          </a:p>
          <a:p>
            <a:r>
              <a:rPr lang="es-MX" sz="2400" dirty="0"/>
              <a:t>11 000 </a:t>
            </a:r>
            <a:r>
              <a:rPr lang="es-MX" sz="2400" dirty="0" err="1"/>
              <a:t>jeunes</a:t>
            </a:r>
            <a:r>
              <a:rPr lang="es-MX" sz="2400" dirty="0"/>
              <a:t>                                    100%</a:t>
            </a:r>
          </a:p>
          <a:p>
            <a:endParaRPr lang="es-MX" sz="2400" dirty="0"/>
          </a:p>
          <a:p>
            <a:r>
              <a:rPr lang="es-MX" sz="2400" dirty="0"/>
              <a:t>   </a:t>
            </a:r>
            <a:r>
              <a:rPr lang="fr-HT" sz="2400" dirty="0"/>
              <a:t>Garçons</a:t>
            </a:r>
            <a:r>
              <a:rPr lang="es-MX" sz="2400" dirty="0"/>
              <a:t>?                                         48%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223379" y="4585648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223379" y="5297606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739487" y="3343701"/>
            <a:ext cx="6182435" cy="232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223379" y="4585648"/>
            <a:ext cx="2251881" cy="711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223379" y="4585647"/>
            <a:ext cx="2251881" cy="711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4312479" y="6086902"/>
                <a:ext cx="6141705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Nombre de Gar</a:t>
                </a:r>
                <a:r>
                  <a:rPr lang="fr-HT" sz="2400" b="1" dirty="0">
                    <a:solidFill>
                      <a:srgbClr val="FF0000"/>
                    </a:solidFill>
                  </a:rPr>
                  <a:t>ç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ons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𝟒𝟖</m:t>
                        </m:r>
                      </m:num>
                      <m:den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𝟐𝟖𝟎</m:t>
                    </m:r>
                  </m:oMath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79" y="6086902"/>
                <a:ext cx="6141705" cy="625812"/>
              </a:xfrm>
              <a:prstGeom prst="rect">
                <a:avLst/>
              </a:prstGeom>
              <a:blipFill rotWithShape="0">
                <a:blip r:embed="rId3"/>
                <a:stretch>
                  <a:fillRect l="-1488" b="-78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8802806" y="1405719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6" y="2949133"/>
            <a:ext cx="9608880" cy="34173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8802805" y="1915153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5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5617" y="3343701"/>
            <a:ext cx="9656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Si </a:t>
            </a:r>
            <a:r>
              <a:rPr lang="es-MX" sz="3200" dirty="0" err="1"/>
              <a:t>nous</a:t>
            </a:r>
            <a:r>
              <a:rPr lang="es-MX" sz="3200" dirty="0"/>
              <a:t> </a:t>
            </a:r>
            <a:r>
              <a:rPr lang="es-MX" sz="3200" dirty="0" err="1"/>
              <a:t>avons</a:t>
            </a:r>
            <a:r>
              <a:rPr lang="es-MX" sz="3200" dirty="0"/>
              <a:t> </a:t>
            </a:r>
            <a:r>
              <a:rPr lang="es-MX" sz="3200" dirty="0">
                <a:solidFill>
                  <a:srgbClr val="00B0F0"/>
                </a:solidFill>
              </a:rPr>
              <a:t>5 280 gar</a:t>
            </a:r>
            <a:r>
              <a:rPr lang="fr-HT" sz="3200" dirty="0">
                <a:solidFill>
                  <a:srgbClr val="00B0F0"/>
                </a:solidFill>
              </a:rPr>
              <a:t>ç</a:t>
            </a:r>
            <a:r>
              <a:rPr lang="es-MX" sz="3200" dirty="0" err="1">
                <a:solidFill>
                  <a:srgbClr val="00B0F0"/>
                </a:solidFill>
              </a:rPr>
              <a:t>ons</a:t>
            </a:r>
            <a:r>
              <a:rPr lang="es-MX" sz="3200" dirty="0">
                <a:solidFill>
                  <a:srgbClr val="00B0F0"/>
                </a:solidFill>
              </a:rPr>
              <a:t> </a:t>
            </a:r>
            <a:r>
              <a:rPr lang="es-MX" sz="3200" dirty="0"/>
              <a:t>et </a:t>
            </a:r>
            <a:r>
              <a:rPr lang="es-MX" sz="3200" dirty="0">
                <a:solidFill>
                  <a:srgbClr val="00B0F0"/>
                </a:solidFill>
              </a:rPr>
              <a:t>11 000 </a:t>
            </a:r>
            <a:r>
              <a:rPr lang="es-MX" sz="3200" dirty="0" err="1">
                <a:solidFill>
                  <a:srgbClr val="00B0F0"/>
                </a:solidFill>
              </a:rPr>
              <a:t>jeunes</a:t>
            </a:r>
            <a:r>
              <a:rPr lang="es-MX" sz="3200" dirty="0">
                <a:solidFill>
                  <a:srgbClr val="00B0F0"/>
                </a:solidFill>
              </a:rPr>
              <a:t> </a:t>
            </a:r>
            <a:r>
              <a:rPr lang="es-MX" sz="3200" dirty="0" err="1"/>
              <a:t>au</a:t>
            </a:r>
            <a:r>
              <a:rPr lang="es-MX" sz="3200" dirty="0"/>
              <a:t> total, </a:t>
            </a:r>
            <a:r>
              <a:rPr lang="es-MX" sz="3200" dirty="0" err="1"/>
              <a:t>combien</a:t>
            </a:r>
            <a:r>
              <a:rPr lang="es-MX" sz="3200" dirty="0"/>
              <a:t> de </a:t>
            </a:r>
            <a:r>
              <a:rPr lang="es-MX" sz="3200" dirty="0" err="1"/>
              <a:t>filles</a:t>
            </a:r>
            <a:r>
              <a:rPr lang="es-MX" sz="3200" dirty="0"/>
              <a:t> </a:t>
            </a:r>
            <a:r>
              <a:rPr lang="es-MX" sz="3200" dirty="0" err="1"/>
              <a:t>ont</a:t>
            </a:r>
            <a:r>
              <a:rPr lang="es-MX" sz="3200" dirty="0"/>
              <a:t> </a:t>
            </a:r>
            <a:r>
              <a:rPr lang="es-MX" sz="3200" dirty="0" err="1"/>
              <a:t>été</a:t>
            </a:r>
            <a:r>
              <a:rPr lang="es-MX" sz="3200" dirty="0"/>
              <a:t> </a:t>
            </a:r>
            <a:r>
              <a:rPr lang="es-MX" sz="3200" dirty="0" err="1"/>
              <a:t>interrogées</a:t>
            </a:r>
            <a:r>
              <a:rPr lang="es-MX" sz="3200" dirty="0"/>
              <a:t> ?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3207224" y="5172502"/>
                <a:ext cx="7165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Nombre de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Filles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𝟏𝟏𝟎𝟎𝟎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𝟓𝟐𝟖𝟎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𝟕𝟐𝟎</m:t>
                    </m:r>
                  </m:oMath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24" y="5172502"/>
                <a:ext cx="716507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77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8816454" y="1405859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848670" y="4926842"/>
            <a:ext cx="1815152" cy="116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643953" y="3425302"/>
            <a:ext cx="6155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200" dirty="0"/>
          </a:p>
          <a:p>
            <a:endParaRPr lang="es-MX" sz="3200" dirty="0"/>
          </a:p>
          <a:p>
            <a:r>
              <a:rPr lang="es-MX" sz="2400" dirty="0"/>
              <a:t>5 720 </a:t>
            </a:r>
            <a:r>
              <a:rPr lang="es-MX" sz="2400" dirty="0" err="1"/>
              <a:t>filles</a:t>
            </a:r>
            <a:r>
              <a:rPr lang="es-MX" sz="2400" dirty="0"/>
              <a:t>                                          100%</a:t>
            </a:r>
          </a:p>
          <a:p>
            <a:endParaRPr lang="es-MX" sz="2400" dirty="0"/>
          </a:p>
          <a:p>
            <a:r>
              <a:rPr lang="es-MX" sz="2400" dirty="0"/>
              <a:t>   </a:t>
            </a:r>
            <a:r>
              <a:rPr lang="fr-HT" sz="2400" dirty="0"/>
              <a:t>filles blessés                                     10</a:t>
            </a:r>
            <a:r>
              <a:rPr lang="es-MX" sz="2400" dirty="0"/>
              <a:t>%</a:t>
            </a:r>
            <a:endParaRPr lang="fr-HT" sz="2400" dirty="0"/>
          </a:p>
          <a:p>
            <a:r>
              <a:rPr lang="fr-HT" sz="2400" dirty="0"/>
              <a:t>        loisirs</a:t>
            </a:r>
            <a:r>
              <a:rPr lang="es-MX" sz="2400" dirty="0"/>
              <a:t>?                                        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223379" y="4585648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223379" y="5297606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596187" y="3478829"/>
            <a:ext cx="6182435" cy="255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223379" y="4585648"/>
            <a:ext cx="2251881" cy="711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223379" y="4585647"/>
            <a:ext cx="2251881" cy="711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941697" y="6086902"/>
                <a:ext cx="9512488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Nombre de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Filles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accidents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loisirs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𝟓𝟕𝟐𝟎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𝟓𝟕𝟐</m:t>
                    </m:r>
                  </m:oMath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" y="6086902"/>
                <a:ext cx="9512488" cy="625812"/>
              </a:xfrm>
              <a:prstGeom prst="rect">
                <a:avLst/>
              </a:prstGeom>
              <a:blipFill rotWithShape="0">
                <a:blip r:embed="rId2"/>
                <a:stretch>
                  <a:fillRect l="-961" b="-88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3848670" y="3590503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Rappel sur le </a:t>
            </a:r>
            <a:r>
              <a:rPr lang="es-MX" sz="2800" dirty="0" err="1"/>
              <a:t>produit</a:t>
            </a:r>
            <a:r>
              <a:rPr lang="es-MX" sz="2800" dirty="0"/>
              <a:t> en </a:t>
            </a:r>
            <a:r>
              <a:rPr lang="es-MX" sz="2800" dirty="0" err="1"/>
              <a:t>croix</a:t>
            </a:r>
            <a:r>
              <a:rPr lang="es-MX" sz="2800" dirty="0"/>
              <a:t> :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7" y="428150"/>
            <a:ext cx="9610337" cy="258800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93576" y="1460310"/>
            <a:ext cx="941696" cy="395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8" grpId="0"/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5617" y="3343701"/>
            <a:ext cx="9656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Si </a:t>
            </a:r>
            <a:r>
              <a:rPr lang="es-MX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572 </a:t>
            </a:r>
            <a:r>
              <a:rPr lang="es-MX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filles</a:t>
            </a:r>
            <a:r>
              <a:rPr lang="es-MX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3200" dirty="0" err="1"/>
              <a:t>ont</a:t>
            </a:r>
            <a:r>
              <a:rPr lang="es-MX" sz="3200" dirty="0"/>
              <a:t> </a:t>
            </a:r>
            <a:r>
              <a:rPr lang="es-MX" sz="3200" dirty="0" err="1"/>
              <a:t>eu</a:t>
            </a:r>
            <a:r>
              <a:rPr lang="es-MX" sz="3200" dirty="0"/>
              <a:t> un </a:t>
            </a:r>
            <a:r>
              <a:rPr lang="es-MX" sz="3200" dirty="0" err="1"/>
              <a:t>accident</a:t>
            </a:r>
            <a:r>
              <a:rPr lang="es-MX" sz="3200" dirty="0"/>
              <a:t> à </a:t>
            </a:r>
            <a:r>
              <a:rPr lang="es-MX" sz="3200" dirty="0" err="1"/>
              <a:t>leur</a:t>
            </a:r>
            <a:r>
              <a:rPr lang="es-MX" sz="3200" dirty="0"/>
              <a:t> </a:t>
            </a:r>
            <a:r>
              <a:rPr lang="es-MX" sz="3200" dirty="0" err="1"/>
              <a:t>loisir</a:t>
            </a:r>
            <a:r>
              <a:rPr lang="es-MX" sz="3200" dirty="0"/>
              <a:t> et </a:t>
            </a:r>
            <a:r>
              <a:rPr lang="es-MX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1 880 </a:t>
            </a:r>
            <a:r>
              <a:rPr lang="es-MX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jeunes</a:t>
            </a:r>
            <a:r>
              <a:rPr lang="es-MX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3200" dirty="0" err="1"/>
              <a:t>au</a:t>
            </a:r>
            <a:r>
              <a:rPr lang="es-MX" sz="3200" dirty="0"/>
              <a:t> total, </a:t>
            </a:r>
            <a:r>
              <a:rPr lang="es-MX" sz="3200" dirty="0" err="1"/>
              <a:t>combien</a:t>
            </a:r>
            <a:r>
              <a:rPr lang="es-MX" sz="3200" dirty="0"/>
              <a:t> de gar</a:t>
            </a:r>
            <a:r>
              <a:rPr lang="fr-HT" sz="3200" dirty="0" err="1"/>
              <a:t>çons</a:t>
            </a:r>
            <a:r>
              <a:rPr lang="es-MX" sz="3200" dirty="0"/>
              <a:t> </a:t>
            </a:r>
            <a:r>
              <a:rPr lang="es-MX" sz="3200" dirty="0" err="1"/>
              <a:t>ont</a:t>
            </a:r>
            <a:r>
              <a:rPr lang="es-MX" sz="3200" dirty="0"/>
              <a:t> </a:t>
            </a:r>
            <a:r>
              <a:rPr lang="es-MX" sz="3200" dirty="0" err="1"/>
              <a:t>eu</a:t>
            </a:r>
            <a:r>
              <a:rPr lang="es-MX" sz="3200" dirty="0"/>
              <a:t> un </a:t>
            </a:r>
            <a:r>
              <a:rPr lang="es-MX" sz="3200" dirty="0" err="1"/>
              <a:t>accident</a:t>
            </a:r>
            <a:r>
              <a:rPr lang="es-MX" sz="3200" dirty="0"/>
              <a:t> à </a:t>
            </a:r>
            <a:r>
              <a:rPr lang="es-MX" sz="3200" dirty="0" err="1"/>
              <a:t>leur</a:t>
            </a:r>
            <a:r>
              <a:rPr lang="es-MX" sz="3200" dirty="0"/>
              <a:t> </a:t>
            </a:r>
            <a:r>
              <a:rPr lang="es-MX" sz="3200" dirty="0" err="1"/>
              <a:t>loisir</a:t>
            </a:r>
            <a:r>
              <a:rPr lang="es-MX" sz="3200" dirty="0"/>
              <a:t>?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600502" y="5172502"/>
                <a:ext cx="9771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Nombre de Gar</a:t>
                </a:r>
                <a:r>
                  <a:rPr lang="fr-HT" sz="2400" b="1" dirty="0" err="1">
                    <a:solidFill>
                      <a:srgbClr val="FF0000"/>
                    </a:solidFill>
                  </a:rPr>
                  <a:t>çons</a:t>
                </a:r>
                <a:r>
                  <a:rPr lang="fr-HT" sz="2400" b="1" dirty="0">
                    <a:solidFill>
                      <a:srgbClr val="FF0000"/>
                    </a:solidFill>
                  </a:rPr>
                  <a:t> accident loisir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𝟏𝟖𝟖𝟎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𝟓𝟕𝟐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1308</a:t>
                </a: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2" y="5172502"/>
                <a:ext cx="977179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99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029803" y="1924474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7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5617" y="3343701"/>
            <a:ext cx="965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/>
              <a:t>Même</a:t>
            </a:r>
            <a:r>
              <a:rPr lang="es-MX" sz="3200" dirty="0"/>
              <a:t> </a:t>
            </a:r>
            <a:r>
              <a:rPr lang="es-MX" sz="3200" dirty="0" err="1"/>
              <a:t>raisonnement</a:t>
            </a:r>
            <a:r>
              <a:rPr lang="es-MX" sz="3200" dirty="0"/>
              <a:t> </a:t>
            </a:r>
            <a:r>
              <a:rPr lang="es-MX" sz="3200" dirty="0" err="1"/>
              <a:t>pour</a:t>
            </a:r>
            <a:r>
              <a:rPr lang="es-MX" sz="3200" dirty="0"/>
              <a:t> une </a:t>
            </a:r>
            <a:r>
              <a:rPr lang="es-MX" sz="3200" dirty="0" err="1"/>
              <a:t>autre</a:t>
            </a:r>
            <a:r>
              <a:rPr lang="es-MX" sz="3200" dirty="0"/>
              <a:t> case?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996288" y="4695724"/>
                <a:ext cx="9771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 err="1">
                    <a:solidFill>
                      <a:srgbClr val="FF0000"/>
                    </a:solidFill>
                  </a:rPr>
                  <a:t>Accidents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transport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total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𝟏𝟖𝟖𝟎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𝟏𝟔𝟐𝟎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𝟓𝟒𝟎𝟎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2100</a:t>
                </a: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88" y="4695724"/>
                <a:ext cx="977179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36" t="-10526" r="-125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6" y="341476"/>
            <a:ext cx="9608880" cy="257914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490113" y="2484031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244454" y="2347415"/>
            <a:ext cx="1419367" cy="5732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1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3848670" y="4926842"/>
            <a:ext cx="1815152" cy="116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643953" y="3425302"/>
            <a:ext cx="6155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200" dirty="0"/>
          </a:p>
          <a:p>
            <a:endParaRPr lang="es-MX" sz="3200" dirty="0"/>
          </a:p>
          <a:p>
            <a:r>
              <a:rPr lang="es-MX" sz="2400" dirty="0"/>
              <a:t>5 720 </a:t>
            </a:r>
            <a:r>
              <a:rPr lang="es-MX" sz="2400" dirty="0" err="1"/>
              <a:t>filles</a:t>
            </a:r>
            <a:r>
              <a:rPr lang="es-MX" sz="2400" dirty="0"/>
              <a:t>                                          100%</a:t>
            </a:r>
          </a:p>
          <a:p>
            <a:endParaRPr lang="es-MX" sz="2400" dirty="0"/>
          </a:p>
          <a:p>
            <a:r>
              <a:rPr lang="es-MX" sz="2400" dirty="0"/>
              <a:t>        </a:t>
            </a:r>
            <a:r>
              <a:rPr lang="fr-HT" sz="2400" dirty="0"/>
              <a:t>filles                                             60%</a:t>
            </a:r>
          </a:p>
          <a:p>
            <a:r>
              <a:rPr lang="es-MX" sz="2400" dirty="0"/>
              <a:t>    </a:t>
            </a:r>
            <a:r>
              <a:rPr lang="es-MX" sz="2400" dirty="0" err="1"/>
              <a:t>maladies</a:t>
            </a:r>
            <a:r>
              <a:rPr lang="es-MX" sz="2400" dirty="0"/>
              <a:t>?                           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223379" y="4585648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6223379" y="5297606"/>
            <a:ext cx="2251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596187" y="3478829"/>
            <a:ext cx="6182435" cy="2553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223379" y="4585648"/>
            <a:ext cx="2251881" cy="711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6223379" y="4585647"/>
            <a:ext cx="2251881" cy="711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941697" y="6086902"/>
                <a:ext cx="9512488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Nombre de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Filles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maladies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𝟓𝟕𝟐𝟎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𝟔𝟎</m:t>
                        </m:r>
                      </m:num>
                      <m:den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𝟑𝟒𝟑𝟐</m:t>
                    </m:r>
                  </m:oMath>
                </a14:m>
                <a:endParaRPr lang="es-MX" sz="2400" b="1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" y="6086902"/>
                <a:ext cx="9512488" cy="625812"/>
              </a:xfrm>
              <a:prstGeom prst="rect">
                <a:avLst/>
              </a:prstGeom>
              <a:blipFill rotWithShape="0">
                <a:blip r:embed="rId2"/>
                <a:stretch>
                  <a:fillRect l="-961" b="-88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3848670" y="3590503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Rappel sur le </a:t>
            </a:r>
            <a:r>
              <a:rPr lang="es-MX" sz="2800" dirty="0" err="1"/>
              <a:t>produit</a:t>
            </a:r>
            <a:r>
              <a:rPr lang="es-MX" sz="2800" dirty="0"/>
              <a:t> en </a:t>
            </a:r>
            <a:r>
              <a:rPr lang="es-MX" sz="2800" dirty="0" err="1"/>
              <a:t>croix</a:t>
            </a:r>
            <a:r>
              <a:rPr lang="es-MX" sz="2800" dirty="0"/>
              <a:t> :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7" y="428150"/>
            <a:ext cx="9610337" cy="258800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7" y="428149"/>
            <a:ext cx="9610337" cy="25795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533564" y="1457215"/>
            <a:ext cx="941696" cy="395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28" y="3016154"/>
            <a:ext cx="7135718" cy="3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18" grpId="0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5617" y="3343701"/>
            <a:ext cx="965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/>
              <a:t>Terminer</a:t>
            </a:r>
            <a:r>
              <a:rPr lang="es-MX" sz="3200" dirty="0"/>
              <a:t> de </a:t>
            </a:r>
            <a:r>
              <a:rPr lang="es-MX" sz="3200" dirty="0" err="1"/>
              <a:t>compléter</a:t>
            </a:r>
            <a:r>
              <a:rPr lang="es-MX" sz="3200" dirty="0"/>
              <a:t> les cases…</a:t>
            </a:r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357935" y="4120724"/>
                <a:ext cx="9771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M" sz="2400" b="1" dirty="0">
                    <a:solidFill>
                      <a:srgbClr val="FF0000"/>
                    </a:solidFill>
                  </a:rPr>
                  <a:t>Garçons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maladies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𝟓𝟒𝟎𝟎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𝟑𝟒𝟑𝟐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/>
                  <a:t>1968</a:t>
                </a: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5" y="4120724"/>
                <a:ext cx="977179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98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6" y="341477"/>
            <a:ext cx="9608880" cy="25791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6" y="341476"/>
            <a:ext cx="9608880" cy="2579143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490113" y="2484031"/>
            <a:ext cx="996287" cy="34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16" y="341475"/>
            <a:ext cx="9608884" cy="257914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278564" y="1310775"/>
            <a:ext cx="1419367" cy="5732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7219773" y="1813932"/>
            <a:ext cx="1528442" cy="510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4278568" y="1857131"/>
            <a:ext cx="1419368" cy="48553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357935" y="4774637"/>
                <a:ext cx="9771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M" sz="2400" b="1" dirty="0">
                    <a:solidFill>
                      <a:srgbClr val="FF0000"/>
                    </a:solidFill>
                  </a:rPr>
                  <a:t>Garçons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accidents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transport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𝟓𝟐𝟖𝟎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𝟏𝟑𝟎𝟖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𝟖𝟏𝟎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𝟏𝟗𝟔𝟖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/>
                  <a:t>1194</a:t>
                </a: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5" y="4774637"/>
                <a:ext cx="977179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998" t="-10526" b="-289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15616" y="5551660"/>
                <a:ext cx="9771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b="1" dirty="0">
                    <a:solidFill>
                      <a:srgbClr val="FF0000"/>
                    </a:solidFill>
                  </a:rPr>
                  <a:t>Filles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accidents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transport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𝟓𝟕𝟐𝟎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𝟑𝟒𝟑𝟐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𝟖𝟏𝟎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𝟓𝟕𝟐</m:t>
                    </m:r>
                    <m:r>
                      <a:rPr lang="es-MX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b="1" dirty="0"/>
                  <a:t>906</a:t>
                </a: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" y="5551660"/>
                <a:ext cx="977179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936" t="-10667" b="-30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1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6" grpId="0" animBg="1"/>
      <p:bldP spid="10" grpId="0" animBg="1"/>
      <p:bldP spid="11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7" y="436729"/>
            <a:ext cx="9602232" cy="25930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7" y="3424805"/>
            <a:ext cx="11251951" cy="7650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8777" y="5295331"/>
            <a:ext cx="420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solidFill>
                  <a:srgbClr val="FFFF00"/>
                </a:solidFill>
              </a:rPr>
              <a:t>Réponse</a:t>
            </a:r>
            <a:r>
              <a:rPr lang="es-MX" sz="2400" b="1" dirty="0">
                <a:solidFill>
                  <a:srgbClr val="FFFF00"/>
                </a:solidFill>
              </a:rPr>
              <a:t> : </a:t>
            </a:r>
            <a:r>
              <a:rPr lang="es-MX" sz="2400" b="1" dirty="0" err="1">
                <a:solidFill>
                  <a:srgbClr val="FFFF00"/>
                </a:solidFill>
              </a:rPr>
              <a:t>Maladie</a:t>
            </a:r>
            <a:endParaRPr lang="es-MX" sz="2400" b="1" dirty="0">
              <a:solidFill>
                <a:srgbClr val="FFFF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233313" y="2470245"/>
            <a:ext cx="1323833" cy="46402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3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IV – </a:t>
            </a:r>
            <a:r>
              <a:rPr lang="es-MX" sz="4800" dirty="0" err="1"/>
              <a:t>Intersection</a:t>
            </a:r>
            <a:r>
              <a:rPr lang="es-MX" sz="4800" dirty="0"/>
              <a:t> et </a:t>
            </a:r>
            <a:r>
              <a:rPr lang="es-MX" sz="4800" dirty="0" err="1"/>
              <a:t>union</a:t>
            </a:r>
            <a:r>
              <a:rPr lang="es-MX" sz="4800" dirty="0"/>
              <a:t> de </a:t>
            </a:r>
            <a:r>
              <a:rPr lang="es-MX" sz="4800" dirty="0" err="1"/>
              <a:t>deux</a:t>
            </a:r>
            <a:r>
              <a:rPr lang="es-MX" sz="4800" dirty="0"/>
              <a:t> </a:t>
            </a:r>
            <a:r>
              <a:rPr lang="es-MX" sz="4800" dirty="0" err="1"/>
              <a:t>évènements</a:t>
            </a:r>
            <a:endParaRPr lang="es-MX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2238016"/>
                <a:ext cx="10752786" cy="207667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MX" sz="2400" dirty="0" err="1"/>
                  <a:t>L’</a:t>
                </a:r>
                <a:r>
                  <a:rPr lang="es-MX" sz="2400" b="1" dirty="0" err="1">
                    <a:solidFill>
                      <a:srgbClr val="FF0000"/>
                    </a:solidFill>
                  </a:rPr>
                  <a:t>union</a:t>
                </a:r>
                <a:r>
                  <a:rPr lang="es-MX" sz="2400" dirty="0"/>
                  <a:t> de </a:t>
                </a:r>
                <a:r>
                  <a:rPr lang="es-MX" sz="2400" dirty="0" err="1"/>
                  <a:t>deux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représente</a:t>
                </a:r>
                <a:r>
                  <a:rPr lang="es-MX" sz="2400" dirty="0"/>
                  <a:t> la </a:t>
                </a:r>
                <a:r>
                  <a:rPr lang="es-MX" sz="2400" dirty="0" err="1"/>
                  <a:t>ou</a:t>
                </a:r>
                <a:r>
                  <a:rPr lang="es-MX" sz="2400" dirty="0"/>
                  <a:t> les </a:t>
                </a:r>
                <a:r>
                  <a:rPr lang="es-MX" sz="2400" dirty="0" err="1"/>
                  <a:t>issue</a:t>
                </a:r>
                <a:r>
                  <a:rPr lang="es-MX" sz="2400" dirty="0"/>
                  <a:t>(s) favorable(s) à </a:t>
                </a:r>
                <a:r>
                  <a:rPr lang="es-MX" sz="2400" dirty="0" err="1"/>
                  <a:t>l’un</a:t>
                </a:r>
                <a:r>
                  <a:rPr lang="es-MX" sz="2400" dirty="0"/>
                  <a:t> </a:t>
                </a:r>
                <a:r>
                  <a:rPr lang="es-MX" sz="2400" dirty="0" err="1"/>
                  <a:t>ou</a:t>
                </a:r>
                <a:r>
                  <a:rPr lang="es-MX" sz="2400" dirty="0"/>
                  <a:t> </a:t>
                </a:r>
                <a:r>
                  <a:rPr lang="es-MX" sz="2400" dirty="0" err="1"/>
                  <a:t>l’autre</a:t>
                </a:r>
                <a:r>
                  <a:rPr lang="es-MX" sz="2400" dirty="0"/>
                  <a:t> des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ou</a:t>
                </a:r>
                <a:r>
                  <a:rPr lang="es-MX" sz="2400" dirty="0"/>
                  <a:t> des </a:t>
                </a:r>
                <a:r>
                  <a:rPr lang="es-MX" sz="2400" dirty="0" err="1"/>
                  <a:t>deux</a:t>
                </a:r>
                <a:r>
                  <a:rPr lang="es-MX" sz="2400" dirty="0"/>
                  <a:t> en </a:t>
                </a:r>
                <a:r>
                  <a:rPr lang="es-MX" sz="2400" dirty="0" err="1"/>
                  <a:t>même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temps</a:t>
                </a:r>
                <a:r>
                  <a:rPr lang="es-MX" sz="2400" dirty="0"/>
                  <a:t>.</a:t>
                </a:r>
              </a:p>
              <a:p>
                <a:pPr marL="0" indent="0">
                  <a:buNone/>
                </a:pPr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 err="1"/>
                  <a:t>Exemple</a:t>
                </a:r>
                <a:r>
                  <a:rPr lang="es-MX" sz="2400" dirty="0"/>
                  <a:t>: </a:t>
                </a:r>
                <a:r>
                  <a:rPr lang="es-MX" sz="2400" dirty="0" err="1"/>
                  <a:t>L’individu</a:t>
                </a:r>
                <a:r>
                  <a:rPr lang="es-MX" sz="2400" dirty="0"/>
                  <a:t> </a:t>
                </a:r>
                <a:r>
                  <a:rPr lang="es-MX" sz="2400" dirty="0" err="1"/>
                  <a:t>choisi</a:t>
                </a:r>
                <a:r>
                  <a:rPr lang="es-MX" sz="2400" dirty="0"/>
                  <a:t> </a:t>
                </a:r>
                <a:r>
                  <a:rPr lang="es-MX" sz="2400" dirty="0" err="1"/>
                  <a:t>est</a:t>
                </a:r>
                <a:r>
                  <a:rPr lang="es-MX" sz="2400" dirty="0"/>
                  <a:t> un </a:t>
                </a:r>
                <a:r>
                  <a:rPr lang="es-MX" sz="2400" dirty="0" err="1"/>
                  <a:t>homme</a:t>
                </a:r>
                <a:r>
                  <a:rPr lang="es-MX" sz="2400" dirty="0"/>
                  <a:t> (</a:t>
                </a:r>
                <a:r>
                  <a:rPr lang="es-MX" sz="2400" dirty="0" err="1"/>
                  <a:t>Evènement</a:t>
                </a:r>
                <a:r>
                  <a:rPr lang="es-MX" sz="2400" dirty="0"/>
                  <a:t> A)</a:t>
                </a:r>
              </a:p>
              <a:p>
                <a:pPr marL="0" indent="0">
                  <a:buNone/>
                </a:pPr>
                <a:r>
                  <a:rPr lang="es-MX" sz="2400" dirty="0"/>
                  <a:t>                 </a:t>
                </a:r>
                <a:r>
                  <a:rPr lang="es-MX" sz="2400" dirty="0" err="1"/>
                  <a:t>L’individu</a:t>
                </a:r>
                <a:r>
                  <a:rPr lang="es-MX" sz="2400" dirty="0"/>
                  <a:t> a les </a:t>
                </a:r>
                <a:r>
                  <a:rPr lang="es-MX" sz="2400" dirty="0" err="1"/>
                  <a:t>cheveux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bruns</a:t>
                </a:r>
                <a:r>
                  <a:rPr lang="es-MX" sz="2400" dirty="0"/>
                  <a:t> (</a:t>
                </a:r>
                <a:r>
                  <a:rPr lang="es-MX" sz="2400" dirty="0" err="1"/>
                  <a:t>Évènement</a:t>
                </a:r>
                <a:r>
                  <a:rPr lang="es-MX" sz="2400" dirty="0"/>
                  <a:t> B)</a:t>
                </a:r>
              </a:p>
              <a:p>
                <a:pPr marL="0" indent="0">
                  <a:buNone/>
                </a:pPr>
                <a:r>
                  <a:rPr lang="es-MX" sz="2400" dirty="0"/>
                  <a:t> </a:t>
                </a:r>
              </a:p>
              <a:p>
                <a:pPr marL="0" indent="0">
                  <a:buNone/>
                </a:pPr>
                <a:r>
                  <a:rPr lang="es-MX" sz="2400" dirty="0" err="1"/>
                  <a:t>L’union</a:t>
                </a:r>
                <a:r>
                  <a:rPr lang="es-MX" sz="2400" dirty="0"/>
                  <a:t> des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A et B se note 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dirty="0"/>
                  <a:t>et </a:t>
                </a:r>
                <a:r>
                  <a:rPr lang="es-MX" sz="2400" dirty="0" err="1"/>
                  <a:t>représente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tous</a:t>
                </a:r>
                <a:r>
                  <a:rPr lang="es-MX" sz="2400" dirty="0"/>
                  <a:t> les </a:t>
                </a:r>
                <a:r>
                  <a:rPr lang="es-MX" sz="2400" dirty="0" err="1"/>
                  <a:t>hommes</a:t>
                </a:r>
                <a:r>
                  <a:rPr lang="es-MX" sz="2400" dirty="0"/>
                  <a:t> et </a:t>
                </a:r>
                <a:r>
                  <a:rPr lang="es-MX" sz="2400" dirty="0" err="1"/>
                  <a:t>tous</a:t>
                </a:r>
                <a:r>
                  <a:rPr lang="es-MX" sz="2400" dirty="0"/>
                  <a:t> les </a:t>
                </a:r>
                <a:r>
                  <a:rPr lang="es-MX" sz="2400" dirty="0" err="1"/>
                  <a:t>individus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bruns</a:t>
                </a:r>
                <a:r>
                  <a:rPr lang="es-MX" sz="2400" dirty="0"/>
                  <a:t> de </a:t>
                </a:r>
                <a:r>
                  <a:rPr lang="es-MX" sz="2400" dirty="0" err="1"/>
                  <a:t>l’univers</a:t>
                </a:r>
                <a:r>
                  <a:rPr lang="es-MX" sz="2400" dirty="0"/>
                  <a:t>. 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238016"/>
                <a:ext cx="10752786" cy="2076673"/>
              </a:xfrm>
              <a:blipFill>
                <a:blip r:embed="rId2"/>
                <a:stretch>
                  <a:fillRect l="-907" r="-1304" b="-10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70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232" y="-1193800"/>
            <a:ext cx="10388960" cy="2387600"/>
          </a:xfrm>
        </p:spPr>
        <p:txBody>
          <a:bodyPr>
            <a:normAutofit/>
          </a:bodyPr>
          <a:lstStyle/>
          <a:p>
            <a:r>
              <a:rPr lang="es-MX" sz="5400" b="1" dirty="0">
                <a:ln>
                  <a:solidFill>
                    <a:srgbClr val="FF0000"/>
                  </a:solidFill>
                </a:ln>
                <a:effectLst/>
              </a:rPr>
              <a:t>CHAPITRE 1 : LES PROBABILITÉS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64" y="2067641"/>
            <a:ext cx="47625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95459" y="5494319"/>
            <a:ext cx="462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1ere AP – CHEP</a:t>
            </a:r>
          </a:p>
          <a:p>
            <a:r>
              <a:rPr lang="es-MX" sz="2400" dirty="0"/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38222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705643" y="578959"/>
            <a:ext cx="10606469" cy="4195481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étudions</a:t>
            </a:r>
            <a:r>
              <a:rPr lang="es-MX" dirty="0"/>
              <a:t> le </a:t>
            </a:r>
            <a:r>
              <a:rPr lang="es-MX" dirty="0" err="1"/>
              <a:t>comportement</a:t>
            </a:r>
            <a:r>
              <a:rPr lang="es-MX" dirty="0"/>
              <a:t> des </a:t>
            </a:r>
            <a:r>
              <a:rPr lang="es-MX" dirty="0" err="1"/>
              <a:t>pollinisateurs</a:t>
            </a:r>
            <a:r>
              <a:rPr lang="es-MX" dirty="0"/>
              <a:t> à </a:t>
            </a:r>
            <a:r>
              <a:rPr lang="es-MX" dirty="0" err="1"/>
              <a:t>travers</a:t>
            </a:r>
            <a:r>
              <a:rPr lang="es-MX" dirty="0"/>
              <a:t> un </a:t>
            </a:r>
            <a:r>
              <a:rPr lang="es-MX" dirty="0" err="1"/>
              <a:t>échantillon</a:t>
            </a:r>
            <a:r>
              <a:rPr lang="es-MX" dirty="0"/>
              <a:t> de </a:t>
            </a:r>
            <a:r>
              <a:rPr lang="es-MX" dirty="0" err="1"/>
              <a:t>photographies</a:t>
            </a:r>
            <a:r>
              <a:rPr lang="es-MX" dirty="0"/>
              <a:t> du </a:t>
            </a:r>
            <a:r>
              <a:rPr lang="es-MX" dirty="0" err="1"/>
              <a:t>programme</a:t>
            </a:r>
            <a:r>
              <a:rPr lang="es-MX" dirty="0"/>
              <a:t> SPIPOLL. Les </a:t>
            </a:r>
            <a:r>
              <a:rPr lang="es-MX" dirty="0" err="1"/>
              <a:t>resultats</a:t>
            </a:r>
            <a:r>
              <a:rPr lang="es-MX" dirty="0"/>
              <a:t> </a:t>
            </a:r>
            <a:r>
              <a:rPr lang="es-MX" dirty="0" err="1"/>
              <a:t>sont</a:t>
            </a:r>
            <a:r>
              <a:rPr lang="es-MX" dirty="0"/>
              <a:t> </a:t>
            </a:r>
            <a:r>
              <a:rPr lang="es-MX" dirty="0" err="1"/>
              <a:t>présentés</a:t>
            </a:r>
            <a:r>
              <a:rPr lang="es-MX" dirty="0"/>
              <a:t> ci </a:t>
            </a:r>
            <a:r>
              <a:rPr lang="es-MX" dirty="0" err="1"/>
              <a:t>dessus</a:t>
            </a:r>
            <a:r>
              <a:rPr lang="es-MX" dirty="0"/>
              <a:t>.</a:t>
            </a:r>
          </a:p>
          <a:p>
            <a:r>
              <a:rPr lang="es-MX" dirty="0" err="1">
                <a:solidFill>
                  <a:srgbClr val="FFFF00"/>
                </a:solidFill>
              </a:rPr>
              <a:t>Évènement</a:t>
            </a:r>
            <a:r>
              <a:rPr lang="es-MX" dirty="0">
                <a:solidFill>
                  <a:srgbClr val="FFFF00"/>
                </a:solidFill>
              </a:rPr>
              <a:t> A: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presente un </a:t>
            </a:r>
            <a:r>
              <a:rPr lang="es-MX" dirty="0" err="1">
                <a:solidFill>
                  <a:srgbClr val="FFFF00"/>
                </a:solidFill>
              </a:rPr>
              <a:t>Diptère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rgbClr val="FFFF00"/>
                </a:solidFill>
              </a:rPr>
              <a:t>Evènement</a:t>
            </a:r>
            <a:r>
              <a:rPr lang="es-MX" dirty="0">
                <a:solidFill>
                  <a:srgbClr val="FFFF00"/>
                </a:solidFill>
              </a:rPr>
              <a:t> B: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presente un </a:t>
            </a:r>
            <a:r>
              <a:rPr lang="es-MX" dirty="0" err="1">
                <a:solidFill>
                  <a:srgbClr val="FFFF00"/>
                </a:solidFill>
              </a:rPr>
              <a:t>Lépidoptère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rgbClr val="FFFF00"/>
                </a:solidFill>
              </a:rPr>
              <a:t>Évènement</a:t>
            </a:r>
            <a:r>
              <a:rPr lang="es-MX" dirty="0">
                <a:solidFill>
                  <a:srgbClr val="FFFF00"/>
                </a:solidFill>
              </a:rPr>
              <a:t> C: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a </a:t>
            </a:r>
            <a:r>
              <a:rPr lang="es-MX" dirty="0" err="1">
                <a:solidFill>
                  <a:srgbClr val="FFFF00"/>
                </a:solidFill>
              </a:rPr>
              <a:t>été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err="1">
                <a:solidFill>
                  <a:srgbClr val="FFFF00"/>
                </a:solidFill>
              </a:rPr>
              <a:t>prise</a:t>
            </a:r>
            <a:r>
              <a:rPr lang="es-MX" dirty="0">
                <a:solidFill>
                  <a:srgbClr val="FFFF00"/>
                </a:solidFill>
              </a:rPr>
              <a:t> entre 100 et 500m </a:t>
            </a:r>
            <a:r>
              <a:rPr lang="es-MX" dirty="0" err="1">
                <a:solidFill>
                  <a:srgbClr val="FFFF00"/>
                </a:solidFill>
              </a:rPr>
              <a:t>d’altitude</a:t>
            </a:r>
            <a:r>
              <a:rPr lang="es-MX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307975" y="475531"/>
          <a:ext cx="11401806" cy="202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941">
                <a:tc>
                  <a:txBody>
                    <a:bodyPr/>
                    <a:lstStyle/>
                    <a:p>
                      <a:r>
                        <a:rPr lang="es-MX" dirty="0"/>
                        <a:t>GENRE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      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    0-100m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100-500m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500-1000m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 err="1"/>
                        <a:t>Diptera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 err="1"/>
                        <a:t>Lepidoptera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  <a:r>
                        <a:rPr lang="es-MX" baseline="0" dirty="0"/>
                        <a:t> 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>
            <a:off x="307975" y="475531"/>
            <a:ext cx="2271452" cy="43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5"/>
              <p:cNvSpPr txBox="1">
                <a:spLocks/>
              </p:cNvSpPr>
              <p:nvPr/>
            </p:nvSpPr>
            <p:spPr>
              <a:xfrm>
                <a:off x="705643" y="2606723"/>
                <a:ext cx="10606469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pPr marL="0" indent="0">
                  <a:buFont typeface="Wingdings 3" charset="2"/>
                  <a:buNone/>
                </a:pPr>
                <a:endParaRPr lang="es-MX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s-MX" b="1" dirty="0">
                    <a:solidFill>
                      <a:schemeClr val="tx1"/>
                    </a:solidFill>
                  </a:rPr>
                  <a:t>1 – Que </a:t>
                </a:r>
                <a:r>
                  <a:rPr lang="es-MX" b="1" dirty="0" err="1">
                    <a:solidFill>
                      <a:schemeClr val="tx1"/>
                    </a:solidFill>
                  </a:rPr>
                  <a:t>représentent</a:t>
                </a:r>
                <a:r>
                  <a:rPr lang="es-MX" b="1" dirty="0">
                    <a:solidFill>
                      <a:schemeClr val="tx1"/>
                    </a:solidFill>
                  </a:rPr>
                  <a:t> </a:t>
                </a:r>
                <a:r>
                  <a:rPr lang="es-MX" b="1" dirty="0"/>
                  <a:t>(A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C), (B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C) et  (B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A) </a:t>
                </a:r>
              </a:p>
              <a:p>
                <a:pPr marL="0" indent="0">
                  <a:buNone/>
                </a:pPr>
                <a:endParaRPr lang="es-MX" b="1" dirty="0"/>
              </a:p>
              <a:p>
                <a:pPr marL="0" indent="0">
                  <a:buNone/>
                </a:pPr>
                <a:r>
                  <a:rPr lang="es-MX" b="1" dirty="0"/>
                  <a:t>2 - </a:t>
                </a:r>
                <a:r>
                  <a:rPr lang="es-MX" b="1" dirty="0" err="1"/>
                  <a:t>Déterminez</a:t>
                </a:r>
                <a:r>
                  <a:rPr lang="es-MX" b="1" dirty="0"/>
                  <a:t> la </a:t>
                </a:r>
                <a:r>
                  <a:rPr lang="es-MX" b="1" dirty="0" err="1"/>
                  <a:t>probabilité</a:t>
                </a:r>
                <a:r>
                  <a:rPr lang="es-MX" b="1" dirty="0"/>
                  <a:t> de (A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C), (B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C) et  (B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b="1" dirty="0"/>
                  <a:t> A) </a:t>
                </a:r>
                <a:endParaRPr lang="es-MX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Marcador de contenid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3" y="2606723"/>
                <a:ext cx="10606469" cy="4195481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8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IV – </a:t>
            </a:r>
            <a:r>
              <a:rPr lang="es-MX" sz="4800" dirty="0" err="1"/>
              <a:t>Intersection</a:t>
            </a:r>
            <a:r>
              <a:rPr lang="es-MX" sz="4800" dirty="0"/>
              <a:t> et </a:t>
            </a:r>
            <a:r>
              <a:rPr lang="es-MX" sz="4800" dirty="0" err="1"/>
              <a:t>union</a:t>
            </a:r>
            <a:r>
              <a:rPr lang="es-MX" sz="4800" dirty="0"/>
              <a:t> de </a:t>
            </a:r>
            <a:r>
              <a:rPr lang="es-MX" sz="4800" dirty="0" err="1"/>
              <a:t>deux</a:t>
            </a:r>
            <a:r>
              <a:rPr lang="es-MX" sz="4800" dirty="0"/>
              <a:t> </a:t>
            </a:r>
            <a:r>
              <a:rPr lang="es-MX" sz="4800" dirty="0" err="1"/>
              <a:t>évènements</a:t>
            </a:r>
            <a:endParaRPr lang="es-MX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2238016"/>
                <a:ext cx="10752786" cy="207667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MX" sz="2400" dirty="0"/>
                  <a:t>L’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intersection</a:t>
                </a:r>
                <a:r>
                  <a:rPr lang="es-MX" sz="2400" dirty="0"/>
                  <a:t> de </a:t>
                </a:r>
                <a:r>
                  <a:rPr lang="es-MX" sz="2400" dirty="0" err="1"/>
                  <a:t>deux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représente</a:t>
                </a:r>
                <a:r>
                  <a:rPr lang="es-MX" sz="2400" dirty="0"/>
                  <a:t> la </a:t>
                </a:r>
                <a:r>
                  <a:rPr lang="es-MX" sz="2400" dirty="0" err="1"/>
                  <a:t>ou</a:t>
                </a:r>
                <a:r>
                  <a:rPr lang="es-MX" sz="2400" dirty="0"/>
                  <a:t> les </a:t>
                </a:r>
                <a:r>
                  <a:rPr lang="es-MX" sz="2400" dirty="0" err="1"/>
                  <a:t>issue</a:t>
                </a:r>
                <a:r>
                  <a:rPr lang="es-MX" sz="2400" dirty="0"/>
                  <a:t>(s) favorable(s) </a:t>
                </a:r>
                <a:r>
                  <a:rPr lang="es-MX" sz="2400" dirty="0" err="1"/>
                  <a:t>aux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deux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en </a:t>
                </a:r>
                <a:r>
                  <a:rPr lang="es-MX" sz="2400" dirty="0" err="1"/>
                  <a:t>même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temps</a:t>
                </a:r>
                <a:r>
                  <a:rPr lang="es-MX" sz="2400" dirty="0"/>
                  <a:t>.</a:t>
                </a:r>
              </a:p>
              <a:p>
                <a:pPr marL="0" indent="0">
                  <a:buNone/>
                </a:pPr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 err="1"/>
                  <a:t>Exemple</a:t>
                </a:r>
                <a:r>
                  <a:rPr lang="es-MX" sz="2400" dirty="0"/>
                  <a:t>: </a:t>
                </a:r>
                <a:r>
                  <a:rPr lang="es-MX" sz="2400" dirty="0" err="1"/>
                  <a:t>L’individu</a:t>
                </a:r>
                <a:r>
                  <a:rPr lang="es-MX" sz="2400" dirty="0"/>
                  <a:t> </a:t>
                </a:r>
                <a:r>
                  <a:rPr lang="es-MX" sz="2400" dirty="0" err="1"/>
                  <a:t>choisi</a:t>
                </a:r>
                <a:r>
                  <a:rPr lang="es-MX" sz="2400" dirty="0"/>
                  <a:t> </a:t>
                </a:r>
                <a:r>
                  <a:rPr lang="es-MX" sz="2400" dirty="0" err="1"/>
                  <a:t>est</a:t>
                </a:r>
                <a:r>
                  <a:rPr lang="es-MX" sz="2400" dirty="0"/>
                  <a:t> un </a:t>
                </a:r>
                <a:r>
                  <a:rPr lang="es-MX" sz="2400" dirty="0" err="1"/>
                  <a:t>homme</a:t>
                </a:r>
                <a:r>
                  <a:rPr lang="es-MX" sz="2400" dirty="0"/>
                  <a:t> (</a:t>
                </a:r>
                <a:r>
                  <a:rPr lang="es-MX" sz="2400" dirty="0" err="1"/>
                  <a:t>Evènement</a:t>
                </a:r>
                <a:r>
                  <a:rPr lang="es-MX" sz="2400" dirty="0"/>
                  <a:t> A)</a:t>
                </a:r>
              </a:p>
              <a:p>
                <a:pPr marL="0" indent="0">
                  <a:buNone/>
                </a:pPr>
                <a:r>
                  <a:rPr lang="es-MX" sz="2400" dirty="0"/>
                  <a:t>                 </a:t>
                </a:r>
                <a:r>
                  <a:rPr lang="es-MX" sz="2400" dirty="0" err="1"/>
                  <a:t>L’individu</a:t>
                </a:r>
                <a:r>
                  <a:rPr lang="es-MX" sz="2400" dirty="0"/>
                  <a:t> a les </a:t>
                </a:r>
                <a:r>
                  <a:rPr lang="es-MX" sz="2400" dirty="0" err="1"/>
                  <a:t>cheveux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bruns</a:t>
                </a:r>
                <a:r>
                  <a:rPr lang="es-MX" sz="2400" dirty="0"/>
                  <a:t> (</a:t>
                </a:r>
                <a:r>
                  <a:rPr lang="es-MX" sz="2400" dirty="0" err="1"/>
                  <a:t>Évènement</a:t>
                </a:r>
                <a:r>
                  <a:rPr lang="es-MX" sz="2400" dirty="0"/>
                  <a:t> B)</a:t>
                </a:r>
              </a:p>
              <a:p>
                <a:pPr marL="0" indent="0">
                  <a:buNone/>
                </a:pPr>
                <a:r>
                  <a:rPr lang="es-MX" sz="2400" dirty="0"/>
                  <a:t> </a:t>
                </a:r>
              </a:p>
              <a:p>
                <a:pPr marL="0" indent="0">
                  <a:buNone/>
                </a:pPr>
                <a:r>
                  <a:rPr lang="es-MX" sz="2400" dirty="0" err="1"/>
                  <a:t>L’intersection</a:t>
                </a:r>
                <a:r>
                  <a:rPr lang="es-MX" sz="2400" dirty="0"/>
                  <a:t> des </a:t>
                </a:r>
                <a:r>
                  <a:rPr lang="es-MX" sz="2400" dirty="0" err="1"/>
                  <a:t>évènements</a:t>
                </a:r>
                <a:r>
                  <a:rPr lang="es-MX" sz="2400" dirty="0"/>
                  <a:t> A et B se note 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s-MX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s-MX" sz="2400" dirty="0"/>
                  <a:t>et </a:t>
                </a:r>
                <a:r>
                  <a:rPr lang="es-MX" sz="2400" dirty="0" err="1"/>
                  <a:t>représente</a:t>
                </a:r>
                <a:r>
                  <a:rPr lang="es-MX" sz="2400" dirty="0"/>
                  <a:t> </a:t>
                </a:r>
                <a:r>
                  <a:rPr lang="es-MX" sz="2400" dirty="0" err="1"/>
                  <a:t>tous</a:t>
                </a:r>
                <a:r>
                  <a:rPr lang="es-MX" sz="2400" dirty="0"/>
                  <a:t> les </a:t>
                </a:r>
                <a:r>
                  <a:rPr lang="es-MX" sz="2400" dirty="0" err="1"/>
                  <a:t>hommes</a:t>
                </a:r>
                <a:r>
                  <a:rPr lang="es-MX" sz="2400" dirty="0"/>
                  <a:t> </a:t>
                </a:r>
                <a:r>
                  <a:rPr lang="es-MX" sz="2400" dirty="0" err="1"/>
                  <a:t>bruns</a:t>
                </a:r>
                <a:r>
                  <a:rPr lang="es-MX" sz="2400" dirty="0"/>
                  <a:t> de </a:t>
                </a:r>
                <a:r>
                  <a:rPr lang="es-MX" sz="2400" dirty="0" err="1"/>
                  <a:t>l’univers</a:t>
                </a:r>
                <a:r>
                  <a:rPr lang="es-MX" sz="2400" dirty="0"/>
                  <a:t>. 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238016"/>
                <a:ext cx="10752786" cy="2076673"/>
              </a:xfrm>
              <a:blipFill rotWithShape="0">
                <a:blip r:embed="rId2"/>
                <a:stretch>
                  <a:fillRect l="-907" b="-10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2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705643" y="578959"/>
            <a:ext cx="10606469" cy="4195481"/>
          </a:xfrm>
        </p:spPr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Nous</a:t>
            </a:r>
            <a:r>
              <a:rPr lang="es-MX" dirty="0"/>
              <a:t> </a:t>
            </a:r>
            <a:r>
              <a:rPr lang="es-MX" dirty="0" err="1"/>
              <a:t>étudions</a:t>
            </a:r>
            <a:r>
              <a:rPr lang="es-MX" dirty="0"/>
              <a:t> le </a:t>
            </a:r>
            <a:r>
              <a:rPr lang="es-MX" dirty="0" err="1"/>
              <a:t>comportement</a:t>
            </a:r>
            <a:r>
              <a:rPr lang="es-MX" dirty="0"/>
              <a:t> des </a:t>
            </a:r>
            <a:r>
              <a:rPr lang="es-MX" dirty="0" err="1"/>
              <a:t>pollinisateurs</a:t>
            </a:r>
            <a:r>
              <a:rPr lang="es-MX" dirty="0"/>
              <a:t> à </a:t>
            </a:r>
            <a:r>
              <a:rPr lang="es-MX" dirty="0" err="1"/>
              <a:t>travers</a:t>
            </a:r>
            <a:r>
              <a:rPr lang="es-MX" dirty="0"/>
              <a:t> un </a:t>
            </a:r>
            <a:r>
              <a:rPr lang="es-MX" dirty="0" err="1"/>
              <a:t>échantillon</a:t>
            </a:r>
            <a:r>
              <a:rPr lang="es-MX" dirty="0"/>
              <a:t> de </a:t>
            </a:r>
            <a:r>
              <a:rPr lang="es-MX" dirty="0" err="1"/>
              <a:t>photographies</a:t>
            </a:r>
            <a:r>
              <a:rPr lang="es-MX" dirty="0"/>
              <a:t> du </a:t>
            </a:r>
            <a:r>
              <a:rPr lang="es-MX" dirty="0" err="1"/>
              <a:t>programme</a:t>
            </a:r>
            <a:r>
              <a:rPr lang="es-MX" dirty="0"/>
              <a:t> SPIPOLL. Les </a:t>
            </a:r>
            <a:r>
              <a:rPr lang="es-MX" dirty="0" err="1"/>
              <a:t>resultats</a:t>
            </a:r>
            <a:r>
              <a:rPr lang="es-MX" dirty="0"/>
              <a:t> </a:t>
            </a:r>
            <a:r>
              <a:rPr lang="es-MX" dirty="0" err="1"/>
              <a:t>sont</a:t>
            </a:r>
            <a:r>
              <a:rPr lang="es-MX" dirty="0"/>
              <a:t> </a:t>
            </a:r>
            <a:r>
              <a:rPr lang="es-MX" dirty="0" err="1"/>
              <a:t>présentés</a:t>
            </a:r>
            <a:r>
              <a:rPr lang="es-MX" dirty="0"/>
              <a:t> ci </a:t>
            </a:r>
            <a:r>
              <a:rPr lang="es-MX" dirty="0" err="1"/>
              <a:t>dessus</a:t>
            </a:r>
            <a:r>
              <a:rPr lang="es-MX" dirty="0"/>
              <a:t>.</a:t>
            </a:r>
          </a:p>
          <a:p>
            <a:r>
              <a:rPr lang="es-MX" dirty="0" err="1">
                <a:solidFill>
                  <a:srgbClr val="FFFF00"/>
                </a:solidFill>
              </a:rPr>
              <a:t>Évènement</a:t>
            </a:r>
            <a:r>
              <a:rPr lang="es-MX" dirty="0">
                <a:solidFill>
                  <a:srgbClr val="FFFF00"/>
                </a:solidFill>
              </a:rPr>
              <a:t> A: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presente un </a:t>
            </a:r>
            <a:r>
              <a:rPr lang="es-MX" dirty="0" err="1">
                <a:solidFill>
                  <a:srgbClr val="FFFF00"/>
                </a:solidFill>
              </a:rPr>
              <a:t>Diptère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rgbClr val="FFFF00"/>
                </a:solidFill>
              </a:rPr>
              <a:t>Evènement</a:t>
            </a:r>
            <a:r>
              <a:rPr lang="es-MX" dirty="0">
                <a:solidFill>
                  <a:srgbClr val="FFFF00"/>
                </a:solidFill>
              </a:rPr>
              <a:t> B: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presente un </a:t>
            </a:r>
            <a:r>
              <a:rPr lang="es-MX" dirty="0" err="1">
                <a:solidFill>
                  <a:srgbClr val="FFFF00"/>
                </a:solidFill>
              </a:rPr>
              <a:t>Lépidoptère</a:t>
            </a:r>
            <a:endParaRPr lang="es-MX" dirty="0">
              <a:solidFill>
                <a:srgbClr val="FFFF00"/>
              </a:solidFill>
            </a:endParaRPr>
          </a:p>
          <a:p>
            <a:r>
              <a:rPr lang="es-MX" dirty="0" err="1">
                <a:solidFill>
                  <a:srgbClr val="FFFF00"/>
                </a:solidFill>
              </a:rPr>
              <a:t>Évènement</a:t>
            </a:r>
            <a:r>
              <a:rPr lang="es-MX" dirty="0">
                <a:solidFill>
                  <a:srgbClr val="FFFF00"/>
                </a:solidFill>
              </a:rPr>
              <a:t> C: La </a:t>
            </a:r>
            <a:r>
              <a:rPr lang="es-MX" dirty="0" err="1">
                <a:solidFill>
                  <a:srgbClr val="FFFF00"/>
                </a:solidFill>
              </a:rPr>
              <a:t>photographie</a:t>
            </a:r>
            <a:r>
              <a:rPr lang="es-MX" dirty="0">
                <a:solidFill>
                  <a:srgbClr val="FFFF00"/>
                </a:solidFill>
              </a:rPr>
              <a:t> a </a:t>
            </a:r>
            <a:r>
              <a:rPr lang="es-MX" dirty="0" err="1">
                <a:solidFill>
                  <a:srgbClr val="FFFF00"/>
                </a:solidFill>
              </a:rPr>
              <a:t>été</a:t>
            </a:r>
            <a:r>
              <a:rPr lang="es-MX" dirty="0">
                <a:solidFill>
                  <a:srgbClr val="FFFF00"/>
                </a:solidFill>
              </a:rPr>
              <a:t> </a:t>
            </a:r>
            <a:r>
              <a:rPr lang="es-MX" dirty="0" err="1">
                <a:solidFill>
                  <a:srgbClr val="FFFF00"/>
                </a:solidFill>
              </a:rPr>
              <a:t>prise</a:t>
            </a:r>
            <a:r>
              <a:rPr lang="es-MX" dirty="0">
                <a:solidFill>
                  <a:srgbClr val="FFFF00"/>
                </a:solidFill>
              </a:rPr>
              <a:t> entre 100 et 500m </a:t>
            </a:r>
            <a:r>
              <a:rPr lang="es-MX" dirty="0" err="1">
                <a:solidFill>
                  <a:srgbClr val="FFFF00"/>
                </a:solidFill>
              </a:rPr>
              <a:t>d’altitude</a:t>
            </a:r>
            <a:r>
              <a:rPr lang="es-MX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88250"/>
              </p:ext>
            </p:extLst>
          </p:nvPr>
        </p:nvGraphicFramePr>
        <p:xfrm>
          <a:off x="307975" y="475531"/>
          <a:ext cx="11401806" cy="202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0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941">
                <a:tc>
                  <a:txBody>
                    <a:bodyPr/>
                    <a:lstStyle/>
                    <a:p>
                      <a:r>
                        <a:rPr lang="es-MX" dirty="0"/>
                        <a:t>GENRE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      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    0-100m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100-500m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500-1000m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 err="1"/>
                        <a:t>Diptera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 err="1"/>
                        <a:t>Lepidoptera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941">
                <a:tc gridSpan="2"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</a:t>
                      </a:r>
                      <a:r>
                        <a:rPr lang="es-MX" baseline="0" dirty="0"/>
                        <a:t> 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Conector recto 8"/>
          <p:cNvCxnSpPr/>
          <p:nvPr/>
        </p:nvCxnSpPr>
        <p:spPr>
          <a:xfrm>
            <a:off x="307975" y="475531"/>
            <a:ext cx="2271452" cy="43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5"/>
              <p:cNvSpPr txBox="1">
                <a:spLocks/>
              </p:cNvSpPr>
              <p:nvPr/>
            </p:nvSpPr>
            <p:spPr>
              <a:xfrm>
                <a:off x="705643" y="2606723"/>
                <a:ext cx="10606469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  <a:p>
                <a:pPr marL="0" indent="0">
                  <a:buFont typeface="Wingdings 3" charset="2"/>
                  <a:buNone/>
                </a:pPr>
                <a:endParaRPr lang="es-MX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s-MX" b="1" dirty="0">
                    <a:solidFill>
                      <a:schemeClr val="tx1"/>
                    </a:solidFill>
                  </a:rPr>
                  <a:t>1 – Que </a:t>
                </a:r>
                <a:r>
                  <a:rPr lang="es-MX" b="1" dirty="0" err="1">
                    <a:solidFill>
                      <a:schemeClr val="tx1"/>
                    </a:solidFill>
                  </a:rPr>
                  <a:t>représentent</a:t>
                </a:r>
                <a:r>
                  <a:rPr lang="es-MX" b="1" dirty="0">
                    <a:solidFill>
                      <a:schemeClr val="tx1"/>
                    </a:solidFill>
                  </a:rPr>
                  <a:t> </a:t>
                </a:r>
                <a:r>
                  <a:rPr lang="es-MX" b="1" dirty="0"/>
                  <a:t>(A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C), (B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C) et (B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A)?</a:t>
                </a:r>
              </a:p>
              <a:p>
                <a:pPr marL="0" indent="0">
                  <a:buNone/>
                </a:pPr>
                <a:endParaRPr lang="es-MX" b="1" dirty="0"/>
              </a:p>
              <a:p>
                <a:pPr marL="0" indent="0">
                  <a:buNone/>
                </a:pPr>
                <a:r>
                  <a:rPr lang="es-MX" b="1" dirty="0"/>
                  <a:t>2 - </a:t>
                </a:r>
                <a:r>
                  <a:rPr lang="es-MX" b="1" dirty="0" err="1"/>
                  <a:t>Déterminez</a:t>
                </a:r>
                <a:r>
                  <a:rPr lang="es-MX" b="1" dirty="0"/>
                  <a:t> la </a:t>
                </a:r>
                <a:r>
                  <a:rPr lang="es-MX" b="1" dirty="0" err="1"/>
                  <a:t>probabilité</a:t>
                </a:r>
                <a:r>
                  <a:rPr lang="es-MX" b="1" dirty="0"/>
                  <a:t> de (A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C), (B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</a:t>
                </a:r>
                <a:r>
                  <a:rPr lang="es-MX" b="1"/>
                  <a:t>C) et </a:t>
                </a:r>
                <a:r>
                  <a:rPr lang="es-MX" b="1" dirty="0"/>
                  <a:t>(B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b="1" dirty="0"/>
                  <a:t> A)?</a:t>
                </a:r>
              </a:p>
              <a:p>
                <a:pPr marL="0" indent="0">
                  <a:buNone/>
                </a:pPr>
                <a:endParaRPr lang="es-MX" b="1" dirty="0"/>
              </a:p>
              <a:p>
                <a:pPr marL="0" indent="0">
                  <a:buFont typeface="Wingdings 3" charset="2"/>
                  <a:buNone/>
                </a:pPr>
                <a:endParaRPr lang="es-MX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Marcador de contenid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3" y="2606723"/>
                <a:ext cx="10606469" cy="4195481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1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BILAN 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464126"/>
            <a:ext cx="11559653" cy="53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6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60" y="2449351"/>
            <a:ext cx="10015467" cy="4408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6" y="0"/>
            <a:ext cx="8591470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20587"/>
            <a:ext cx="10929877" cy="30649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685249"/>
            <a:ext cx="8661662" cy="28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 – </a:t>
            </a:r>
            <a:r>
              <a:rPr lang="es-MX" sz="4800" dirty="0" err="1"/>
              <a:t>Vocabulaire</a:t>
            </a:r>
            <a:r>
              <a:rPr lang="es-MX" sz="4800" dirty="0"/>
              <a:t> </a:t>
            </a:r>
            <a:r>
              <a:rPr lang="es-MX" sz="4800" dirty="0" err="1"/>
              <a:t>probabiliste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38316"/>
            <a:ext cx="10752786" cy="20766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Une </a:t>
            </a:r>
            <a:r>
              <a:rPr lang="es-MX" dirty="0" err="1"/>
              <a:t>situation</a:t>
            </a:r>
            <a:r>
              <a:rPr lang="es-MX" dirty="0"/>
              <a:t> </a:t>
            </a:r>
            <a:r>
              <a:rPr lang="es-MX" dirty="0" err="1"/>
              <a:t>aléatoire</a:t>
            </a:r>
            <a:r>
              <a:rPr lang="es-MX" dirty="0"/>
              <a:t> </a:t>
            </a:r>
            <a:r>
              <a:rPr lang="es-MX" dirty="0" err="1"/>
              <a:t>ou</a:t>
            </a:r>
            <a:r>
              <a:rPr lang="es-MX" dirty="0"/>
              <a:t> une </a:t>
            </a:r>
            <a:r>
              <a:rPr lang="es-MX" dirty="0" err="1">
                <a:solidFill>
                  <a:srgbClr val="FF0000"/>
                </a:solidFill>
              </a:rPr>
              <a:t>expérience</a:t>
            </a:r>
            <a:r>
              <a:rPr lang="es-MX" dirty="0"/>
              <a:t> : Une </a:t>
            </a:r>
            <a:r>
              <a:rPr lang="es-MX" dirty="0" err="1"/>
              <a:t>action</a:t>
            </a:r>
            <a:r>
              <a:rPr lang="es-MX" dirty="0"/>
              <a:t> </a:t>
            </a:r>
            <a:r>
              <a:rPr lang="es-MX" dirty="0" err="1"/>
              <a:t>dont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ne</a:t>
            </a:r>
            <a:r>
              <a:rPr lang="es-MX" dirty="0"/>
              <a:t> </a:t>
            </a:r>
            <a:r>
              <a:rPr lang="es-MX" dirty="0" err="1"/>
              <a:t>peut</a:t>
            </a:r>
            <a:r>
              <a:rPr lang="es-MX" dirty="0"/>
              <a:t> </a:t>
            </a:r>
            <a:r>
              <a:rPr lang="es-MX" dirty="0" err="1"/>
              <a:t>pas</a:t>
            </a:r>
            <a:r>
              <a:rPr lang="es-MX" dirty="0"/>
              <a:t> </a:t>
            </a:r>
            <a:r>
              <a:rPr lang="es-MX" dirty="0" err="1"/>
              <a:t>prévoir</a:t>
            </a:r>
            <a:r>
              <a:rPr lang="es-MX" dirty="0"/>
              <a:t> le </a:t>
            </a:r>
            <a:r>
              <a:rPr lang="es-MX" dirty="0" err="1"/>
              <a:t>résultat</a:t>
            </a:r>
            <a:r>
              <a:rPr lang="es-MX" dirty="0"/>
              <a:t> à </a:t>
            </a:r>
            <a:r>
              <a:rPr lang="es-MX" dirty="0" err="1"/>
              <a:t>l’avance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27" y="2207239"/>
            <a:ext cx="2381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 – </a:t>
            </a:r>
            <a:r>
              <a:rPr lang="es-MX" sz="4800" dirty="0" err="1"/>
              <a:t>Vocabulaire</a:t>
            </a:r>
            <a:r>
              <a:rPr lang="es-MX" sz="4800" dirty="0"/>
              <a:t> </a:t>
            </a:r>
            <a:r>
              <a:rPr lang="es-MX" sz="4800" dirty="0" err="1"/>
              <a:t>probabiliste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843103"/>
            <a:ext cx="10752786" cy="347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 err="1"/>
              <a:t>Chaque</a:t>
            </a:r>
            <a:r>
              <a:rPr lang="es-MX" dirty="0"/>
              <a:t> </a:t>
            </a:r>
            <a:r>
              <a:rPr lang="es-MX" dirty="0" err="1"/>
              <a:t>résultat</a:t>
            </a:r>
            <a:r>
              <a:rPr lang="es-MX" dirty="0"/>
              <a:t> </a:t>
            </a:r>
            <a:r>
              <a:rPr lang="es-MX" dirty="0" err="1"/>
              <a:t>possible</a:t>
            </a:r>
            <a:r>
              <a:rPr lang="es-MX" dirty="0"/>
              <a:t> de </a:t>
            </a:r>
            <a:r>
              <a:rPr lang="es-MX" dirty="0" err="1"/>
              <a:t>cette</a:t>
            </a:r>
            <a:r>
              <a:rPr lang="es-MX" dirty="0"/>
              <a:t> </a:t>
            </a:r>
            <a:r>
              <a:rPr lang="es-MX" dirty="0" err="1"/>
              <a:t>expérience</a:t>
            </a:r>
            <a:r>
              <a:rPr lang="es-MX" dirty="0"/>
              <a:t> </a:t>
            </a:r>
            <a:r>
              <a:rPr lang="es-MX" dirty="0" err="1"/>
              <a:t>aléatoire</a:t>
            </a:r>
            <a:r>
              <a:rPr lang="es-MX" dirty="0"/>
              <a:t> será </a:t>
            </a:r>
            <a:r>
              <a:rPr lang="es-MX" dirty="0" err="1"/>
              <a:t>appellé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issue</a:t>
            </a:r>
            <a:r>
              <a:rPr lang="es-MX" dirty="0"/>
              <a:t>.</a:t>
            </a:r>
          </a:p>
        </p:txBody>
      </p:sp>
      <p:sp>
        <p:nvSpPr>
          <p:cNvPr id="4" name="AutoShape 2" descr="Resultado de imagen para dÃ©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057400"/>
            <a:ext cx="7981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 – </a:t>
            </a:r>
            <a:r>
              <a:rPr lang="es-MX" sz="4800" dirty="0" err="1"/>
              <a:t>Vocabulaire</a:t>
            </a:r>
            <a:r>
              <a:rPr lang="es-MX" sz="4800" dirty="0"/>
              <a:t> </a:t>
            </a:r>
            <a:r>
              <a:rPr lang="es-MX" sz="4800" dirty="0" err="1"/>
              <a:t>probabiliste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457468"/>
            <a:ext cx="107527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ensemble</a:t>
            </a:r>
            <a:r>
              <a:rPr lang="es-MX" dirty="0"/>
              <a:t> </a:t>
            </a:r>
            <a:r>
              <a:rPr lang="es-MX" dirty="0" err="1"/>
              <a:t>d’issues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</a:t>
            </a:r>
            <a:r>
              <a:rPr lang="es-MX" dirty="0" err="1"/>
              <a:t>appellé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évènement</a:t>
            </a:r>
            <a:r>
              <a:rPr lang="es-MX" dirty="0"/>
              <a:t>.</a:t>
            </a:r>
          </a:p>
        </p:txBody>
      </p:sp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305050"/>
            <a:ext cx="7972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 – </a:t>
            </a:r>
            <a:r>
              <a:rPr lang="es-MX" sz="4800" dirty="0" err="1"/>
              <a:t>Vocabulaire</a:t>
            </a:r>
            <a:r>
              <a:rPr lang="es-MX" sz="4800" dirty="0"/>
              <a:t> </a:t>
            </a:r>
            <a:r>
              <a:rPr lang="es-MX" sz="4800" dirty="0" err="1"/>
              <a:t>probabiliste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7975" y="5302921"/>
            <a:ext cx="117444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évènement</a:t>
            </a:r>
            <a:r>
              <a:rPr lang="es-MX" dirty="0"/>
              <a:t> </a:t>
            </a:r>
            <a:r>
              <a:rPr lang="es-MX" dirty="0" err="1"/>
              <a:t>composé</a:t>
            </a:r>
            <a:r>
              <a:rPr lang="es-MX" dirty="0"/>
              <a:t> </a:t>
            </a:r>
            <a:r>
              <a:rPr lang="es-MX" dirty="0" err="1"/>
              <a:t>d’une</a:t>
            </a:r>
            <a:r>
              <a:rPr lang="es-MX" dirty="0"/>
              <a:t> </a:t>
            </a:r>
            <a:r>
              <a:rPr lang="es-MX" dirty="0" err="1"/>
              <a:t>seule</a:t>
            </a:r>
            <a:r>
              <a:rPr lang="es-MX" dirty="0"/>
              <a:t> </a:t>
            </a:r>
            <a:r>
              <a:rPr lang="es-MX" dirty="0" err="1"/>
              <a:t>issue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</a:t>
            </a:r>
            <a:r>
              <a:rPr lang="es-MX" dirty="0" err="1"/>
              <a:t>appellé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évènement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élémentaire</a:t>
            </a:r>
            <a:r>
              <a:rPr lang="es-MX" dirty="0"/>
              <a:t>.</a:t>
            </a:r>
          </a:p>
        </p:txBody>
      </p:sp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300287"/>
            <a:ext cx="7629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4800" dirty="0"/>
              <a:t>I – </a:t>
            </a:r>
            <a:r>
              <a:rPr lang="es-MX" sz="4800" dirty="0" err="1"/>
              <a:t>Vocabulaire</a:t>
            </a:r>
            <a:r>
              <a:rPr lang="es-MX" sz="4800" dirty="0"/>
              <a:t> </a:t>
            </a:r>
            <a:r>
              <a:rPr lang="es-MX" sz="4800" dirty="0" err="1"/>
              <a:t>probabiliste</a:t>
            </a:r>
            <a:endParaRPr lang="es-MX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317180"/>
            <a:ext cx="8218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L’ensemble</a:t>
            </a:r>
            <a:r>
              <a:rPr lang="es-MX" dirty="0"/>
              <a:t> de </a:t>
            </a:r>
            <a:r>
              <a:rPr lang="es-MX" dirty="0" err="1"/>
              <a:t>toutes</a:t>
            </a:r>
            <a:r>
              <a:rPr lang="es-MX" dirty="0"/>
              <a:t> les </a:t>
            </a:r>
            <a:r>
              <a:rPr lang="es-MX" dirty="0" err="1"/>
              <a:t>issues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 </a:t>
            </a:r>
            <a:r>
              <a:rPr lang="es-MX" dirty="0" err="1"/>
              <a:t>nommée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Univers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AutoShape 4" descr="Resultado de imagen para DÃ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671762"/>
            <a:ext cx="7829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II - </a:t>
            </a:r>
            <a:r>
              <a:rPr lang="es-MX" b="1" dirty="0" err="1"/>
              <a:t>Fluctuation</a:t>
            </a:r>
            <a:r>
              <a:rPr lang="es-MX" b="1" dirty="0"/>
              <a:t> </a:t>
            </a:r>
            <a:r>
              <a:rPr lang="es-MX" b="1" dirty="0" err="1"/>
              <a:t>d’une</a:t>
            </a:r>
            <a:r>
              <a:rPr lang="es-MX" b="1" dirty="0"/>
              <a:t> </a:t>
            </a:r>
            <a:r>
              <a:rPr lang="es-MX" b="1" dirty="0" err="1"/>
              <a:t>fréquence</a:t>
            </a:r>
            <a:r>
              <a:rPr lang="es-MX" b="1" dirty="0"/>
              <a:t> en </a:t>
            </a:r>
            <a:r>
              <a:rPr lang="es-MX" b="1" dirty="0" err="1"/>
              <a:t>fonction</a:t>
            </a:r>
            <a:r>
              <a:rPr lang="es-MX" b="1" dirty="0"/>
              <a:t> des </a:t>
            </a:r>
            <a:r>
              <a:rPr lang="es-MX" b="1" dirty="0" err="1"/>
              <a:t>échantillons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04" y="2292439"/>
            <a:ext cx="4951147" cy="40300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96955" y="2292439"/>
            <a:ext cx="3760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RAPPELS :</a:t>
            </a:r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Pourcentage</a:t>
            </a:r>
            <a:r>
              <a:rPr lang="es-MX" sz="2400" dirty="0"/>
              <a:t> =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473484" y="3077269"/>
            <a:ext cx="201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    </a:t>
            </a:r>
            <a:r>
              <a:rPr lang="es-MX" sz="2400" dirty="0" err="1"/>
              <a:t>Effectif</a:t>
            </a:r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Effectif</a:t>
            </a:r>
            <a:r>
              <a:rPr lang="es-MX" sz="2400" dirty="0"/>
              <a:t> total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473484" y="3670479"/>
            <a:ext cx="15841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296955" y="2897746"/>
            <a:ext cx="4191000" cy="156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06" y="5122156"/>
            <a:ext cx="1492894" cy="12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1108</TotalTime>
  <Words>1044</Words>
  <Application>Microsoft Office PowerPoint</Application>
  <PresentationFormat>Grand écran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Cambria Math</vt:lpstr>
      <vt:lpstr>Century Gothic</vt:lpstr>
      <vt:lpstr>Wingdings 3</vt:lpstr>
      <vt:lpstr>Ion</vt:lpstr>
      <vt:lpstr>    Introduction</vt:lpstr>
      <vt:lpstr>Présentation PowerPoint</vt:lpstr>
      <vt:lpstr>CHAPITRE 1 : LES PROBABILITÉS</vt:lpstr>
      <vt:lpstr>I – Vocabulaire probabiliste</vt:lpstr>
      <vt:lpstr>I – Vocabulaire probabiliste</vt:lpstr>
      <vt:lpstr>I – Vocabulaire probabiliste</vt:lpstr>
      <vt:lpstr>I – Vocabulaire probabiliste</vt:lpstr>
      <vt:lpstr>I – Vocabulaire probabiliste</vt:lpstr>
      <vt:lpstr>II - Fluctuation d’une fréquence en fonction des échantillons</vt:lpstr>
      <vt:lpstr>II - Fluctuation d’une fréquence en fonction des échantillons</vt:lpstr>
      <vt:lpstr>II - Fluctuation d’une fréquence en fonction des échantillons</vt:lpstr>
      <vt:lpstr>II - Fluctuation d’une fréquence en fonction des échantillons</vt:lpstr>
      <vt:lpstr>II - Fluctuation d’une fréquence en fonction des échantillons</vt:lpstr>
      <vt:lpstr>III – Probabilité d’un évènement</vt:lpstr>
      <vt:lpstr>III – Probabilité d’un évènement</vt:lpstr>
      <vt:lpstr>III – Probabilité d’un évènement</vt:lpstr>
      <vt:lpstr>Application pratique </vt:lpstr>
      <vt:lpstr>Application pratique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 – Intersection et union de deux évènements</vt:lpstr>
      <vt:lpstr>Présentation PowerPoint</vt:lpstr>
      <vt:lpstr>IV – Intersection et union de deux évènements</vt:lpstr>
      <vt:lpstr>Présentation PowerPoint</vt:lpstr>
      <vt:lpstr>BILAN :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LES PROBABILITÉS</dc:title>
  <dc:creator>Acer</dc:creator>
  <cp:lastModifiedBy>Chep Prof</cp:lastModifiedBy>
  <cp:revision>43</cp:revision>
  <dcterms:created xsi:type="dcterms:W3CDTF">2018-09-02T15:52:33Z</dcterms:created>
  <dcterms:modified xsi:type="dcterms:W3CDTF">2018-11-16T08:07:44Z</dcterms:modified>
</cp:coreProperties>
</file>