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5D210B6-E2A7-4BEF-A448-268F38BD5661}" type="datetimeFigureOut">
              <a:rPr lang="fr-FR" smtClean="0"/>
              <a:pPr/>
              <a:t>07/09/2016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9B33153-0B63-4BBD-9534-17EF2370C6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10B6-E2A7-4BEF-A448-268F38BD5661}" type="datetimeFigureOut">
              <a:rPr lang="fr-FR" smtClean="0"/>
              <a:pPr/>
              <a:t>07/09/2016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3153-0B63-4BBD-9534-17EF2370C6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10B6-E2A7-4BEF-A448-268F38BD5661}" type="datetimeFigureOut">
              <a:rPr lang="fr-FR" smtClean="0"/>
              <a:pPr/>
              <a:t>07/09/2016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3153-0B63-4BBD-9534-17EF2370C6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10B6-E2A7-4BEF-A448-268F38BD5661}" type="datetimeFigureOut">
              <a:rPr lang="fr-FR" smtClean="0"/>
              <a:pPr/>
              <a:t>07/09/2016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3153-0B63-4BBD-9534-17EF2370C6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10B6-E2A7-4BEF-A448-268F38BD5661}" type="datetimeFigureOut">
              <a:rPr lang="fr-FR" smtClean="0"/>
              <a:pPr/>
              <a:t>07/09/2016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3153-0B63-4BBD-9534-17EF2370C6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10B6-E2A7-4BEF-A448-268F38BD5661}" type="datetimeFigureOut">
              <a:rPr lang="fr-FR" smtClean="0"/>
              <a:pPr/>
              <a:t>07/09/2016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3153-0B63-4BBD-9534-17EF2370C6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5D210B6-E2A7-4BEF-A448-268F38BD5661}" type="datetimeFigureOut">
              <a:rPr lang="fr-FR" smtClean="0"/>
              <a:pPr/>
              <a:t>07/09/2016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B33153-0B63-4BBD-9534-17EF2370C6E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5D210B6-E2A7-4BEF-A448-268F38BD5661}" type="datetimeFigureOut">
              <a:rPr lang="fr-FR" smtClean="0"/>
              <a:pPr/>
              <a:t>07/09/2016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9B33153-0B63-4BBD-9534-17EF2370C6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10B6-E2A7-4BEF-A448-268F38BD5661}" type="datetimeFigureOut">
              <a:rPr lang="fr-FR" smtClean="0"/>
              <a:pPr/>
              <a:t>07/09/2016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3153-0B63-4BBD-9534-17EF2370C6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10B6-E2A7-4BEF-A448-268F38BD5661}" type="datetimeFigureOut">
              <a:rPr lang="fr-FR" smtClean="0"/>
              <a:pPr/>
              <a:t>07/09/2016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3153-0B63-4BBD-9534-17EF2370C6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10B6-E2A7-4BEF-A448-268F38BD5661}" type="datetimeFigureOut">
              <a:rPr lang="fr-FR" smtClean="0"/>
              <a:pPr/>
              <a:t>07/09/2016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3153-0B63-4BBD-9534-17EF2370C6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5D210B6-E2A7-4BEF-A448-268F38BD5661}" type="datetimeFigureOut">
              <a:rPr lang="fr-FR" smtClean="0"/>
              <a:pPr/>
              <a:t>07/09/2016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9B33153-0B63-4BBD-9534-17EF2370C6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fonctions : </a:t>
            </a:r>
            <a:r>
              <a:rPr lang="fr-FR" dirty="0" err="1" smtClean="0"/>
              <a:t>exp</a:t>
            </a:r>
            <a:r>
              <a:rPr lang="fr-FR" dirty="0" smtClean="0"/>
              <a:t> et log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Mathématiques – MG4</a:t>
            </a:r>
          </a:p>
          <a:p>
            <a:endParaRPr lang="fr-FR" dirty="0" smtClean="0"/>
          </a:p>
          <a:p>
            <a:r>
              <a:rPr lang="fr-FR" dirty="0" smtClean="0"/>
              <a:t>Terminale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1069848"/>
          </a:xfrm>
        </p:spPr>
        <p:txBody>
          <a:bodyPr/>
          <a:lstStyle/>
          <a:p>
            <a:pPr algn="ctr"/>
            <a:r>
              <a:rPr lang="fr-FR" dirty="0" smtClean="0"/>
              <a:t>Fonction exponentielle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11560" y="1196752"/>
            <a:ext cx="39853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fonction </a:t>
            </a:r>
            <a:r>
              <a:rPr lang="fr-FR" i="1" dirty="0" smtClean="0"/>
              <a:t>f(x) = e</a:t>
            </a:r>
            <a:r>
              <a:rPr lang="fr-FR" i="1" baseline="30000" dirty="0" smtClean="0"/>
              <a:t>x</a:t>
            </a:r>
            <a:r>
              <a:rPr lang="fr-FR" i="1" dirty="0" smtClean="0"/>
              <a:t> </a:t>
            </a:r>
            <a:r>
              <a:rPr lang="fr-FR" dirty="0" smtClean="0"/>
              <a:t>est définie sur R.</a:t>
            </a:r>
          </a:p>
          <a:p>
            <a:endParaRPr lang="fr-FR" dirty="0"/>
          </a:p>
          <a:p>
            <a:pPr algn="ctr"/>
            <a:r>
              <a:rPr lang="fr-FR" b="1" i="1" dirty="0"/>
              <a:t>e</a:t>
            </a:r>
            <a:r>
              <a:rPr lang="fr-FR" b="1" dirty="0" smtClean="0"/>
              <a:t> = 2.718…..</a:t>
            </a:r>
          </a:p>
          <a:p>
            <a:endParaRPr lang="fr-FR" dirty="0"/>
          </a:p>
          <a:p>
            <a:r>
              <a:rPr lang="fr-FR" dirty="0" smtClean="0"/>
              <a:t>Pour tous</a:t>
            </a:r>
            <a:r>
              <a:rPr lang="fr-FR" i="1" dirty="0" smtClean="0"/>
              <a:t> x</a:t>
            </a:r>
            <a:r>
              <a:rPr lang="fr-FR" dirty="0" smtClean="0"/>
              <a:t>,      </a:t>
            </a:r>
            <a:r>
              <a:rPr lang="fr-FR" i="1" dirty="0" smtClean="0"/>
              <a:t>f(x) </a:t>
            </a:r>
            <a:r>
              <a:rPr lang="fr-FR" dirty="0" smtClean="0"/>
              <a:t>est </a:t>
            </a:r>
            <a:r>
              <a:rPr lang="fr-FR" b="1" dirty="0" smtClean="0">
                <a:solidFill>
                  <a:srgbClr val="FFC000"/>
                </a:solidFill>
              </a:rPr>
              <a:t>positive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Pour </a:t>
            </a:r>
            <a:r>
              <a:rPr lang="fr-FR" i="1" dirty="0" smtClean="0"/>
              <a:t>x=</a:t>
            </a:r>
            <a:r>
              <a:rPr lang="fr-FR" b="1" i="1" dirty="0" smtClean="0">
                <a:solidFill>
                  <a:srgbClr val="00B050"/>
                </a:solidFill>
              </a:rPr>
              <a:t>0</a:t>
            </a:r>
            <a:r>
              <a:rPr lang="fr-FR" i="1" dirty="0" smtClean="0"/>
              <a:t>   :    e</a:t>
            </a:r>
            <a:r>
              <a:rPr lang="fr-FR" b="1" i="1" baseline="30000" dirty="0" smtClean="0">
                <a:solidFill>
                  <a:srgbClr val="00B050"/>
                </a:solidFill>
              </a:rPr>
              <a:t>0</a:t>
            </a:r>
            <a:r>
              <a:rPr lang="fr-FR" i="1" dirty="0" smtClean="0"/>
              <a:t> = 1</a:t>
            </a:r>
          </a:p>
          <a:p>
            <a:r>
              <a:rPr lang="fr-FR" dirty="0" smtClean="0"/>
              <a:t>Pour </a:t>
            </a:r>
            <a:r>
              <a:rPr lang="fr-FR" i="1" dirty="0" smtClean="0"/>
              <a:t>x=</a:t>
            </a:r>
            <a:r>
              <a:rPr lang="fr-FR" b="1" i="1" dirty="0" smtClean="0">
                <a:solidFill>
                  <a:srgbClr val="00B050"/>
                </a:solidFill>
              </a:rPr>
              <a:t>1</a:t>
            </a:r>
            <a:r>
              <a:rPr lang="fr-FR" i="1" dirty="0" smtClean="0"/>
              <a:t>    :    e</a:t>
            </a:r>
            <a:r>
              <a:rPr lang="fr-FR" b="1" i="1" baseline="30000" dirty="0" smtClean="0">
                <a:solidFill>
                  <a:srgbClr val="00B050"/>
                </a:solidFill>
              </a:rPr>
              <a:t>1</a:t>
            </a:r>
            <a:r>
              <a:rPr lang="fr-FR" i="1" dirty="0" smtClean="0"/>
              <a:t> = 2.718…</a:t>
            </a:r>
          </a:p>
          <a:p>
            <a:endParaRPr lang="fr-FR" dirty="0" smtClean="0"/>
          </a:p>
          <a:p>
            <a:r>
              <a:rPr lang="fr-FR" b="1" u="sng" dirty="0" smtClean="0">
                <a:solidFill>
                  <a:schemeClr val="accent3"/>
                </a:solidFill>
              </a:rPr>
              <a:t>Dérivée</a:t>
            </a:r>
            <a:r>
              <a:rPr lang="fr-FR" b="1" dirty="0" smtClean="0">
                <a:solidFill>
                  <a:schemeClr val="accent3"/>
                </a:solidFill>
              </a:rPr>
              <a:t> </a:t>
            </a:r>
            <a:r>
              <a:rPr lang="fr-FR" dirty="0" smtClean="0"/>
              <a:t>: </a:t>
            </a:r>
          </a:p>
          <a:p>
            <a:r>
              <a:rPr lang="fr-FR" b="1" i="1" dirty="0" smtClean="0"/>
              <a:t>(e</a:t>
            </a:r>
            <a:r>
              <a:rPr lang="fr-FR" b="1" i="1" baseline="30000" dirty="0" smtClean="0"/>
              <a:t>x  </a:t>
            </a:r>
            <a:r>
              <a:rPr lang="fr-FR" b="1" i="1" dirty="0" smtClean="0"/>
              <a:t>)’ = e</a:t>
            </a:r>
            <a:r>
              <a:rPr lang="fr-FR" b="1" i="1" baseline="30000" dirty="0" smtClean="0"/>
              <a:t>x</a:t>
            </a:r>
            <a:r>
              <a:rPr lang="fr-FR" b="1" i="1" dirty="0" smtClean="0"/>
              <a:t> </a:t>
            </a:r>
            <a:endParaRPr lang="fr-FR" b="1" i="1" dirty="0"/>
          </a:p>
          <a:p>
            <a:endParaRPr lang="fr-F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 b="15120"/>
          <a:stretch>
            <a:fillRect/>
          </a:stretch>
        </p:blipFill>
        <p:spPr bwMode="auto">
          <a:xfrm>
            <a:off x="4860032" y="1203050"/>
            <a:ext cx="3490714" cy="323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9997" y="2852936"/>
            <a:ext cx="1411843" cy="743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4709714"/>
            <a:ext cx="1440160" cy="951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39552" y="5661248"/>
            <a:ext cx="3563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 </a:t>
            </a:r>
            <a:r>
              <a:rPr lang="fr-FR" b="1" i="1" dirty="0" smtClean="0"/>
              <a:t>(</a:t>
            </a:r>
            <a:r>
              <a:rPr lang="fr-FR" b="1" i="1" dirty="0" err="1" smtClean="0"/>
              <a:t>e</a:t>
            </a:r>
            <a:r>
              <a:rPr lang="fr-FR" b="1" i="1" baseline="30000" dirty="0" err="1" smtClean="0">
                <a:solidFill>
                  <a:srgbClr val="FFC000"/>
                </a:solidFill>
              </a:rPr>
              <a:t>a</a:t>
            </a:r>
            <a:r>
              <a:rPr lang="fr-FR" b="1" i="1" baseline="30000" dirty="0" err="1" smtClean="0"/>
              <a:t>x</a:t>
            </a:r>
            <a:r>
              <a:rPr lang="fr-FR" b="1" i="1" baseline="30000" dirty="0" smtClean="0"/>
              <a:t>  </a:t>
            </a:r>
            <a:r>
              <a:rPr lang="fr-FR" b="1" i="1" dirty="0" smtClean="0"/>
              <a:t>)’ = </a:t>
            </a:r>
            <a:r>
              <a:rPr lang="fr-FR" b="1" i="1" dirty="0" err="1" smtClean="0">
                <a:solidFill>
                  <a:srgbClr val="FFC000"/>
                </a:solidFill>
              </a:rPr>
              <a:t>a</a:t>
            </a:r>
            <a:r>
              <a:rPr lang="fr-FR" b="1" i="1" dirty="0" err="1" smtClean="0"/>
              <a:t>e</a:t>
            </a:r>
            <a:r>
              <a:rPr lang="fr-FR" b="1" i="1" dirty="0" smtClean="0"/>
              <a:t> </a:t>
            </a:r>
            <a:r>
              <a:rPr lang="fr-FR" b="1" i="1" baseline="30000" dirty="0" err="1" smtClean="0">
                <a:solidFill>
                  <a:srgbClr val="FFC000"/>
                </a:solidFill>
              </a:rPr>
              <a:t>a</a:t>
            </a:r>
            <a:r>
              <a:rPr lang="fr-FR" b="1" i="1" baseline="30000" dirty="0" err="1" smtClean="0"/>
              <a:t>x</a:t>
            </a:r>
            <a:r>
              <a:rPr lang="fr-FR" b="1" i="1" dirty="0" smtClean="0"/>
              <a:t> </a:t>
            </a:r>
            <a:endParaRPr lang="fr-FR" b="1" i="1" dirty="0"/>
          </a:p>
        </p:txBody>
      </p:sp>
      <p:sp>
        <p:nvSpPr>
          <p:cNvPr id="8" name="ZoneTexte 7"/>
          <p:cNvSpPr txBox="1"/>
          <p:nvPr/>
        </p:nvSpPr>
        <p:spPr>
          <a:xfrm>
            <a:off x="611560" y="6030580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dérivée de la fonction </a:t>
            </a:r>
            <a:r>
              <a:rPr lang="fr-FR" i="1" dirty="0" err="1" smtClean="0"/>
              <a:t>e</a:t>
            </a:r>
            <a:r>
              <a:rPr lang="fr-FR" i="1" baseline="30000" dirty="0" err="1" smtClean="0">
                <a:solidFill>
                  <a:srgbClr val="FFC000"/>
                </a:solidFill>
              </a:rPr>
              <a:t>a</a:t>
            </a:r>
            <a:r>
              <a:rPr lang="fr-FR" i="1" baseline="30000" dirty="0" err="1" smtClean="0"/>
              <a:t>x</a:t>
            </a:r>
            <a:r>
              <a:rPr lang="fr-FR" i="1" baseline="30000" dirty="0" smtClean="0"/>
              <a:t> </a:t>
            </a:r>
            <a:r>
              <a:rPr lang="fr-FR" baseline="30000" dirty="0" smtClean="0"/>
              <a:t> </a:t>
            </a:r>
            <a:r>
              <a:rPr lang="fr-FR" dirty="0" smtClean="0"/>
              <a:t>est du signe de </a:t>
            </a:r>
            <a:r>
              <a:rPr lang="fr-FR" i="1" dirty="0" smtClean="0">
                <a:solidFill>
                  <a:srgbClr val="FFC000"/>
                </a:solidFill>
              </a:rPr>
              <a:t>a</a:t>
            </a:r>
            <a:r>
              <a:rPr lang="fr-FR" dirty="0" smtClean="0"/>
              <a:t>. 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444622" y="3645024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0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6937816" y="3645024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1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300192" y="3068960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1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289744" y="2267580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e</a:t>
            </a:r>
            <a:endParaRPr lang="fr-FR" dirty="0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6628333" y="2471630"/>
            <a:ext cx="432048" cy="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7087056" y="2546061"/>
            <a:ext cx="5225" cy="1152128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012160" y="1340768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i="1" dirty="0" smtClean="0">
                <a:solidFill>
                  <a:schemeClr val="bg1"/>
                </a:solidFill>
              </a:rPr>
              <a:t>f(x)</a:t>
            </a:r>
            <a:endParaRPr lang="fr-FR" i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956376" y="386104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i="1" dirty="0" smtClean="0">
                <a:solidFill>
                  <a:schemeClr val="bg1"/>
                </a:solidFill>
              </a:rPr>
              <a:t>x</a:t>
            </a:r>
            <a:endParaRPr lang="fr-FR" i="1" dirty="0">
              <a:solidFill>
                <a:schemeClr val="bg1"/>
              </a:solidFill>
            </a:endParaRPr>
          </a:p>
        </p:txBody>
      </p:sp>
      <p:sp>
        <p:nvSpPr>
          <p:cNvPr id="20" name="Flèche droite 19"/>
          <p:cNvSpPr/>
          <p:nvPr/>
        </p:nvSpPr>
        <p:spPr>
          <a:xfrm>
            <a:off x="1907704" y="5157192"/>
            <a:ext cx="1008112" cy="14401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860032" y="47971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Calculs :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5220072" y="52292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/>
              <a:t>e</a:t>
            </a:r>
            <a:r>
              <a:rPr lang="fr-FR" i="1" baseline="30000" dirty="0" err="1" smtClean="0"/>
              <a:t>lnx</a:t>
            </a:r>
            <a:r>
              <a:rPr lang="fr-FR" dirty="0" smtClean="0"/>
              <a:t>= </a:t>
            </a:r>
            <a:r>
              <a:rPr lang="fr-FR" i="1" dirty="0" smtClean="0"/>
              <a:t>x</a:t>
            </a:r>
            <a:endParaRPr lang="fr-FR" i="1" baseline="30000" dirty="0"/>
          </a:p>
        </p:txBody>
      </p:sp>
      <p:sp>
        <p:nvSpPr>
          <p:cNvPr id="23" name="ZoneTexte 22"/>
          <p:cNvSpPr txBox="1"/>
          <p:nvPr/>
        </p:nvSpPr>
        <p:spPr>
          <a:xfrm>
            <a:off x="6877615" y="521990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e</a:t>
            </a:r>
            <a:r>
              <a:rPr lang="fr-FR" i="1" baseline="30000" dirty="0" smtClean="0"/>
              <a:t>ln</a:t>
            </a:r>
            <a:r>
              <a:rPr lang="fr-FR" baseline="30000" dirty="0" smtClean="0"/>
              <a:t>8</a:t>
            </a:r>
            <a:r>
              <a:rPr lang="fr-FR" dirty="0" smtClean="0"/>
              <a:t>= </a:t>
            </a:r>
            <a:r>
              <a:rPr lang="fr-FR" i="1" dirty="0" smtClean="0"/>
              <a:t>8</a:t>
            </a:r>
            <a:endParaRPr lang="fr-FR" i="1" baseline="30000" dirty="0"/>
          </a:p>
        </p:txBody>
      </p:sp>
      <p:sp>
        <p:nvSpPr>
          <p:cNvPr id="24" name="Flèche droite 23"/>
          <p:cNvSpPr/>
          <p:nvPr/>
        </p:nvSpPr>
        <p:spPr>
          <a:xfrm>
            <a:off x="6228184" y="5373216"/>
            <a:ext cx="432048" cy="1440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5076056" y="5579948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ln(e</a:t>
            </a:r>
            <a:r>
              <a:rPr lang="fr-FR" i="1" baseline="30000" dirty="0" smtClean="0"/>
              <a:t>x</a:t>
            </a:r>
            <a:r>
              <a:rPr lang="fr-FR" dirty="0" smtClean="0"/>
              <a:t>)= </a:t>
            </a:r>
            <a:r>
              <a:rPr lang="fr-FR" i="1" dirty="0" smtClean="0"/>
              <a:t>x</a:t>
            </a:r>
            <a:endParaRPr lang="fr-FR" i="1" baseline="30000" dirty="0"/>
          </a:p>
        </p:txBody>
      </p:sp>
      <p:sp>
        <p:nvSpPr>
          <p:cNvPr id="27" name="Flèche droite 26"/>
          <p:cNvSpPr/>
          <p:nvPr/>
        </p:nvSpPr>
        <p:spPr>
          <a:xfrm>
            <a:off x="6228184" y="5733256"/>
            <a:ext cx="432048" cy="1440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6746042" y="558924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ln(e</a:t>
            </a:r>
            <a:r>
              <a:rPr lang="fr-FR" i="1" baseline="30000" dirty="0" smtClean="0"/>
              <a:t>7</a:t>
            </a:r>
            <a:r>
              <a:rPr lang="fr-FR" dirty="0" smtClean="0"/>
              <a:t>)= </a:t>
            </a:r>
            <a:r>
              <a:rPr lang="fr-FR" i="1" dirty="0" smtClean="0"/>
              <a:t>7</a:t>
            </a:r>
            <a:endParaRPr lang="fr-FR" i="1" baseline="30000" dirty="0"/>
          </a:p>
        </p:txBody>
      </p:sp>
      <p:sp>
        <p:nvSpPr>
          <p:cNvPr id="30" name="ZoneTexte 29"/>
          <p:cNvSpPr txBox="1"/>
          <p:nvPr/>
        </p:nvSpPr>
        <p:spPr>
          <a:xfrm>
            <a:off x="4932040" y="6174596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Si e</a:t>
            </a:r>
            <a:r>
              <a:rPr lang="fr-FR" i="1" baseline="30000" dirty="0" smtClean="0"/>
              <a:t>5x</a:t>
            </a:r>
            <a:r>
              <a:rPr lang="fr-FR" dirty="0" smtClean="0"/>
              <a:t>= </a:t>
            </a:r>
            <a:r>
              <a:rPr lang="fr-FR" i="1" dirty="0" smtClean="0"/>
              <a:t>10</a:t>
            </a:r>
            <a:endParaRPr lang="fr-FR" i="1" baseline="30000" dirty="0"/>
          </a:p>
        </p:txBody>
      </p:sp>
      <p:sp>
        <p:nvSpPr>
          <p:cNvPr id="31" name="ZoneTexte 30"/>
          <p:cNvSpPr txBox="1"/>
          <p:nvPr/>
        </p:nvSpPr>
        <p:spPr>
          <a:xfrm>
            <a:off x="6877615" y="6165304"/>
            <a:ext cx="1362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5x</a:t>
            </a:r>
            <a:r>
              <a:rPr lang="fr-FR" dirty="0" smtClean="0"/>
              <a:t>= ln(</a:t>
            </a:r>
            <a:r>
              <a:rPr lang="fr-FR" i="1" dirty="0" smtClean="0"/>
              <a:t>8)  </a:t>
            </a:r>
          </a:p>
          <a:p>
            <a:r>
              <a:rPr lang="fr-FR" i="1" dirty="0" smtClean="0"/>
              <a:t>x</a:t>
            </a:r>
            <a:r>
              <a:rPr lang="fr-FR" dirty="0" smtClean="0"/>
              <a:t>= ln(8) / 5</a:t>
            </a:r>
          </a:p>
        </p:txBody>
      </p:sp>
      <p:sp>
        <p:nvSpPr>
          <p:cNvPr id="32" name="Flèche droite 31"/>
          <p:cNvSpPr/>
          <p:nvPr/>
        </p:nvSpPr>
        <p:spPr>
          <a:xfrm>
            <a:off x="6228184" y="6318612"/>
            <a:ext cx="432048" cy="1440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16832"/>
            <a:ext cx="3168352" cy="435815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879068" y="3244334"/>
            <a:ext cx="3302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Discriminant = </a:t>
            </a:r>
            <a:r>
              <a:rPr lang="el-GR" b="1" dirty="0" smtClean="0">
                <a:latin typeface="Arial"/>
                <a:cs typeface="Arial"/>
                <a:sym typeface="Symbol"/>
              </a:rPr>
              <a:t></a:t>
            </a:r>
            <a:r>
              <a:rPr lang="fr-FR" b="1" dirty="0" smtClean="0"/>
              <a:t>= b² - 4ac</a:t>
            </a:r>
            <a:endParaRPr lang="fr-FR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069848"/>
          </a:xfrm>
        </p:spPr>
        <p:txBody>
          <a:bodyPr/>
          <a:lstStyle/>
          <a:p>
            <a:r>
              <a:rPr lang="fr-FR" dirty="0" smtClean="0"/>
              <a:t>1. Notion de base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83568" y="1916832"/>
            <a:ext cx="777686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latin typeface="Verdana"/>
                <a:ea typeface="Times New Roman"/>
                <a:cs typeface="Times New Roman"/>
              </a:rPr>
              <a:t>Une </a:t>
            </a:r>
            <a:r>
              <a:rPr lang="fr-FR" sz="2000" b="1" dirty="0" smtClean="0">
                <a:latin typeface="Verdana"/>
                <a:ea typeface="Times New Roman"/>
                <a:cs typeface="Times New Roman"/>
              </a:rPr>
              <a:t>fonction</a:t>
            </a:r>
            <a:r>
              <a:rPr lang="fr-FR" sz="2000" dirty="0" smtClean="0">
                <a:latin typeface="Verdana"/>
                <a:ea typeface="Times New Roman"/>
                <a:cs typeface="Times New Roman"/>
              </a:rPr>
              <a:t> </a:t>
            </a:r>
            <a:r>
              <a:rPr lang="fr-FR" sz="2000" i="1" dirty="0" smtClean="0">
                <a:latin typeface="Verdana"/>
                <a:ea typeface="Times New Roman"/>
                <a:cs typeface="Times New Roman"/>
              </a:rPr>
              <a:t>f</a:t>
            </a:r>
            <a:r>
              <a:rPr lang="fr-FR" sz="2000" dirty="0" smtClean="0">
                <a:latin typeface="Verdana"/>
                <a:ea typeface="Times New Roman"/>
                <a:cs typeface="Times New Roman"/>
              </a:rPr>
              <a:t> est un procédé mathématique qui à un nombre </a:t>
            </a:r>
            <a:r>
              <a:rPr lang="fr-FR" sz="2000" i="1" dirty="0" smtClean="0">
                <a:latin typeface="Verdana"/>
                <a:ea typeface="Times New Roman"/>
                <a:cs typeface="Times New Roman"/>
              </a:rPr>
              <a:t>x</a:t>
            </a:r>
            <a:r>
              <a:rPr lang="fr-FR" sz="2000" dirty="0" smtClean="0">
                <a:latin typeface="Verdana"/>
                <a:ea typeface="Times New Roman"/>
                <a:cs typeface="Times New Roman"/>
              </a:rPr>
              <a:t> fait correspondre un autre nombre, noté </a:t>
            </a:r>
            <a:r>
              <a:rPr lang="fr-FR" sz="2000" i="1" dirty="0" smtClean="0">
                <a:latin typeface="Verdana"/>
                <a:ea typeface="Times New Roman"/>
                <a:cs typeface="Times New Roman"/>
              </a:rPr>
              <a:t>f</a:t>
            </a:r>
            <a:r>
              <a:rPr lang="fr-FR" sz="2000" dirty="0" smtClean="0">
                <a:latin typeface="Verdana"/>
                <a:ea typeface="Times New Roman"/>
                <a:cs typeface="Times New Roman"/>
              </a:rPr>
              <a:t>(</a:t>
            </a:r>
            <a:r>
              <a:rPr lang="fr-FR" sz="2000" i="1" dirty="0" smtClean="0">
                <a:latin typeface="Verdana"/>
                <a:ea typeface="Times New Roman"/>
                <a:cs typeface="Times New Roman"/>
              </a:rPr>
              <a:t>x</a:t>
            </a:r>
            <a:r>
              <a:rPr lang="fr-FR" sz="2000" dirty="0" smtClean="0">
                <a:latin typeface="Verdana"/>
                <a:ea typeface="Times New Roman"/>
                <a:cs typeface="Times New Roman"/>
              </a:rPr>
              <a:t>). </a:t>
            </a:r>
          </a:p>
          <a:p>
            <a:endParaRPr lang="fr-FR" sz="2000" dirty="0">
              <a:latin typeface="Verdana"/>
              <a:cs typeface="Times New Roman"/>
            </a:endParaRPr>
          </a:p>
          <a:p>
            <a:endParaRPr lang="fr-FR" sz="2000" dirty="0" smtClean="0">
              <a:latin typeface="Verdana"/>
              <a:cs typeface="Times New Roman"/>
            </a:endParaRPr>
          </a:p>
          <a:p>
            <a:r>
              <a:rPr lang="fr-FR" sz="2000" dirty="0" smtClean="0"/>
              <a:t>Le nombre </a:t>
            </a:r>
            <a:r>
              <a:rPr lang="fr-FR" sz="2000" dirty="0"/>
              <a:t>associé </a:t>
            </a:r>
            <a:r>
              <a:rPr lang="fr-FR" sz="2000" i="1" dirty="0"/>
              <a:t>f</a:t>
            </a:r>
            <a:r>
              <a:rPr lang="fr-FR" sz="2000" dirty="0"/>
              <a:t>(</a:t>
            </a:r>
            <a:r>
              <a:rPr lang="fr-FR" sz="2000" i="1" dirty="0"/>
              <a:t>x</a:t>
            </a:r>
            <a:r>
              <a:rPr lang="fr-FR" sz="2000" dirty="0"/>
              <a:t>) est appelé </a:t>
            </a:r>
            <a:r>
              <a:rPr lang="fr-FR" sz="2000" b="1" dirty="0"/>
              <a:t>l’image</a:t>
            </a:r>
            <a:r>
              <a:rPr lang="fr-FR" sz="2000" dirty="0"/>
              <a:t> de </a:t>
            </a:r>
            <a:r>
              <a:rPr lang="fr-FR" sz="2000" i="1" dirty="0"/>
              <a:t>x</a:t>
            </a:r>
            <a:r>
              <a:rPr lang="fr-FR" sz="2000" dirty="0"/>
              <a:t> par la fonction </a:t>
            </a:r>
            <a:r>
              <a:rPr lang="fr-FR" sz="2000" i="1" dirty="0"/>
              <a:t>f</a:t>
            </a:r>
            <a:r>
              <a:rPr lang="fr-FR" sz="2000" dirty="0" smtClean="0"/>
              <a:t>.</a:t>
            </a:r>
          </a:p>
          <a:p>
            <a:endParaRPr lang="fr-FR" sz="2000" dirty="0"/>
          </a:p>
          <a:p>
            <a:r>
              <a:rPr lang="fr-FR" sz="2000" i="1" u="sng" dirty="0"/>
              <a:t>Exemple</a:t>
            </a:r>
            <a:r>
              <a:rPr lang="fr-FR" sz="2000" dirty="0"/>
              <a:t> : si </a:t>
            </a:r>
            <a:r>
              <a:rPr lang="fr-FR" sz="2000" i="1" dirty="0"/>
              <a:t>f</a:t>
            </a:r>
            <a:r>
              <a:rPr lang="fr-FR" sz="2000" dirty="0"/>
              <a:t> est une fonction qui à 7 fait correspondre 12, on notera </a:t>
            </a:r>
            <a:endParaRPr lang="fr-FR" sz="2000" dirty="0" smtClean="0"/>
          </a:p>
          <a:p>
            <a:endParaRPr lang="fr-FR" sz="2000" dirty="0"/>
          </a:p>
          <a:p>
            <a:endParaRPr lang="fr-FR" sz="20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 l="58240"/>
          <a:stretch>
            <a:fillRect/>
          </a:stretch>
        </p:blipFill>
        <p:spPr bwMode="auto">
          <a:xfrm>
            <a:off x="3059832" y="4797152"/>
            <a:ext cx="2375063" cy="961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620688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dirty="0"/>
              <a:t>Quand on connaît l’expression de la fonction (sa « formule »), on peut l’utiliser pour calculer l’image de différents nombres.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95536" y="2132856"/>
            <a:ext cx="813690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Par exemple :</a:t>
            </a:r>
          </a:p>
          <a:p>
            <a:endParaRPr lang="fr-FR" sz="2000" dirty="0"/>
          </a:p>
          <a:p>
            <a:r>
              <a:rPr lang="fr-FR" sz="2000" dirty="0"/>
              <a:t> Soit </a:t>
            </a:r>
            <a:r>
              <a:rPr lang="fr-FR" sz="2000" i="1" dirty="0" smtClean="0"/>
              <a:t>f</a:t>
            </a:r>
            <a:r>
              <a:rPr lang="fr-FR" sz="2000" dirty="0" smtClean="0"/>
              <a:t> </a:t>
            </a:r>
            <a:r>
              <a:rPr lang="fr-FR" sz="2000" dirty="0"/>
              <a:t>la fonction définie par : </a:t>
            </a:r>
            <a:r>
              <a:rPr lang="fr-FR" sz="2000" dirty="0" smtClean="0"/>
              <a:t> </a:t>
            </a:r>
            <a:r>
              <a:rPr lang="fr-FR" sz="2000" i="1" dirty="0" smtClean="0"/>
              <a:t>f</a:t>
            </a:r>
            <a:r>
              <a:rPr lang="fr-FR" sz="2000" dirty="0" smtClean="0"/>
              <a:t>(</a:t>
            </a:r>
            <a:r>
              <a:rPr lang="fr-FR" sz="2000" i="1" dirty="0" smtClean="0"/>
              <a:t>x</a:t>
            </a:r>
            <a:r>
              <a:rPr lang="fr-FR" sz="2000" dirty="0"/>
              <a:t>) </a:t>
            </a:r>
            <a:r>
              <a:rPr lang="fr-FR" sz="2000" dirty="0" smtClean="0"/>
              <a:t>= </a:t>
            </a:r>
            <a:r>
              <a:rPr lang="fr-FR" sz="2400" i="1" dirty="0" smtClean="0">
                <a:latin typeface="Times New Roman" pitchFamily="18" charset="0"/>
                <a:cs typeface="Times New Roman" pitchFamily="18" charset="0"/>
              </a:rPr>
              <a:t>3x + 1</a:t>
            </a:r>
            <a:endParaRPr lang="fr-FR" sz="2000" dirty="0"/>
          </a:p>
          <a:p>
            <a:endParaRPr lang="fr-FR" sz="2000" dirty="0" smtClean="0"/>
          </a:p>
          <a:p>
            <a:r>
              <a:rPr lang="fr-FR" sz="2000" i="1" dirty="0" smtClean="0"/>
              <a:t>f</a:t>
            </a:r>
            <a:r>
              <a:rPr lang="fr-FR" sz="2000" dirty="0" smtClean="0"/>
              <a:t>(</a:t>
            </a:r>
            <a:r>
              <a:rPr lang="fr-FR" sz="2000" i="1" dirty="0"/>
              <a:t>1</a:t>
            </a:r>
            <a:r>
              <a:rPr lang="fr-FR" sz="2000" dirty="0" smtClean="0"/>
              <a:t>) =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3 x 1 + 1 = 4 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i="1" dirty="0" smtClean="0"/>
              <a:t>f</a:t>
            </a:r>
            <a:r>
              <a:rPr lang="fr-FR" sz="2000" dirty="0" smtClean="0"/>
              <a:t>(</a:t>
            </a:r>
            <a:r>
              <a:rPr lang="fr-FR" sz="2000" i="1" dirty="0" smtClean="0"/>
              <a:t>15</a:t>
            </a:r>
            <a:r>
              <a:rPr lang="fr-FR" sz="2000" dirty="0" smtClean="0"/>
              <a:t>) =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3 x 15 + 1 = 46</a:t>
            </a:r>
            <a:endParaRPr lang="fr-FR" sz="2000" b="1" dirty="0" smtClean="0"/>
          </a:p>
          <a:p>
            <a:endParaRPr lang="fr-FR" sz="20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51520" y="5157192"/>
          <a:ext cx="417646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155"/>
                <a:gridCol w="1392155"/>
                <a:gridCol w="1392155"/>
              </a:tblGrid>
              <a:tr h="406844">
                <a:tc>
                  <a:txBody>
                    <a:bodyPr/>
                    <a:lstStyle/>
                    <a:p>
                      <a:pPr algn="ctr"/>
                      <a:r>
                        <a:rPr lang="fr-FR" sz="2400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fr-FR" sz="24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1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15</a:t>
                      </a:r>
                      <a:endParaRPr lang="fr-FR" sz="2400" dirty="0"/>
                    </a:p>
                  </a:txBody>
                  <a:tcPr/>
                </a:tc>
              </a:tr>
              <a:tr h="406844">
                <a:tc>
                  <a:txBody>
                    <a:bodyPr/>
                    <a:lstStyle/>
                    <a:p>
                      <a:pPr algn="ctr"/>
                      <a:r>
                        <a:rPr lang="fr-FR" sz="2400" i="1" dirty="0" smtClean="0">
                          <a:latin typeface="Times New Roman" pitchFamily="18" charset="0"/>
                          <a:cs typeface="Times New Roman" pitchFamily="18" charset="0"/>
                        </a:rPr>
                        <a:t>f(x)</a:t>
                      </a:r>
                      <a:endParaRPr lang="fr-FR" sz="24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4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46</a:t>
                      </a:r>
                      <a:endParaRPr lang="fr-FR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352992"/>
            <a:ext cx="3704456" cy="3204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188639"/>
            <a:ext cx="8229600" cy="1069848"/>
          </a:xfrm>
        </p:spPr>
        <p:txBody>
          <a:bodyPr/>
          <a:lstStyle/>
          <a:p>
            <a:r>
              <a:rPr lang="fr-FR" dirty="0" smtClean="0"/>
              <a:t>2. Type de fonctions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51520" y="1052735"/>
            <a:ext cx="856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Il existe une multitude de fonctions qui varie selon leurs expressions (« formule ») </a:t>
            </a:r>
            <a:endParaRPr lang="fr-FR" sz="2000" dirty="0"/>
          </a:p>
        </p:txBody>
      </p:sp>
      <p:pic>
        <p:nvPicPr>
          <p:cNvPr id="16387" name="Picture 3"/>
          <p:cNvPicPr preferRelativeResize="0">
            <a:picLocks noChangeArrowheads="1"/>
          </p:cNvPicPr>
          <p:nvPr/>
        </p:nvPicPr>
        <p:blipFill>
          <a:blip r:embed="rId2" cstate="print"/>
          <a:srcRect b="7712"/>
          <a:stretch>
            <a:fillRect/>
          </a:stretch>
        </p:blipFill>
        <p:spPr bwMode="auto">
          <a:xfrm>
            <a:off x="0" y="1916831"/>
            <a:ext cx="307340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 preferRelativeResize="0">
            <a:picLocks noChangeArrowheads="1"/>
          </p:cNvPicPr>
          <p:nvPr/>
        </p:nvPicPr>
        <p:blipFill>
          <a:blip r:embed="rId3" cstate="print"/>
          <a:srcRect b="7712"/>
          <a:stretch>
            <a:fillRect/>
          </a:stretch>
        </p:blipFill>
        <p:spPr bwMode="auto">
          <a:xfrm>
            <a:off x="3059832" y="1916831"/>
            <a:ext cx="307340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9" name="Picture 5"/>
          <p:cNvPicPr preferRelativeResize="0">
            <a:picLocks noChangeArrowheads="1"/>
          </p:cNvPicPr>
          <p:nvPr/>
        </p:nvPicPr>
        <p:blipFill>
          <a:blip r:embed="rId4" cstate="print"/>
          <a:srcRect b="9229"/>
          <a:stretch>
            <a:fillRect/>
          </a:stretch>
        </p:blipFill>
        <p:spPr bwMode="auto">
          <a:xfrm>
            <a:off x="6070600" y="1892150"/>
            <a:ext cx="307340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5" cstate="print"/>
          <a:srcRect b="9375"/>
          <a:stretch>
            <a:fillRect/>
          </a:stretch>
        </p:blipFill>
        <p:spPr bwMode="auto">
          <a:xfrm>
            <a:off x="0" y="4221088"/>
            <a:ext cx="3073400" cy="2348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1" name="Picture 7"/>
          <p:cNvPicPr preferRelativeResize="0">
            <a:picLocks noChangeArrowheads="1"/>
          </p:cNvPicPr>
          <p:nvPr/>
        </p:nvPicPr>
        <p:blipFill>
          <a:blip r:embed="rId6" cstate="print"/>
          <a:srcRect b="9375"/>
          <a:stretch>
            <a:fillRect/>
          </a:stretch>
        </p:blipFill>
        <p:spPr bwMode="auto">
          <a:xfrm>
            <a:off x="3059831" y="4221088"/>
            <a:ext cx="3024337" cy="234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7" cstate="print"/>
          <a:srcRect b="9375"/>
          <a:stretch>
            <a:fillRect/>
          </a:stretch>
        </p:blipFill>
        <p:spPr bwMode="auto">
          <a:xfrm>
            <a:off x="6070600" y="4221088"/>
            <a:ext cx="3073400" cy="2348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1069848"/>
          </a:xfrm>
        </p:spPr>
        <p:txBody>
          <a:bodyPr/>
          <a:lstStyle/>
          <a:p>
            <a:r>
              <a:rPr lang="fr-FR" dirty="0" smtClean="0"/>
              <a:t>3. Fonctions logarithmes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39552" y="1340768"/>
            <a:ext cx="5227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rgbClr val="00B0F0"/>
                </a:solidFill>
              </a:rPr>
              <a:t>a) Logarithme népérien (ln)</a:t>
            </a:r>
            <a:endParaRPr lang="fr-FR" sz="3200" dirty="0">
              <a:solidFill>
                <a:srgbClr val="00B0F0"/>
              </a:solidFill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16832"/>
            <a:ext cx="8299847" cy="2448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844189"/>
            <a:ext cx="6552728" cy="132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805" y="476672"/>
            <a:ext cx="7971611" cy="294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501008"/>
            <a:ext cx="6840760" cy="325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212" y="1708843"/>
            <a:ext cx="8764284" cy="3808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/>
          <p:cNvSpPr txBox="1"/>
          <p:nvPr/>
        </p:nvSpPr>
        <p:spPr>
          <a:xfrm>
            <a:off x="125153" y="683985"/>
            <a:ext cx="5238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rgbClr val="00B0F0"/>
                </a:solidFill>
              </a:rPr>
              <a:t>a) Logarithme décimal (log)</a:t>
            </a:r>
            <a:endParaRPr lang="fr-FR" sz="32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" y="1004888"/>
            <a:ext cx="78486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052736"/>
            <a:ext cx="8323586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383</TotalTime>
  <Words>221</Words>
  <Application>Microsoft Office PowerPoint</Application>
  <PresentationFormat>Affichage à l'écran (4:3)</PresentationFormat>
  <Paragraphs>63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Urbain</vt:lpstr>
      <vt:lpstr>Les fonctions : exp et log</vt:lpstr>
      <vt:lpstr>1. Notion de base</vt:lpstr>
      <vt:lpstr>Diapositive 3</vt:lpstr>
      <vt:lpstr>2. Type de fonctions</vt:lpstr>
      <vt:lpstr>3. Fonctions logarithmes</vt:lpstr>
      <vt:lpstr>Diapositive 6</vt:lpstr>
      <vt:lpstr>Diapositive 7</vt:lpstr>
      <vt:lpstr>Diapositive 8</vt:lpstr>
      <vt:lpstr>Diapositive 9</vt:lpstr>
      <vt:lpstr>Fonction exponentielle</vt:lpstr>
      <vt:lpstr>Diapositive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fonctions</dc:title>
  <dc:creator>Célie</dc:creator>
  <cp:lastModifiedBy>Célie</cp:lastModifiedBy>
  <cp:revision>4</cp:revision>
  <dcterms:created xsi:type="dcterms:W3CDTF">2016-01-05T11:36:26Z</dcterms:created>
  <dcterms:modified xsi:type="dcterms:W3CDTF">2016-09-07T13:34:50Z</dcterms:modified>
</cp:coreProperties>
</file>