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5" r:id="rId3"/>
    <p:sldId id="260" r:id="rId4"/>
    <p:sldId id="264" r:id="rId5"/>
    <p:sldId id="261" r:id="rId6"/>
    <p:sldId id="266" r:id="rId7"/>
    <p:sldId id="262" r:id="rId8"/>
    <p:sldId id="259" r:id="rId9"/>
    <p:sldId id="268" r:id="rId10"/>
    <p:sldId id="267" r:id="rId1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45D0"/>
    <a:srgbClr val="D3D3D3"/>
    <a:srgbClr val="0D1315"/>
    <a:srgbClr val="0B1116"/>
    <a:srgbClr val="0B1319"/>
    <a:srgbClr val="101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2250" y="66"/>
      </p:cViewPr>
      <p:guideLst>
        <p:guide orient="horz" pos="4032"/>
        <p:guide pos="3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D1981-5311-42E4-B4D4-DE69C3E70FB2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1318A-17C7-4EAE-9184-8908CA360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42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BBA2-3B1A-494D-A5E5-3AAC2C46768C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Magia da Análise Inteligente  Viviane Almeida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8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61FD-AE56-4E3E-B399-926FF1B86395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Magia da Análise Inteligente  Viviane Almeida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69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3182-3CB0-4FF3-9B14-44C1DA2A538F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Magia da Análise Inteligente  Viviane Almeida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18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7C6-6554-4664-B1AC-BCF639150955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Magia da Análise Inteligente  Viviane Almeida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17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1679-9DAE-487C-9A13-036FFD96F787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Magia da Análise Inteligente  Viviane Almeida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76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A8A6-D800-40E6-BC38-A08D7E103B22}" type="datetime1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Magia da Análise Inteligente  Viviane Almeida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30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3547-3359-492F-90FD-19FCCFDE657F}" type="datetime1">
              <a:rPr lang="pt-BR" smtClean="0"/>
              <a:t>24/05/2024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Magia da Análise Inteligente  Viviane Almeida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19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929-0B7B-4172-8432-E2C26391EF39}" type="datetime1">
              <a:rPr lang="pt-BR" smtClean="0"/>
              <a:t>24/05/2024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Magia da Análise Inteligente  Viviane Almeida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42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8803-0000-405C-822E-2FE0F38D60D4}" type="datetime1">
              <a:rPr lang="pt-BR" smtClean="0"/>
              <a:t>24/05/2024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Magia da Análise Inteligente  Viviane Almeida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39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11AC-91F1-47A5-B499-03EEFED69F8C}" type="datetime1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Magia da Análise Inteligente  Viviane Almeida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67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F437-55B3-4FBF-964B-EB8CA893232B}" type="datetime1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Magia da Análise Inteligente  Viviane Almeida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62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4274A-5C84-4352-BFBE-069CD3329F9B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 Magia da Análise Inteligente  Viviane Almeida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B9A0A-1B8D-4482-BD3D-16245A622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08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0E90E6-B1CF-4A67-A7BE-71BEC0BD1085}"/>
              </a:ext>
            </a:extLst>
          </p:cNvPr>
          <p:cNvSpPr/>
          <p:nvPr/>
        </p:nvSpPr>
        <p:spPr>
          <a:xfrm>
            <a:off x="12344" y="0"/>
            <a:ext cx="9601200" cy="12801600"/>
          </a:xfrm>
          <a:prstGeom prst="rect">
            <a:avLst/>
          </a:prstGeom>
          <a:solidFill>
            <a:srgbClr val="0D1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DBB238-72FE-451D-847A-829E80E60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5537"/>
            <a:ext cx="9601200" cy="6400800"/>
          </a:xfrm>
          <a:prstGeom prst="rect">
            <a:avLst/>
          </a:prstGeom>
        </p:spPr>
      </p:pic>
      <p:pic>
        <p:nvPicPr>
          <p:cNvPr id="16" name="Gráfico 15" descr="Banco de dados com preenchimento sólido">
            <a:extLst>
              <a:ext uri="{FF2B5EF4-FFF2-40B4-BE49-F238E27FC236}">
                <a16:creationId xmlns:a16="http://schemas.microsoft.com/office/drawing/2014/main" id="{0A53B071-0919-4EA7-BB88-68E124FF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6511" y="9452040"/>
            <a:ext cx="1675154" cy="167515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FE0BC96-ACF0-44F1-A9FA-67ED6E3D6255}"/>
              </a:ext>
            </a:extLst>
          </p:cNvPr>
          <p:cNvSpPr txBox="1"/>
          <p:nvPr/>
        </p:nvSpPr>
        <p:spPr>
          <a:xfrm>
            <a:off x="472565" y="511051"/>
            <a:ext cx="9116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Elephant" panose="02020904090505020303" pitchFamily="18" charset="0"/>
              </a:rPr>
              <a:t>BIGDATA EM 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D604DD3-559F-43DF-8394-00DEB061F7E3}"/>
              </a:ext>
            </a:extLst>
          </p:cNvPr>
          <p:cNvSpPr txBox="1"/>
          <p:nvPr/>
        </p:nvSpPr>
        <p:spPr>
          <a:xfrm>
            <a:off x="12344" y="1674406"/>
            <a:ext cx="9576512" cy="1323439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Elephant" panose="02020904090505020303" pitchFamily="18" charset="0"/>
              </a:rPr>
              <a:t>Com grandes poderes, vêm grandes análises.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95E1F88-7D03-4EEC-B713-BFAFA7E014E6}"/>
              </a:ext>
            </a:extLst>
          </p:cNvPr>
          <p:cNvSpPr txBox="1"/>
          <p:nvPr/>
        </p:nvSpPr>
        <p:spPr>
          <a:xfrm>
            <a:off x="1908043" y="11440733"/>
            <a:ext cx="599051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Elephant" panose="02020904090505020303" pitchFamily="18" charset="0"/>
              </a:rPr>
              <a:t>Viviane Almeida</a:t>
            </a:r>
          </a:p>
        </p:txBody>
      </p:sp>
    </p:spTree>
    <p:extLst>
      <p:ext uri="{BB962C8B-B14F-4D97-AF65-F5344CB8AC3E}">
        <p14:creationId xmlns:p14="http://schemas.microsoft.com/office/powerpoint/2010/main" val="73504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A5A958A-E134-4D7F-83CF-BD1DF30651F2}"/>
              </a:ext>
            </a:extLst>
          </p:cNvPr>
          <p:cNvSpPr/>
          <p:nvPr/>
        </p:nvSpPr>
        <p:spPr>
          <a:xfrm flipH="1">
            <a:off x="971796" y="0"/>
            <a:ext cx="144000" cy="180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6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952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FF1011-ECA5-496D-8CF8-DD73BB001367}"/>
              </a:ext>
            </a:extLst>
          </p:cNvPr>
          <p:cNvSpPr txBox="1"/>
          <p:nvPr/>
        </p:nvSpPr>
        <p:spPr>
          <a:xfrm>
            <a:off x="3490315" y="1122017"/>
            <a:ext cx="310819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chemeClr val="tx2">
                    <a:lumMod val="50000"/>
                  </a:schemeClr>
                </a:solidFill>
                <a:latin typeface="Impact" panose="020B0806030902050204" pitchFamily="34" charset="0"/>
              </a:rPr>
              <a:t>Conclusão</a:t>
            </a:r>
            <a:endParaRPr lang="pt-BR" sz="4000" u="sng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3284BC5-0A8D-45AD-BBD3-C236A4EE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Magia da Análise Inteligente  Viviane Almeida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E3AB925-EBF1-4962-B9BA-B17332C4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10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EC1FE5-CFCD-4056-B5DC-037170B41411}"/>
              </a:ext>
            </a:extLst>
          </p:cNvPr>
          <p:cNvSpPr txBox="1"/>
          <p:nvPr/>
        </p:nvSpPr>
        <p:spPr>
          <a:xfrm>
            <a:off x="1115796" y="2106901"/>
            <a:ext cx="79986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A análise inteligente de Big Data é vital para qualquer organização que deseja se manter competitiva no mercado atual. Suas funcionalidades permitem transformar grandes volumes de dados em insights valiosos, melhorar a eficiência operacional, personalizar experiências de clientes e inovar de maneira contínua. Com a evolução constante das tecnologias de Big Data, as oportunidades para alavancar essas capacidades só tendem a crescer, tornando essencial o investimento em competências e ferramentas de análise de dados.!</a:t>
            </a:r>
            <a:br>
              <a:rPr lang="pt-BR" sz="2400" dirty="0">
                <a:solidFill>
                  <a:schemeClr val="tx2">
                    <a:lumMod val="50000"/>
                  </a:schemeClr>
                </a:solidFill>
              </a:rPr>
            </a:b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86606C4-F2E6-4ABA-8DB6-8B9652A7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" y="5977157"/>
            <a:ext cx="9601199" cy="500126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5CBBE82-A00E-4A47-A01A-34FAD6CD1E14}"/>
              </a:ext>
            </a:extLst>
          </p:cNvPr>
          <p:cNvSpPr txBox="1"/>
          <p:nvPr/>
        </p:nvSpPr>
        <p:spPr>
          <a:xfrm>
            <a:off x="763588" y="11187140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2">
                    <a:lumMod val="50000"/>
                  </a:schemeClr>
                </a:solidFill>
                <a:latin typeface="Impact" panose="020B0806030902050204" pitchFamily="34" charset="0"/>
              </a:rPr>
              <a:t>Obrigado por ler até aqui!</a:t>
            </a:r>
            <a:endParaRPr lang="pt-BR" sz="32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7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A5A958A-E134-4D7F-83CF-BD1DF30651F2}"/>
              </a:ext>
            </a:extLst>
          </p:cNvPr>
          <p:cNvSpPr/>
          <p:nvPr/>
        </p:nvSpPr>
        <p:spPr>
          <a:xfrm flipH="1">
            <a:off x="861073" y="0"/>
            <a:ext cx="144000" cy="180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6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952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D45AE5-8326-441B-80EE-F97C6865A69C}"/>
              </a:ext>
            </a:extLst>
          </p:cNvPr>
          <p:cNvSpPr txBox="1"/>
          <p:nvPr/>
        </p:nvSpPr>
        <p:spPr>
          <a:xfrm>
            <a:off x="1167245" y="3790090"/>
            <a:ext cx="74537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Bem-vindo ao universo fascinante do Big Data e da análise inteligente! Neste e-book, vamos explorar as principais funcionalidades e a importância dessa ferramenta poderosa que transforma dados brutos em insights valiosos. Prepare-se para descobrir como grandes volumes de informações podem ser a chave para tomadas de decisões mais assertivas e estratégicas. Vamos lá!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FF1011-ECA5-496D-8CF8-DD73BB001367}"/>
              </a:ext>
            </a:extLst>
          </p:cNvPr>
          <p:cNvSpPr txBox="1"/>
          <p:nvPr/>
        </p:nvSpPr>
        <p:spPr>
          <a:xfrm>
            <a:off x="1167245" y="1036845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0" dirty="0">
                <a:solidFill>
                  <a:schemeClr val="tx2">
                    <a:lumMod val="50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E-Book: A Magia da Análise Inteligente</a:t>
            </a:r>
            <a:endParaRPr lang="pt-BR" dirty="0">
              <a:solidFill>
                <a:schemeClr val="tx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B514B3-6969-4169-9D20-36EA39DE744C}"/>
              </a:ext>
            </a:extLst>
          </p:cNvPr>
          <p:cNvSpPr txBox="1"/>
          <p:nvPr/>
        </p:nvSpPr>
        <p:spPr>
          <a:xfrm>
            <a:off x="1167245" y="2886185"/>
            <a:ext cx="8001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Explorando o Universo do Big Data</a:t>
            </a:r>
            <a:r>
              <a:rPr lang="pt-BR" sz="3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33C9FA-B5CA-4427-B58A-02C2B44A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45" y="6889255"/>
            <a:ext cx="7064507" cy="4075677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56B459-73C6-4563-8223-1B56D4E9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8574" y="11865189"/>
            <a:ext cx="3506841" cy="681567"/>
          </a:xfrm>
        </p:spPr>
        <p:txBody>
          <a:bodyPr/>
          <a:lstStyle/>
          <a:p>
            <a:r>
              <a:rPr lang="pt-BR" dirty="0"/>
              <a:t>A Magia da Análise Inteligente  Viviane Almeida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B3D03A-E211-49AD-87E1-A7052163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02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AE16C49-E2E3-496A-B850-B6E16D898A72}"/>
              </a:ext>
            </a:extLst>
          </p:cNvPr>
          <p:cNvSpPr/>
          <p:nvPr/>
        </p:nvSpPr>
        <p:spPr>
          <a:xfrm>
            <a:off x="-36512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A730C8-4E19-4EA9-9366-4BB5A4AE41A7}"/>
              </a:ext>
            </a:extLst>
          </p:cNvPr>
          <p:cNvSpPr txBox="1"/>
          <p:nvPr/>
        </p:nvSpPr>
        <p:spPr>
          <a:xfrm>
            <a:off x="566601" y="4922956"/>
            <a:ext cx="846799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i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O que é Big Data? </a:t>
            </a:r>
          </a:p>
          <a:p>
            <a:endParaRPr lang="pt-BR" u="sng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7F9C8D-1FF2-40C1-B811-777EE43A0A84}"/>
              </a:ext>
            </a:extLst>
          </p:cNvPr>
          <p:cNvSpPr txBox="1"/>
          <p:nvPr/>
        </p:nvSpPr>
        <p:spPr>
          <a:xfrm>
            <a:off x="283299" y="6573888"/>
            <a:ext cx="9379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i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A Teia de Informação.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46C6E3-6216-4E4F-B78B-44B10F940EEA}"/>
              </a:ext>
            </a:extLst>
          </p:cNvPr>
          <p:cNvSpPr txBox="1"/>
          <p:nvPr/>
        </p:nvSpPr>
        <p:spPr>
          <a:xfrm>
            <a:off x="2690948" y="442171"/>
            <a:ext cx="504226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0" b="1" i="0" spc="50" dirty="0">
                <a:ln w="2857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noFill/>
                <a:effectLst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139FF4-BA98-47B0-AB15-BEC5D5BD42A2}"/>
              </a:ext>
            </a:extLst>
          </p:cNvPr>
          <p:cNvSpPr/>
          <p:nvPr/>
        </p:nvSpPr>
        <p:spPr>
          <a:xfrm>
            <a:off x="283302" y="7637199"/>
            <a:ext cx="9034599" cy="10450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6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952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97AB321-2E94-47A4-90D6-C17B27CD4EA8}"/>
              </a:ext>
            </a:extLst>
          </p:cNvPr>
          <p:cNvSpPr txBox="1"/>
          <p:nvPr/>
        </p:nvSpPr>
        <p:spPr>
          <a:xfrm>
            <a:off x="566602" y="8223129"/>
            <a:ext cx="84679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öhne"/>
              </a:rPr>
              <a:t>Imagine uma cidade inteira conectada por teias invisíveis de dados. Isso é Big Data! São enormes volumes de informação, gerados em alta velocidade a partir de diversas fontes, como redes sociais, transações comerciais e sensores </a:t>
            </a:r>
            <a:r>
              <a:rPr lang="pt-BR" sz="2400" dirty="0" err="1">
                <a:solidFill>
                  <a:schemeClr val="bg1"/>
                </a:solidFill>
                <a:latin typeface="Söhne"/>
              </a:rPr>
              <a:t>IoT</a:t>
            </a:r>
            <a:r>
              <a:rPr lang="pt-BR" sz="2400" dirty="0">
                <a:solidFill>
                  <a:schemeClr val="bg1"/>
                </a:solidFill>
                <a:latin typeface="Söhne"/>
              </a:rPr>
              <a:t>. 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Söhne"/>
              </a:rPr>
              <a:t>A análise de Big Data envolve a coleta, armazenamento e processamento dessas informações para extrair insights significativos.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FA8895C-C41C-4B07-9100-8805BE1D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11865189"/>
            <a:ext cx="3330571" cy="681567"/>
          </a:xfrm>
        </p:spPr>
        <p:txBody>
          <a:bodyPr/>
          <a:lstStyle/>
          <a:p>
            <a:r>
              <a:rPr lang="pt-BR" dirty="0"/>
              <a:t>A Magia da Análise Inteligente  Viviane Almeida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3DF0B90-271C-4836-8EC4-07F5A0F3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28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A5A958A-E134-4D7F-83CF-BD1DF30651F2}"/>
              </a:ext>
            </a:extLst>
          </p:cNvPr>
          <p:cNvSpPr/>
          <p:nvPr/>
        </p:nvSpPr>
        <p:spPr>
          <a:xfrm flipH="1">
            <a:off x="971796" y="0"/>
            <a:ext cx="144000" cy="180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6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952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D45AE5-8326-441B-80EE-F97C6865A69C}"/>
              </a:ext>
            </a:extLst>
          </p:cNvPr>
          <p:cNvSpPr txBox="1"/>
          <p:nvPr/>
        </p:nvSpPr>
        <p:spPr>
          <a:xfrm>
            <a:off x="1167245" y="2519472"/>
            <a:ext cx="7778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chemeClr val="tx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Para ser assertivo, o Big Data trabalha em 5 pilares, os famosos 5V’s: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FF1011-ECA5-496D-8CF8-DD73BB001367}"/>
              </a:ext>
            </a:extLst>
          </p:cNvPr>
          <p:cNvSpPr txBox="1"/>
          <p:nvPr/>
        </p:nvSpPr>
        <p:spPr>
          <a:xfrm>
            <a:off x="1167245" y="1336995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0" dirty="0">
                <a:solidFill>
                  <a:schemeClr val="tx2">
                    <a:lumMod val="50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Os 5Vs:</a:t>
            </a:r>
            <a:endParaRPr lang="pt-BR" dirty="0">
              <a:solidFill>
                <a:schemeClr val="tx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7114CF-0261-49B7-8A71-D539684F12A9}"/>
              </a:ext>
            </a:extLst>
          </p:cNvPr>
          <p:cNvSpPr txBox="1"/>
          <p:nvPr/>
        </p:nvSpPr>
        <p:spPr>
          <a:xfrm>
            <a:off x="1167246" y="3971156"/>
            <a:ext cx="70129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Volume: 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A quantidade massiva de dados gerados.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Variedade: 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Diferentes tipos de dados (estruturados, semiestruturados e não estruturados).</a:t>
            </a:r>
          </a:p>
          <a:p>
            <a:pPr algn="just"/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Velocidade: 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A rapidez com que os dados são gerados e processados.</a:t>
            </a:r>
          </a:p>
          <a:p>
            <a:pPr algn="just"/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Veracidade: 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A qualidade e confiabilidade dos dados.</a:t>
            </a:r>
          </a:p>
          <a:p>
            <a:pPr algn="just"/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Valor: 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O potencial de extrair valor significativo dos dados.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CD7C327-1FD1-4F81-86EB-700A1150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4722" y="11865189"/>
            <a:ext cx="3451756" cy="681567"/>
          </a:xfrm>
        </p:spPr>
        <p:txBody>
          <a:bodyPr/>
          <a:lstStyle/>
          <a:p>
            <a:r>
              <a:rPr lang="pt-BR" dirty="0"/>
              <a:t>A Magia da Análise Inteligente  Viviane Almeida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E2DF6A8-F7DB-42B4-A968-8CE14BCF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7A1351-507E-4878-9383-3F4AFAF4AB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800414" y="8226266"/>
            <a:ext cx="3927347" cy="32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5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AE16C49-E2E3-496A-B850-B6E16D898A7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A730C8-4E19-4EA9-9366-4BB5A4AE41A7}"/>
              </a:ext>
            </a:extLst>
          </p:cNvPr>
          <p:cNvSpPr txBox="1"/>
          <p:nvPr/>
        </p:nvSpPr>
        <p:spPr>
          <a:xfrm>
            <a:off x="566601" y="4789248"/>
            <a:ext cx="846799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Funcionalidades da Análise de Dados  </a:t>
            </a:r>
          </a:p>
          <a:p>
            <a:pPr algn="ctr"/>
            <a:endParaRPr lang="pt-BR" u="sng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7F9C8D-1FF2-40C1-B811-777EE43A0A84}"/>
              </a:ext>
            </a:extLst>
          </p:cNvPr>
          <p:cNvSpPr txBox="1"/>
          <p:nvPr/>
        </p:nvSpPr>
        <p:spPr>
          <a:xfrm>
            <a:off x="788671" y="6421674"/>
            <a:ext cx="9379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7200" b="1" i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mpact" panose="020B0806030902050204" pitchFamily="34" charset="0"/>
            </a:endParaRP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46C6E3-6216-4E4F-B78B-44B10F940EEA}"/>
              </a:ext>
            </a:extLst>
          </p:cNvPr>
          <p:cNvSpPr txBox="1"/>
          <p:nvPr/>
        </p:nvSpPr>
        <p:spPr>
          <a:xfrm>
            <a:off x="2562768" y="615090"/>
            <a:ext cx="504226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0" b="1" i="0" spc="50" dirty="0">
                <a:ln w="2857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noFill/>
                <a:effectLst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139FF4-BA98-47B0-AB15-BEC5D5BD42A2}"/>
              </a:ext>
            </a:extLst>
          </p:cNvPr>
          <p:cNvSpPr/>
          <p:nvPr/>
        </p:nvSpPr>
        <p:spPr>
          <a:xfrm>
            <a:off x="283299" y="7292229"/>
            <a:ext cx="9034599" cy="10450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6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952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42F93D-5C7B-4DBC-A4FF-903C200E1B2A}"/>
              </a:ext>
            </a:extLst>
          </p:cNvPr>
          <p:cNvSpPr txBox="1"/>
          <p:nvPr/>
        </p:nvSpPr>
        <p:spPr>
          <a:xfrm>
            <a:off x="566602" y="7797969"/>
            <a:ext cx="8467996" cy="1779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endParaRPr lang="pt-BR" sz="600" dirty="0">
              <a:solidFill>
                <a:schemeClr val="bg1"/>
              </a:solidFill>
              <a:latin typeface="Söhne"/>
            </a:endParaRPr>
          </a:p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pt-BR" sz="2400" dirty="0">
                <a:solidFill>
                  <a:schemeClr val="bg1"/>
                </a:solidFill>
                <a:latin typeface="Söhne"/>
              </a:rPr>
              <a:t>A análise inteligente de Big Data possui um papel fundamental no cenário atual de negócios e tecnologia. As suas funcionalidades são diversas e impactam diretamente a forma como as organizações operam, tomam decisões e inovam.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75A5E36-E318-4CB1-B2B2-757DBD96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6758" y="11865189"/>
            <a:ext cx="3314046" cy="681567"/>
          </a:xfrm>
        </p:spPr>
        <p:txBody>
          <a:bodyPr/>
          <a:lstStyle/>
          <a:p>
            <a:r>
              <a:rPr lang="pt-BR" dirty="0"/>
              <a:t>A Magia da Análise Inteligente  Viviane Almeida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B6B976-F49D-4BDD-BB38-A271D5B8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4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A5A958A-E134-4D7F-83CF-BD1DF30651F2}"/>
              </a:ext>
            </a:extLst>
          </p:cNvPr>
          <p:cNvSpPr/>
          <p:nvPr/>
        </p:nvSpPr>
        <p:spPr>
          <a:xfrm flipH="1">
            <a:off x="971796" y="0"/>
            <a:ext cx="144000" cy="180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6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952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FF1011-ECA5-496D-8CF8-DD73BB001367}"/>
              </a:ext>
            </a:extLst>
          </p:cNvPr>
          <p:cNvSpPr txBox="1"/>
          <p:nvPr/>
        </p:nvSpPr>
        <p:spPr>
          <a:xfrm>
            <a:off x="1115796" y="999781"/>
            <a:ext cx="8001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Funcionalidades Principais para uma Análise Inteligente </a:t>
            </a:r>
          </a:p>
          <a:p>
            <a:endParaRPr lang="pt-BR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7114CF-0261-49B7-8A71-D539684F12A9}"/>
              </a:ext>
            </a:extLst>
          </p:cNvPr>
          <p:cNvSpPr txBox="1"/>
          <p:nvPr/>
        </p:nvSpPr>
        <p:spPr>
          <a:xfrm>
            <a:off x="1115796" y="2708081"/>
            <a:ext cx="7778821" cy="981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Capturando Informações Valiosas. 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A coleta de dados é o primeiro passo no processo de análise. Uma vez coletados, os dados precisam ser armazenados de maneira eficiente. Utilizamos bancos de dados e a nuvem para garantir que as informações estejam seguras e acessíveis.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endParaRPr lang="pt-BR" sz="700" dirty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Processamento de Dados: 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Dados brutos frequentemente contêm erros, valores duplicados e inconsistência. O processamento de dados envolve a limpeza e organização das informações para facilitar a análise. Ferramentas de software são usadas para filtrar dados irrelevantes e corrigir erros.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endParaRPr lang="pt-BR" sz="700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Análise de Dados: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 Analisando os dados é possível </a:t>
            </a:r>
            <a:r>
              <a:rPr lang="pt-BR" sz="24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descobrir padrões e relações que não são imediatamente óbvios. Isso pode orientar análises mais profundas e o desenvolvimento de modelos analíticos. Ao entender melhor os dados, as organizações podem tomar decisões mais informadas e baseadas em evidências, aumentando a precisão e eficácia das suas estratégias 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Essa etapa é crucial para transformar dados em insights acionáveis.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endParaRPr lang="pt-BR" sz="700" dirty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Visualização de Dados: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 Facilitando a compreensão a visualização de dados apresenta informações complexas de maneira gráfica, facilitando a interpretação. Gráficos, tabelas e dashboards são ferramentas comuns.</a:t>
            </a:r>
          </a:p>
          <a:p>
            <a:pPr algn="l"/>
            <a:endParaRPr lang="pt-BR" sz="24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76AFFE5-3DEC-4FE8-996F-72E5CE64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8453" y="12120033"/>
            <a:ext cx="3501333" cy="681567"/>
          </a:xfrm>
        </p:spPr>
        <p:txBody>
          <a:bodyPr/>
          <a:lstStyle/>
          <a:p>
            <a:r>
              <a:rPr lang="pt-BR" dirty="0"/>
              <a:t>A Magia da Análise Inteligente  Viviane Almeida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EFACAE7-1424-40C5-B74D-FF3B2E8E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8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AE16C49-E2E3-496A-B850-B6E16D898A7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A730C8-4E19-4EA9-9366-4BB5A4AE41A7}"/>
              </a:ext>
            </a:extLst>
          </p:cNvPr>
          <p:cNvSpPr txBox="1"/>
          <p:nvPr/>
        </p:nvSpPr>
        <p:spPr>
          <a:xfrm>
            <a:off x="566598" y="4617705"/>
            <a:ext cx="846799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Análise Exploratória  </a:t>
            </a:r>
          </a:p>
          <a:p>
            <a:endParaRPr lang="pt-BR" u="sng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46C6E3-6216-4E4F-B78B-44B10F940EEA}"/>
              </a:ext>
            </a:extLst>
          </p:cNvPr>
          <p:cNvSpPr txBox="1"/>
          <p:nvPr/>
        </p:nvSpPr>
        <p:spPr>
          <a:xfrm>
            <a:off x="2638697" y="687409"/>
            <a:ext cx="504226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0" b="1" i="0" spc="50" dirty="0">
                <a:ln w="2857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noFill/>
                <a:effectLst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139FF4-BA98-47B0-AB15-BEC5D5BD42A2}"/>
              </a:ext>
            </a:extLst>
          </p:cNvPr>
          <p:cNvSpPr/>
          <p:nvPr/>
        </p:nvSpPr>
        <p:spPr>
          <a:xfrm>
            <a:off x="283298" y="7340619"/>
            <a:ext cx="9034599" cy="10450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6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952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C8CE2C-0DBE-4340-8F8E-3B75428D45F3}"/>
              </a:ext>
            </a:extLst>
          </p:cNvPr>
          <p:cNvSpPr txBox="1"/>
          <p:nvPr/>
        </p:nvSpPr>
        <p:spPr>
          <a:xfrm>
            <a:off x="566600" y="7845323"/>
            <a:ext cx="8467996" cy="206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pt-BR" sz="2400" dirty="0">
                <a:solidFill>
                  <a:schemeClr val="bg1"/>
                </a:solidFill>
                <a:latin typeface="Söhne"/>
              </a:rPr>
              <a:t>O sentido-aranha nos ajuda a detectar perigos e oportunidades. No mundo dos dados, usamos ferramentas de análise para fazer o mesmo.</a:t>
            </a:r>
          </a:p>
          <a:p>
            <a:pPr algn="ctr">
              <a:lnSpc>
                <a:spcPct val="107000"/>
              </a:lnSpc>
              <a:spcBef>
                <a:spcPts val="200"/>
              </a:spcBef>
            </a:pPr>
            <a:endParaRPr lang="pt-BR" sz="2400" dirty="0">
              <a:solidFill>
                <a:schemeClr val="bg1"/>
              </a:solidFill>
              <a:latin typeface="Söhne"/>
            </a:endParaRPr>
          </a:p>
          <a:p>
            <a:pPr algn="ctr"/>
            <a:endParaRPr lang="pt-BR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D96C5DA-4B7F-42FA-A218-35AA4CCF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8622" y="11865189"/>
            <a:ext cx="3402181" cy="681567"/>
          </a:xfrm>
        </p:spPr>
        <p:txBody>
          <a:bodyPr/>
          <a:lstStyle/>
          <a:p>
            <a:r>
              <a:rPr lang="pt-BR" dirty="0"/>
              <a:t>A Magia da Análise Inteligente  Viviane Almeida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0EC083-1314-4C3E-8B08-CF896D45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76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A5A958A-E134-4D7F-83CF-BD1DF30651F2}"/>
              </a:ext>
            </a:extLst>
          </p:cNvPr>
          <p:cNvSpPr/>
          <p:nvPr/>
        </p:nvSpPr>
        <p:spPr>
          <a:xfrm flipH="1">
            <a:off x="971796" y="0"/>
            <a:ext cx="144000" cy="180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6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952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D45AE5-8326-441B-80EE-F97C6865A69C}"/>
              </a:ext>
            </a:extLst>
          </p:cNvPr>
          <p:cNvSpPr txBox="1"/>
          <p:nvPr/>
        </p:nvSpPr>
        <p:spPr>
          <a:xfrm>
            <a:off x="1167245" y="3016379"/>
            <a:ext cx="7453745" cy="676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Na Tomada de Decisões 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: A análise de dados permite que as empresas tomem decisões baseadas em fatos e não em suposições. Isso aumenta a precisão e a eficácia das estratégias empresariais.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 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Melhoria da Experiência do Cliente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: Compreender o comportamento do cliente é essencial para oferecer experiências personalizadas. A análise de dados ajuda as empresas a entender melhor as necessidades e preferências dos clientes.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 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Identificação de Oportunidades de Mercado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: A análise de dados pode revelar novas oportunidades de mercado e áreas de crescimento, permitindo que as empresas se antecipem à concorrência.</a:t>
            </a:r>
          </a:p>
          <a:p>
            <a:pPr algn="ctr"/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FF1011-ECA5-496D-8CF8-DD73BB001367}"/>
              </a:ext>
            </a:extLst>
          </p:cNvPr>
          <p:cNvSpPr txBox="1"/>
          <p:nvPr/>
        </p:nvSpPr>
        <p:spPr>
          <a:xfrm>
            <a:off x="1167245" y="999781"/>
            <a:ext cx="8001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 importância da Análise Inteligente</a:t>
            </a:r>
          </a:p>
          <a:p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5EE06F8-4F3F-4DAA-B1C7-1F38EA8D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9640" y="11865189"/>
            <a:ext cx="3391164" cy="681567"/>
          </a:xfrm>
        </p:spPr>
        <p:txBody>
          <a:bodyPr/>
          <a:lstStyle/>
          <a:p>
            <a:r>
              <a:rPr lang="pt-BR" dirty="0"/>
              <a:t>A Magia da Análise Inteligente  Viviane Almeida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0CBAA9A-9A18-4F3B-B39E-8A6E0C5A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92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AE16C49-E2E3-496A-B850-B6E16D898A7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A730C8-4E19-4EA9-9366-4BB5A4AE41A7}"/>
              </a:ext>
            </a:extLst>
          </p:cNvPr>
          <p:cNvSpPr txBox="1"/>
          <p:nvPr/>
        </p:nvSpPr>
        <p:spPr>
          <a:xfrm>
            <a:off x="566600" y="3851589"/>
            <a:ext cx="846799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CONCLUSÃO</a:t>
            </a:r>
          </a:p>
          <a:p>
            <a:endParaRPr lang="pt-BR" u="sng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139FF4-BA98-47B0-AB15-BEC5D5BD42A2}"/>
              </a:ext>
            </a:extLst>
          </p:cNvPr>
          <p:cNvSpPr/>
          <p:nvPr/>
        </p:nvSpPr>
        <p:spPr>
          <a:xfrm>
            <a:off x="283298" y="5230482"/>
            <a:ext cx="9034599" cy="10450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6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952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D96C5DA-4B7F-42FA-A218-35AA4CCF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8622" y="11865189"/>
            <a:ext cx="3402181" cy="681567"/>
          </a:xfrm>
        </p:spPr>
        <p:txBody>
          <a:bodyPr/>
          <a:lstStyle/>
          <a:p>
            <a:r>
              <a:rPr lang="pt-BR" dirty="0"/>
              <a:t>A Magia da Análise Inteligente  Viviane Almeida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0EC083-1314-4C3E-8B08-CF896D45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9A0A-1B8D-4482-BD3D-16245A6225F8}" type="slidenum">
              <a:rPr lang="pt-BR" smtClean="0"/>
              <a:t>9</a:t>
            </a:fld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878EEC-C086-4C85-8AEC-5B14269DFCF1}"/>
              </a:ext>
            </a:extLst>
          </p:cNvPr>
          <p:cNvSpPr txBox="1"/>
          <p:nvPr/>
        </p:nvSpPr>
        <p:spPr>
          <a:xfrm>
            <a:off x="566600" y="5829982"/>
            <a:ext cx="84679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chemeClr val="bg1"/>
                </a:solidFill>
                <a:effectLst/>
              </a:rPr>
              <a:t>Você agora conhece as principais funcionalidades e a importância da análise de dados no mundo do Big Data</a:t>
            </a:r>
            <a:r>
              <a:rPr lang="pt-BR" sz="2400" dirty="0">
                <a:solidFill>
                  <a:schemeClr val="bg1"/>
                </a:solidFill>
              </a:rPr>
              <a:t>. Siga</a:t>
            </a:r>
            <a:r>
              <a:rPr lang="pt-BR" sz="2400" b="0" i="0" dirty="0">
                <a:solidFill>
                  <a:schemeClr val="bg1"/>
                </a:solidFill>
                <a:effectLst/>
              </a:rPr>
              <a:t> explorando, aprendendo e utilizando essas ferramentas poderosas para transformar dados em decisões inteligentes. </a:t>
            </a:r>
          </a:p>
          <a:p>
            <a:pPr algn="ctr"/>
            <a:r>
              <a:rPr lang="pt-BR" sz="2400" b="0" i="0" dirty="0">
                <a:solidFill>
                  <a:schemeClr val="bg1"/>
                </a:solidFill>
                <a:effectLst/>
              </a:rPr>
              <a:t>O futuro da análise está em suas mãos!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97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814</Words>
  <Application>Microsoft Office PowerPoint</Application>
  <PresentationFormat>Papel A3 (297 x 420 mm)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Elephant</vt:lpstr>
      <vt:lpstr>Impact</vt:lpstr>
      <vt:lpstr>Segoe UI Black</vt:lpstr>
      <vt:lpstr>Segoe UI Semibold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</dc:creator>
  <cp:lastModifiedBy>Mateus</cp:lastModifiedBy>
  <cp:revision>64</cp:revision>
  <dcterms:created xsi:type="dcterms:W3CDTF">2024-05-19T19:37:06Z</dcterms:created>
  <dcterms:modified xsi:type="dcterms:W3CDTF">2024-05-25T01:38:50Z</dcterms:modified>
</cp:coreProperties>
</file>