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188400" y="188400"/>
            <a:ext cx="8767200" cy="4766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a:off x="282600" y="282600"/>
            <a:ext cx="8578800" cy="45783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54" name="Shape 54"/>
          <p:cNvCxnSpPr/>
          <p:nvPr/>
        </p:nvCxnSpPr>
        <p:spPr>
          <a:xfrm>
            <a:off x="282600" y="4607275"/>
            <a:ext cx="423000" cy="0"/>
          </a:xfrm>
          <a:prstGeom prst="straightConnector1">
            <a:avLst/>
          </a:prstGeom>
          <a:noFill/>
          <a:ln cap="flat" cmpd="sng" w="19050">
            <a:solidFill>
              <a:schemeClr val="dk1"/>
            </a:solidFill>
            <a:prstDash val="solid"/>
            <a:round/>
            <a:headEnd len="med" w="med" type="none"/>
            <a:tailEnd len="med" w="med" type="none"/>
          </a:ln>
        </p:spPr>
      </p:cxnSp>
      <p:cxnSp>
        <p:nvCxnSpPr>
          <p:cNvPr id="55" name="Shape 55"/>
          <p:cNvCxnSpPr/>
          <p:nvPr/>
        </p:nvCxnSpPr>
        <p:spPr>
          <a:xfrm>
            <a:off x="8438400" y="536225"/>
            <a:ext cx="423000" cy="0"/>
          </a:xfrm>
          <a:prstGeom prst="straightConnector1">
            <a:avLst/>
          </a:prstGeom>
          <a:noFill/>
          <a:ln cap="flat" cmpd="sng" w="19050">
            <a:solidFill>
              <a:schemeClr val="dk1"/>
            </a:solidFill>
            <a:prstDash val="solid"/>
            <a:round/>
            <a:headEnd len="med" w="med" type="none"/>
            <a:tailEnd len="med" w="med" type="none"/>
          </a:ln>
        </p:spPr>
      </p:cxnSp>
      <p:sp>
        <p:nvSpPr>
          <p:cNvPr id="56" name="Shape 56"/>
          <p:cNvSpPr txBox="1"/>
          <p:nvPr>
            <p:ph type="title"/>
          </p:nvPr>
        </p:nvSpPr>
        <p:spPr>
          <a:xfrm>
            <a:off x="1960500" y="1302475"/>
            <a:ext cx="5223000" cy="978600"/>
          </a:xfrm>
          <a:prstGeom prst="rect">
            <a:avLst/>
          </a:prstGeom>
          <a:noFill/>
        </p:spPr>
        <p:txBody>
          <a:bodyPr anchorCtr="0" anchor="ctr" bIns="91425" lIns="91425" rIns="91425" tIns="91425"/>
          <a:lstStyle>
            <a:lvl1pPr lvl="0" rtl="0" algn="l">
              <a:lnSpc>
                <a:spcPct val="100000"/>
              </a:lnSpc>
              <a:spcBef>
                <a:spcPts val="0"/>
              </a:spcBef>
              <a:spcAft>
                <a:spcPts val="0"/>
              </a:spcAft>
              <a:buNone/>
              <a:defRPr b="1" sz="2400">
                <a:solidFill>
                  <a:schemeClr val="dk1"/>
                </a:solidFill>
              </a:defRPr>
            </a:lvl1pPr>
            <a:lvl2pPr lvl="1" rtl="0" algn="l">
              <a:lnSpc>
                <a:spcPct val="100000"/>
              </a:lnSpc>
              <a:spcBef>
                <a:spcPts val="0"/>
              </a:spcBef>
              <a:spcAft>
                <a:spcPts val="0"/>
              </a:spcAft>
              <a:buNone/>
              <a:defRPr b="1" sz="2400">
                <a:solidFill>
                  <a:schemeClr val="dk1"/>
                </a:solidFill>
              </a:defRPr>
            </a:lvl2pPr>
            <a:lvl3pPr lvl="2" rtl="0" algn="l">
              <a:lnSpc>
                <a:spcPct val="100000"/>
              </a:lnSpc>
              <a:spcBef>
                <a:spcPts val="0"/>
              </a:spcBef>
              <a:spcAft>
                <a:spcPts val="0"/>
              </a:spcAft>
              <a:buNone/>
              <a:defRPr b="1" sz="2400">
                <a:solidFill>
                  <a:schemeClr val="dk1"/>
                </a:solidFill>
              </a:defRPr>
            </a:lvl3pPr>
            <a:lvl4pPr lvl="3" rtl="0" algn="l">
              <a:lnSpc>
                <a:spcPct val="100000"/>
              </a:lnSpc>
              <a:spcBef>
                <a:spcPts val="0"/>
              </a:spcBef>
              <a:spcAft>
                <a:spcPts val="0"/>
              </a:spcAft>
              <a:buNone/>
              <a:defRPr b="1" sz="2400">
                <a:solidFill>
                  <a:schemeClr val="dk1"/>
                </a:solidFill>
              </a:defRPr>
            </a:lvl4pPr>
            <a:lvl5pPr lvl="4" rtl="0" algn="l">
              <a:lnSpc>
                <a:spcPct val="100000"/>
              </a:lnSpc>
              <a:spcBef>
                <a:spcPts val="0"/>
              </a:spcBef>
              <a:spcAft>
                <a:spcPts val="0"/>
              </a:spcAft>
              <a:buNone/>
              <a:defRPr b="1" sz="2400">
                <a:solidFill>
                  <a:schemeClr val="dk1"/>
                </a:solidFill>
              </a:defRPr>
            </a:lvl5pPr>
            <a:lvl6pPr lvl="5" rtl="0" algn="l">
              <a:lnSpc>
                <a:spcPct val="100000"/>
              </a:lnSpc>
              <a:spcBef>
                <a:spcPts val="0"/>
              </a:spcBef>
              <a:spcAft>
                <a:spcPts val="0"/>
              </a:spcAft>
              <a:buNone/>
              <a:defRPr b="1" sz="2400">
                <a:solidFill>
                  <a:schemeClr val="dk1"/>
                </a:solidFill>
              </a:defRPr>
            </a:lvl6pPr>
            <a:lvl7pPr lvl="6" rtl="0" algn="l">
              <a:lnSpc>
                <a:spcPct val="100000"/>
              </a:lnSpc>
              <a:spcBef>
                <a:spcPts val="0"/>
              </a:spcBef>
              <a:spcAft>
                <a:spcPts val="0"/>
              </a:spcAft>
              <a:buNone/>
              <a:defRPr b="1" sz="2400">
                <a:solidFill>
                  <a:schemeClr val="dk1"/>
                </a:solidFill>
              </a:defRPr>
            </a:lvl7pPr>
            <a:lvl8pPr lvl="7" rtl="0" algn="l">
              <a:lnSpc>
                <a:spcPct val="100000"/>
              </a:lnSpc>
              <a:spcBef>
                <a:spcPts val="0"/>
              </a:spcBef>
              <a:spcAft>
                <a:spcPts val="0"/>
              </a:spcAft>
              <a:buNone/>
              <a:defRPr b="1" sz="2400">
                <a:solidFill>
                  <a:schemeClr val="dk1"/>
                </a:solidFill>
              </a:defRPr>
            </a:lvl8pPr>
            <a:lvl9pPr lvl="8" rtl="0" algn="l">
              <a:lnSpc>
                <a:spcPct val="100000"/>
              </a:lnSpc>
              <a:spcBef>
                <a:spcPts val="0"/>
              </a:spcBef>
              <a:spcAft>
                <a:spcPts val="0"/>
              </a:spcAft>
              <a:buNone/>
              <a:defRPr b="1" sz="2400">
                <a:solidFill>
                  <a:schemeClr val="dk1"/>
                </a:solidFill>
              </a:defRPr>
            </a:lvl9pPr>
          </a:lstStyle>
          <a:p/>
        </p:txBody>
      </p:sp>
      <p:sp>
        <p:nvSpPr>
          <p:cNvPr id="57" name="Shape 57"/>
          <p:cNvSpPr txBox="1"/>
          <p:nvPr>
            <p:ph idx="1" type="body"/>
          </p:nvPr>
        </p:nvSpPr>
        <p:spPr>
          <a:xfrm>
            <a:off x="1960500" y="2331800"/>
            <a:ext cx="5223000" cy="15210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400">
                <a:solidFill>
                  <a:schemeClr val="dk2"/>
                </a:solidFill>
              </a:defRPr>
            </a:lvl1pPr>
            <a:lvl2pPr lvl="1" rtl="0" algn="l">
              <a:lnSpc>
                <a:spcPct val="115000"/>
              </a:lnSpc>
              <a:spcBef>
                <a:spcPts val="0"/>
              </a:spcBef>
              <a:spcAft>
                <a:spcPts val="1600"/>
              </a:spcAft>
              <a:buClr>
                <a:schemeClr val="dk2"/>
              </a:buClr>
              <a:buSzPct val="100000"/>
              <a:defRPr sz="1200">
                <a:solidFill>
                  <a:schemeClr val="dk2"/>
                </a:solidFill>
              </a:defRPr>
            </a:lvl2pPr>
            <a:lvl3pPr lvl="2" rtl="0" algn="l">
              <a:lnSpc>
                <a:spcPct val="115000"/>
              </a:lnSpc>
              <a:spcBef>
                <a:spcPts val="0"/>
              </a:spcBef>
              <a:spcAft>
                <a:spcPts val="1600"/>
              </a:spcAft>
              <a:buClr>
                <a:schemeClr val="dk2"/>
              </a:buClr>
              <a:buSzPct val="100000"/>
              <a:defRPr sz="1200">
                <a:solidFill>
                  <a:schemeClr val="dk2"/>
                </a:solidFill>
              </a:defRPr>
            </a:lvl3pPr>
            <a:lvl4pPr lvl="3" rtl="0" algn="l">
              <a:lnSpc>
                <a:spcPct val="115000"/>
              </a:lnSpc>
              <a:spcBef>
                <a:spcPts val="0"/>
              </a:spcBef>
              <a:spcAft>
                <a:spcPts val="1600"/>
              </a:spcAft>
              <a:buClr>
                <a:schemeClr val="dk2"/>
              </a:buClr>
              <a:buSzPct val="100000"/>
              <a:defRPr sz="1200">
                <a:solidFill>
                  <a:schemeClr val="dk2"/>
                </a:solidFill>
              </a:defRPr>
            </a:lvl4pPr>
            <a:lvl5pPr lvl="4" rtl="0" algn="l">
              <a:lnSpc>
                <a:spcPct val="115000"/>
              </a:lnSpc>
              <a:spcBef>
                <a:spcPts val="0"/>
              </a:spcBef>
              <a:spcAft>
                <a:spcPts val="1600"/>
              </a:spcAft>
              <a:buClr>
                <a:schemeClr val="dk2"/>
              </a:buClr>
              <a:buSzPct val="100000"/>
              <a:defRPr sz="1200">
                <a:solidFill>
                  <a:schemeClr val="dk2"/>
                </a:solidFill>
              </a:defRPr>
            </a:lvl5pPr>
            <a:lvl6pPr lvl="5" rtl="0" algn="l">
              <a:lnSpc>
                <a:spcPct val="115000"/>
              </a:lnSpc>
              <a:spcBef>
                <a:spcPts val="0"/>
              </a:spcBef>
              <a:spcAft>
                <a:spcPts val="1600"/>
              </a:spcAft>
              <a:buClr>
                <a:schemeClr val="dk2"/>
              </a:buClr>
              <a:buSzPct val="100000"/>
              <a:defRPr sz="1200">
                <a:solidFill>
                  <a:schemeClr val="dk2"/>
                </a:solidFill>
              </a:defRPr>
            </a:lvl6pPr>
            <a:lvl7pPr lvl="6" rtl="0" algn="l">
              <a:lnSpc>
                <a:spcPct val="115000"/>
              </a:lnSpc>
              <a:spcBef>
                <a:spcPts val="0"/>
              </a:spcBef>
              <a:spcAft>
                <a:spcPts val="1600"/>
              </a:spcAft>
              <a:buClr>
                <a:schemeClr val="dk2"/>
              </a:buClr>
              <a:buSzPct val="100000"/>
              <a:defRPr sz="1200">
                <a:solidFill>
                  <a:schemeClr val="dk2"/>
                </a:solidFill>
              </a:defRPr>
            </a:lvl7pPr>
            <a:lvl8pPr lvl="7" rtl="0" algn="l">
              <a:lnSpc>
                <a:spcPct val="115000"/>
              </a:lnSpc>
              <a:spcBef>
                <a:spcPts val="0"/>
              </a:spcBef>
              <a:spcAft>
                <a:spcPts val="1600"/>
              </a:spcAft>
              <a:buClr>
                <a:schemeClr val="dk2"/>
              </a:buClr>
              <a:buSzPct val="100000"/>
              <a:defRPr sz="1200">
                <a:solidFill>
                  <a:schemeClr val="dk2"/>
                </a:solidFill>
              </a:defRPr>
            </a:lvl8pPr>
            <a:lvl9pPr lvl="8" rtl="0" algn="l">
              <a:lnSpc>
                <a:spcPct val="115000"/>
              </a:lnSpc>
              <a:spcBef>
                <a:spcPts val="0"/>
              </a:spcBef>
              <a:spcAft>
                <a:spcPts val="1600"/>
              </a:spcAft>
              <a:buClr>
                <a:schemeClr val="dk2"/>
              </a:buClr>
              <a:buSzPct val="100000"/>
              <a:defRPr sz="1200">
                <a:solidFill>
                  <a:schemeClr val="dk2"/>
                </a:solidFill>
              </a:defRPr>
            </a:lvl9pPr>
          </a:lstStyle>
          <a:p/>
        </p:txBody>
      </p:sp>
      <p:sp>
        <p:nvSpPr>
          <p:cNvPr id="58" name="Shape 5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9" name="Shape 59"/>
        <p:cNvGrpSpPr/>
        <p:nvPr/>
      </p:nvGrpSpPr>
      <p:grpSpPr>
        <a:xfrm>
          <a:off x="0" y="0"/>
          <a:ext cx="0" cy="0"/>
          <a:chOff x="0" y="0"/>
          <a:chExt cx="0" cy="0"/>
        </a:xfrm>
      </p:grpSpPr>
      <p:sp>
        <p:nvSpPr>
          <p:cNvPr id="60" name="Shape 60"/>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title"/>
          </p:nvPr>
        </p:nvSpPr>
        <p:spPr>
          <a:xfrm rot="-5400000">
            <a:off x="-620225" y="1797500"/>
            <a:ext cx="4064100" cy="1506900"/>
          </a:xfrm>
          <a:prstGeom prst="rect">
            <a:avLst/>
          </a:prstGeom>
          <a:noFill/>
        </p:spPr>
        <p:txBody>
          <a:bodyPr anchorCtr="0" anchor="b" bIns="91425" lIns="91425" rIns="91425" tIns="91425"/>
          <a:lstStyle>
            <a:lvl1pPr lvl="0" rtl="0" algn="r">
              <a:lnSpc>
                <a:spcPct val="100000"/>
              </a:lnSpc>
              <a:spcBef>
                <a:spcPts val="0"/>
              </a:spcBef>
              <a:spcAft>
                <a:spcPts val="0"/>
              </a:spcAft>
              <a:buClr>
                <a:schemeClr val="dk1"/>
              </a:buClr>
              <a:buSzPct val="100000"/>
              <a:buNone/>
              <a:defRPr b="1" sz="4800">
                <a:solidFill>
                  <a:schemeClr val="dk1"/>
                </a:solidFill>
              </a:defRPr>
            </a:lvl1pPr>
            <a:lvl2pPr lvl="1" rtl="0" algn="r">
              <a:lnSpc>
                <a:spcPct val="100000"/>
              </a:lnSpc>
              <a:spcBef>
                <a:spcPts val="0"/>
              </a:spcBef>
              <a:spcAft>
                <a:spcPts val="0"/>
              </a:spcAft>
              <a:buClr>
                <a:schemeClr val="dk1"/>
              </a:buClr>
              <a:buSzPct val="100000"/>
              <a:buNone/>
              <a:defRPr b="1" sz="4800">
                <a:solidFill>
                  <a:schemeClr val="dk1"/>
                </a:solidFill>
              </a:defRPr>
            </a:lvl2pPr>
            <a:lvl3pPr lvl="2" rtl="0" algn="r">
              <a:lnSpc>
                <a:spcPct val="100000"/>
              </a:lnSpc>
              <a:spcBef>
                <a:spcPts val="0"/>
              </a:spcBef>
              <a:spcAft>
                <a:spcPts val="0"/>
              </a:spcAft>
              <a:buClr>
                <a:schemeClr val="dk1"/>
              </a:buClr>
              <a:buSzPct val="100000"/>
              <a:buNone/>
              <a:defRPr b="1" sz="4800">
                <a:solidFill>
                  <a:schemeClr val="dk1"/>
                </a:solidFill>
              </a:defRPr>
            </a:lvl3pPr>
            <a:lvl4pPr lvl="3" rtl="0" algn="r">
              <a:lnSpc>
                <a:spcPct val="100000"/>
              </a:lnSpc>
              <a:spcBef>
                <a:spcPts val="0"/>
              </a:spcBef>
              <a:spcAft>
                <a:spcPts val="0"/>
              </a:spcAft>
              <a:buClr>
                <a:schemeClr val="dk1"/>
              </a:buClr>
              <a:buSzPct val="100000"/>
              <a:buNone/>
              <a:defRPr b="1" sz="4800">
                <a:solidFill>
                  <a:schemeClr val="dk1"/>
                </a:solidFill>
              </a:defRPr>
            </a:lvl4pPr>
            <a:lvl5pPr lvl="4" rtl="0" algn="r">
              <a:lnSpc>
                <a:spcPct val="100000"/>
              </a:lnSpc>
              <a:spcBef>
                <a:spcPts val="0"/>
              </a:spcBef>
              <a:spcAft>
                <a:spcPts val="0"/>
              </a:spcAft>
              <a:buClr>
                <a:schemeClr val="dk1"/>
              </a:buClr>
              <a:buSzPct val="100000"/>
              <a:buNone/>
              <a:defRPr b="1" sz="4800">
                <a:solidFill>
                  <a:schemeClr val="dk1"/>
                </a:solidFill>
              </a:defRPr>
            </a:lvl5pPr>
            <a:lvl6pPr lvl="5" rtl="0" algn="r">
              <a:lnSpc>
                <a:spcPct val="100000"/>
              </a:lnSpc>
              <a:spcBef>
                <a:spcPts val="0"/>
              </a:spcBef>
              <a:spcAft>
                <a:spcPts val="0"/>
              </a:spcAft>
              <a:buClr>
                <a:schemeClr val="dk1"/>
              </a:buClr>
              <a:buSzPct val="100000"/>
              <a:buNone/>
              <a:defRPr b="1" sz="4800">
                <a:solidFill>
                  <a:schemeClr val="dk1"/>
                </a:solidFill>
              </a:defRPr>
            </a:lvl6pPr>
            <a:lvl7pPr lvl="6" rtl="0" algn="r">
              <a:lnSpc>
                <a:spcPct val="100000"/>
              </a:lnSpc>
              <a:spcBef>
                <a:spcPts val="0"/>
              </a:spcBef>
              <a:spcAft>
                <a:spcPts val="0"/>
              </a:spcAft>
              <a:buClr>
                <a:schemeClr val="dk1"/>
              </a:buClr>
              <a:buSzPct val="100000"/>
              <a:buNone/>
              <a:defRPr b="1" sz="4800">
                <a:solidFill>
                  <a:schemeClr val="dk1"/>
                </a:solidFill>
              </a:defRPr>
            </a:lvl7pPr>
            <a:lvl8pPr lvl="7" rtl="0" algn="r">
              <a:lnSpc>
                <a:spcPct val="100000"/>
              </a:lnSpc>
              <a:spcBef>
                <a:spcPts val="0"/>
              </a:spcBef>
              <a:spcAft>
                <a:spcPts val="0"/>
              </a:spcAft>
              <a:buClr>
                <a:schemeClr val="dk1"/>
              </a:buClr>
              <a:buSzPct val="100000"/>
              <a:buNone/>
              <a:defRPr b="1" sz="4800">
                <a:solidFill>
                  <a:schemeClr val="dk1"/>
                </a:solidFill>
              </a:defRPr>
            </a:lvl8pPr>
            <a:lvl9pPr lvl="8" rtl="0" algn="r">
              <a:lnSpc>
                <a:spcPct val="100000"/>
              </a:lnSpc>
              <a:spcBef>
                <a:spcPts val="0"/>
              </a:spcBef>
              <a:spcAft>
                <a:spcPts val="0"/>
              </a:spcAft>
              <a:buClr>
                <a:schemeClr val="dk1"/>
              </a:buClr>
              <a:buSzPct val="100000"/>
              <a:buNone/>
              <a:defRPr b="1" sz="4800">
                <a:solidFill>
                  <a:schemeClr val="dk1"/>
                </a:solidFill>
              </a:defRPr>
            </a:lvl9pPr>
          </a:lstStyle>
          <a:p/>
        </p:txBody>
      </p:sp>
      <p:sp>
        <p:nvSpPr>
          <p:cNvPr id="62" name="Shape 62"/>
          <p:cNvSpPr txBox="1"/>
          <p:nvPr>
            <p:ph idx="1" type="body"/>
          </p:nvPr>
        </p:nvSpPr>
        <p:spPr>
          <a:xfrm>
            <a:off x="2601000" y="518875"/>
            <a:ext cx="5913300" cy="40641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6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63" name="Shape 6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qpxexpresshtml.s3-website-us-east-1.amazonaw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solidFill>
                  <a:srgbClr val="F3F3F3"/>
                </a:solidFill>
              </a:rPr>
              <a:t>DSCI 6007</a:t>
            </a:r>
          </a:p>
        </p:txBody>
      </p:sp>
      <p:sp>
        <p:nvSpPr>
          <p:cNvPr id="69" name="Shape 69"/>
          <p:cNvSpPr txBox="1"/>
          <p:nvPr>
            <p:ph idx="1" type="subTitle"/>
          </p:nvPr>
        </p:nvSpPr>
        <p:spPr>
          <a:xfrm>
            <a:off x="311700" y="2834125"/>
            <a:ext cx="8520600" cy="792600"/>
          </a:xfrm>
          <a:prstGeom prst="rect">
            <a:avLst/>
          </a:prstGeom>
        </p:spPr>
        <p:txBody>
          <a:bodyPr anchorCtr="0" anchor="t" bIns="91425" lIns="91425" rIns="91425" tIns="91425">
            <a:noAutofit/>
          </a:bodyPr>
          <a:lstStyle/>
          <a:p>
            <a:pPr indent="0" lvl="0" marL="0" marR="0" rtl="0">
              <a:spcBef>
                <a:spcPts val="0"/>
              </a:spcBef>
              <a:buNone/>
            </a:pPr>
            <a:r>
              <a:rPr b="1" lang="en">
                <a:solidFill>
                  <a:srgbClr val="F3F3F3"/>
                </a:solidFill>
              </a:rPr>
              <a:t>Distributed and Scalable Data Engineering</a:t>
            </a:r>
          </a:p>
          <a:p>
            <a:pPr indent="0" lvl="0" marL="0" marR="0" rtl="0">
              <a:spcBef>
                <a:spcPts val="0"/>
              </a:spcBef>
              <a:buNone/>
            </a:pPr>
            <a:r>
              <a:t/>
            </a:r>
            <a:endParaRPr b="1"/>
          </a:p>
          <a:p>
            <a:pPr indent="0" lvl="0" marL="0" marR="0" rtl="0">
              <a:spcBef>
                <a:spcPts val="0"/>
              </a:spcBef>
              <a:buNone/>
            </a:pPr>
            <a:r>
              <a:t/>
            </a:r>
            <a:endParaRPr b="1"/>
          </a:p>
          <a:p>
            <a:pPr indent="0" lvl="0" marL="0" marR="0" rtl="0">
              <a:spcBef>
                <a:spcPts val="0"/>
              </a:spcBef>
              <a:buNone/>
            </a:pPr>
            <a:r>
              <a:t/>
            </a:r>
            <a:endParaRPr b="1"/>
          </a:p>
          <a:p>
            <a:pPr indent="0" lvl="0" marL="0" marR="0" rtl="0" algn="l">
              <a:spcBef>
                <a:spcPts val="0"/>
              </a:spcBef>
              <a:buNone/>
            </a:pPr>
            <a:r>
              <a:rPr b="1" lang="en" sz="1800">
                <a:solidFill>
                  <a:srgbClr val="F3F3F3"/>
                </a:solidFill>
              </a:rPr>
              <a:t>Viviane Marani - Spring 2017</a:t>
            </a:r>
          </a:p>
          <a:p>
            <a:pPr indent="0" lvl="0" marL="0" marR="0" rtl="0">
              <a:spcBef>
                <a:spcPts val="0"/>
              </a:spcBef>
              <a:buNone/>
            </a:pPr>
            <a:r>
              <a:t/>
            </a:r>
            <a:endParaRPr b="1"/>
          </a:p>
          <a:p>
            <a:pPr indent="0" lvl="0" marL="0" marR="0" rtl="0">
              <a:spcBef>
                <a:spcPts val="0"/>
              </a:spcBef>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Show</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Host machine learning graphs via Flask app</a:t>
            </a:r>
          </a:p>
          <a:p>
            <a:pPr indent="-228600" lvl="1" marL="914400" rtl="0">
              <a:spcBef>
                <a:spcPts val="0"/>
              </a:spcBef>
              <a:buChar char="○"/>
            </a:pPr>
            <a:r>
              <a:rPr lang="en"/>
              <a:t>export FLASK_APP=app.py</a:t>
            </a:r>
          </a:p>
          <a:p>
            <a:pPr indent="-228600" lvl="1" marL="914400" rtl="0">
              <a:spcBef>
                <a:spcPts val="0"/>
              </a:spcBef>
              <a:buChar char="○"/>
            </a:pPr>
            <a:r>
              <a:rPr lang="en"/>
              <a:t>Flask run</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Website: </a:t>
            </a:r>
            <a:r>
              <a:rPr lang="en" u="sng">
                <a:solidFill>
                  <a:schemeClr val="hlink"/>
                </a:solidFill>
                <a:hlinkClick r:id="rId3"/>
              </a:rPr>
              <a:t>http://qpxexpresshtml.s3-website-us-east-1.amazonaws.com</a:t>
            </a:r>
            <a:r>
              <a:rPr lang="en"/>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1960500" y="1302475"/>
            <a:ext cx="5223000" cy="978600"/>
          </a:xfrm>
          <a:prstGeom prst="rect">
            <a:avLst/>
          </a:prstGeom>
        </p:spPr>
        <p:txBody>
          <a:bodyPr anchorCtr="0" anchor="ctr" bIns="91425" lIns="91425" rIns="91425" tIns="91425">
            <a:noAutofit/>
          </a:bodyPr>
          <a:lstStyle/>
          <a:p>
            <a:pPr lvl="0">
              <a:spcBef>
                <a:spcPts val="0"/>
              </a:spcBef>
              <a:buNone/>
            </a:pPr>
            <a:r>
              <a:rPr lang="en"/>
              <a:t>“Business problem”</a:t>
            </a:r>
          </a:p>
        </p:txBody>
      </p:sp>
      <p:sp>
        <p:nvSpPr>
          <p:cNvPr id="75" name="Shape 75"/>
          <p:cNvSpPr txBox="1"/>
          <p:nvPr>
            <p:ph idx="1" type="body"/>
          </p:nvPr>
        </p:nvSpPr>
        <p:spPr>
          <a:xfrm>
            <a:off x="1960500" y="2103200"/>
            <a:ext cx="5625900" cy="2276700"/>
          </a:xfrm>
          <a:prstGeom prst="rect">
            <a:avLst/>
          </a:prstGeom>
        </p:spPr>
        <p:txBody>
          <a:bodyPr anchorCtr="0" anchor="t" bIns="91425" lIns="91425" rIns="91425" tIns="91425">
            <a:noAutofit/>
          </a:bodyPr>
          <a:lstStyle/>
          <a:p>
            <a:pPr lvl="0">
              <a:spcBef>
                <a:spcPts val="0"/>
              </a:spcBef>
              <a:buNone/>
            </a:pPr>
            <a:r>
              <a:rPr lang="en">
                <a:solidFill>
                  <a:srgbClr val="F3F3F3"/>
                </a:solidFill>
              </a:rPr>
              <a:t>Initially:</a:t>
            </a:r>
          </a:p>
          <a:p>
            <a:pPr indent="-228600" lvl="0" marL="457200">
              <a:spcBef>
                <a:spcPts val="0"/>
              </a:spcBef>
              <a:buClr>
                <a:srgbClr val="F3F3F3"/>
              </a:buClr>
              <a:buAutoNum type="arabicParenR"/>
            </a:pPr>
            <a:r>
              <a:rPr lang="en">
                <a:solidFill>
                  <a:srgbClr val="F3F3F3"/>
                </a:solidFill>
              </a:rPr>
              <a:t>Predict the lowest price for round-trip SFO-GRU</a:t>
            </a:r>
            <a:r>
              <a:rPr lang="en">
                <a:solidFill>
                  <a:srgbClr val="F3F3F3"/>
                </a:solidFill>
              </a:rPr>
              <a:t> </a:t>
            </a:r>
          </a:p>
          <a:p>
            <a:pPr indent="-228600" lvl="0" marL="457200" rtl="0">
              <a:spcBef>
                <a:spcPts val="0"/>
              </a:spcBef>
              <a:buClr>
                <a:srgbClr val="F3F3F3"/>
              </a:buClr>
              <a:buAutoNum type="arabicParenR"/>
            </a:pPr>
            <a:r>
              <a:rPr lang="en">
                <a:solidFill>
                  <a:srgbClr val="F3F3F3"/>
                </a:solidFill>
              </a:rPr>
              <a:t>Recommend day of the week to buy</a:t>
            </a:r>
          </a:p>
          <a:p>
            <a:pPr lvl="0">
              <a:spcBef>
                <a:spcPts val="0"/>
              </a:spcBef>
              <a:buNone/>
            </a:pPr>
            <a:r>
              <a:rPr lang="en">
                <a:solidFill>
                  <a:srgbClr val="F3F3F3"/>
                </a:solidFill>
              </a:rPr>
              <a:t>Current:</a:t>
            </a:r>
          </a:p>
          <a:p>
            <a:pPr indent="-228600" lvl="0" marL="457200" rtl="0">
              <a:spcBef>
                <a:spcPts val="0"/>
              </a:spcBef>
              <a:buClr>
                <a:srgbClr val="F3F3F3"/>
              </a:buClr>
              <a:buAutoNum type="arabicParenR"/>
            </a:pPr>
            <a:r>
              <a:rPr lang="en">
                <a:solidFill>
                  <a:srgbClr val="F3F3F3"/>
                </a:solidFill>
              </a:rPr>
              <a:t>Predict the lowest round-trip to SFO-GRU for a specific travel date</a:t>
            </a:r>
          </a:p>
          <a:p>
            <a:pPr lvl="0" rtl="0">
              <a:spcBef>
                <a:spcPts val="0"/>
              </a:spcBef>
              <a:buNone/>
            </a:pPr>
            <a:r>
              <a:t/>
            </a:r>
            <a:endParaRPr>
              <a:solidFill>
                <a:srgbClr val="F3F3F3"/>
              </a:solidFill>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79" name="Shape 79"/>
        <p:cNvGrpSpPr/>
        <p:nvPr/>
      </p:nvGrpSpPr>
      <p:grpSpPr>
        <a:xfrm>
          <a:off x="0" y="0"/>
          <a:ext cx="0" cy="0"/>
          <a:chOff x="0" y="0"/>
          <a:chExt cx="0" cy="0"/>
        </a:xfrm>
      </p:grpSpPr>
      <p:sp>
        <p:nvSpPr>
          <p:cNvPr id="80" name="Shape 80"/>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spcBef>
                <a:spcPts val="0"/>
              </a:spcBef>
              <a:buNone/>
            </a:pPr>
            <a:r>
              <a:rPr lang="en"/>
              <a:t>Data Pipeline</a:t>
            </a:r>
          </a:p>
          <a:p>
            <a:pPr lvl="0">
              <a:spcBef>
                <a:spcPts val="0"/>
              </a:spcBef>
              <a:buNone/>
            </a:pPr>
            <a:r>
              <a:t/>
            </a:r>
            <a:endParaRPr/>
          </a:p>
        </p:txBody>
      </p:sp>
      <p:sp>
        <p:nvSpPr>
          <p:cNvPr id="81" name="Shape 81"/>
          <p:cNvSpPr txBox="1"/>
          <p:nvPr>
            <p:ph idx="1" type="body"/>
          </p:nvPr>
        </p:nvSpPr>
        <p:spPr>
          <a:xfrm>
            <a:off x="2601000" y="518875"/>
            <a:ext cx="5913300" cy="4064100"/>
          </a:xfrm>
          <a:prstGeom prst="rect">
            <a:avLst/>
          </a:prstGeom>
        </p:spPr>
        <p:txBody>
          <a:bodyPr anchorCtr="0" anchor="t" bIns="91425" lIns="91425" rIns="91425" tIns="91425">
            <a:noAutofit/>
          </a:bodyPr>
          <a:lstStyle/>
          <a:p>
            <a:pPr lvl="0">
              <a:spcBef>
                <a:spcPts val="0"/>
              </a:spcBef>
              <a:buNone/>
            </a:pPr>
            <a:r>
              <a:t/>
            </a:r>
            <a:endParaRPr/>
          </a:p>
        </p:txBody>
      </p:sp>
      <p:pic>
        <p:nvPicPr>
          <p:cNvPr id="82" name="Shape 82"/>
          <p:cNvPicPr preferRelativeResize="0"/>
          <p:nvPr/>
        </p:nvPicPr>
        <p:blipFill>
          <a:blip r:embed="rId3">
            <a:alphaModFix/>
          </a:blip>
          <a:stretch>
            <a:fillRect/>
          </a:stretch>
        </p:blipFill>
        <p:spPr>
          <a:xfrm>
            <a:off x="1532950" y="451100"/>
            <a:ext cx="7383549" cy="434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Streaming</a:t>
            </a:r>
          </a:p>
        </p:txBody>
      </p:sp>
      <p:sp>
        <p:nvSpPr>
          <p:cNvPr id="88" name="Shape 88"/>
          <p:cNvSpPr txBox="1"/>
          <p:nvPr>
            <p:ph idx="1" type="body"/>
          </p:nvPr>
        </p:nvSpPr>
        <p:spPr>
          <a:xfrm>
            <a:off x="222050" y="1208500"/>
            <a:ext cx="3520800" cy="3509100"/>
          </a:xfrm>
          <a:prstGeom prst="rect">
            <a:avLst/>
          </a:prstGeom>
        </p:spPr>
        <p:txBody>
          <a:bodyPr anchorCtr="0" anchor="t" bIns="91425" lIns="91425" rIns="91425" tIns="91425">
            <a:noAutofit/>
          </a:bodyPr>
          <a:lstStyle/>
          <a:p>
            <a:pPr indent="-228600" lvl="0" marL="457200">
              <a:spcBef>
                <a:spcPts val="0"/>
              </a:spcBef>
              <a:buChar char="●"/>
            </a:pPr>
            <a:r>
              <a:rPr lang="en"/>
              <a:t>Streamed data via Kinesis Firehose from QPX Express to S3 data Lake</a:t>
            </a:r>
          </a:p>
        </p:txBody>
      </p:sp>
      <p:pic>
        <p:nvPicPr>
          <p:cNvPr descr="google.png" id="89" name="Shape 89"/>
          <p:cNvPicPr preferRelativeResize="0"/>
          <p:nvPr/>
        </p:nvPicPr>
        <p:blipFill>
          <a:blip r:embed="rId3">
            <a:alphaModFix/>
          </a:blip>
          <a:stretch>
            <a:fillRect/>
          </a:stretch>
        </p:blipFill>
        <p:spPr>
          <a:xfrm>
            <a:off x="3742850" y="467463"/>
            <a:ext cx="5064449" cy="420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Structuring</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Use Spark to ETL (extract, transform, load) data in a </a:t>
            </a:r>
            <a:r>
              <a:rPr lang="en"/>
              <a:t>distributed</a:t>
            </a:r>
            <a:r>
              <a:rPr lang="en"/>
              <a:t> and scalable way from data lake and into Database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Storing</a:t>
            </a:r>
          </a:p>
          <a:p>
            <a:pPr lvl="0">
              <a:spcBef>
                <a:spcPts val="0"/>
              </a:spcBef>
              <a:buNone/>
            </a:pPr>
            <a:br>
              <a:rPr lang="en"/>
            </a:b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Store structured data in 3N in Postgres Database</a:t>
            </a:r>
          </a:p>
          <a:p>
            <a:pPr indent="-228600" lvl="0" marL="457200">
              <a:spcBef>
                <a:spcPts val="0"/>
              </a:spcBef>
              <a:buChar char="●"/>
            </a:pPr>
            <a:r>
              <a:rPr lang="en"/>
              <a:t>Store structured data in Parquet as a backup and future development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Synthesizing</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Applied machine learning model, Random Forest, to predict lowest ticket price.</a:t>
            </a:r>
          </a:p>
          <a:p>
            <a:pPr indent="-228600" lvl="0" marL="457200" rtl="0">
              <a:spcBef>
                <a:spcPts val="0"/>
              </a:spcBef>
              <a:buChar char="●"/>
            </a:pPr>
            <a:r>
              <a:rPr lang="en"/>
              <a:t>Findings:</a:t>
            </a:r>
          </a:p>
          <a:p>
            <a:pPr indent="-228600" lvl="1" marL="914400">
              <a:spcBef>
                <a:spcPts val="0"/>
              </a:spcBef>
              <a:buChar char="○"/>
            </a:pPr>
            <a:r>
              <a:rPr lang="en"/>
              <a:t>There was not much variation in price in the data thus the findings from the machine learning step were not too promising. The goal is to develop on this project going forward by adding other destinations and dates.</a:t>
            </a:r>
            <a:br>
              <a:rPr lang="en"/>
            </a:b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Forest: MSE vs Number of Trees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rf_plots.jpg" id="114" name="Shape 114"/>
          <p:cNvPicPr preferRelativeResize="0"/>
          <p:nvPr/>
        </p:nvPicPr>
        <p:blipFill>
          <a:blip r:embed="rId3">
            <a:alphaModFix/>
          </a:blip>
          <a:stretch>
            <a:fillRect/>
          </a:stretch>
        </p:blipFill>
        <p:spPr>
          <a:xfrm>
            <a:off x="2762250" y="1126562"/>
            <a:ext cx="3468225" cy="346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Price Variation by Airline</a:t>
            </a:r>
          </a:p>
        </p:txBody>
      </p:sp>
      <p:pic>
        <p:nvPicPr>
          <p:cNvPr descr="dur_vs_price.jpg" id="120" name="Shape 120"/>
          <p:cNvPicPr preferRelativeResize="0"/>
          <p:nvPr/>
        </p:nvPicPr>
        <p:blipFill>
          <a:blip r:embed="rId3">
            <a:alphaModFix/>
          </a:blip>
          <a:stretch>
            <a:fillRect/>
          </a:stretch>
        </p:blipFill>
        <p:spPr>
          <a:xfrm>
            <a:off x="577125" y="1193812"/>
            <a:ext cx="3333725" cy="3333725"/>
          </a:xfrm>
          <a:prstGeom prst="rect">
            <a:avLst/>
          </a:prstGeom>
          <a:noFill/>
          <a:ln>
            <a:noFill/>
          </a:ln>
        </p:spPr>
      </p:pic>
      <p:pic>
        <p:nvPicPr>
          <p:cNvPr descr="price_avg_airline.jpg" id="121" name="Shape 121"/>
          <p:cNvPicPr preferRelativeResize="0"/>
          <p:nvPr/>
        </p:nvPicPr>
        <p:blipFill>
          <a:blip r:embed="rId4">
            <a:alphaModFix/>
          </a:blip>
          <a:stretch>
            <a:fillRect/>
          </a:stretch>
        </p:blipFill>
        <p:spPr>
          <a:xfrm>
            <a:off x="4801725" y="1193800"/>
            <a:ext cx="3333725" cy="333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