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57" r:id="rId11"/>
    <p:sldId id="258" r:id="rId12"/>
    <p:sldId id="259" r:id="rId13"/>
    <p:sldId id="264" r:id="rId14"/>
    <p:sldId id="263" r:id="rId15"/>
    <p:sldId id="262" r:id="rId16"/>
    <p:sldId id="260" r:id="rId17"/>
    <p:sldId id="279" r:id="rId18"/>
    <p:sldId id="280" r:id="rId19"/>
    <p:sldId id="281" r:id="rId20"/>
    <p:sldId id="27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CNN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19498" y="4385732"/>
            <a:ext cx="8940628" cy="1405467"/>
          </a:xfrm>
        </p:spPr>
        <p:txBody>
          <a:bodyPr>
            <a:normAutofit/>
          </a:bodyPr>
          <a:lstStyle/>
          <a:p>
            <a:r>
              <a:rPr lang="en-US" altLang="zh-TW" sz="2000" cap="none" dirty="0"/>
              <a:t>C</a:t>
            </a:r>
            <a:r>
              <a:rPr lang="en-US" altLang="zh-TW" sz="2000" cap="none" dirty="0" smtClean="0"/>
              <a:t>lassification </a:t>
            </a:r>
            <a:r>
              <a:rPr lang="en-US" altLang="zh-TW" sz="2000" cap="none" dirty="0"/>
              <a:t>f</a:t>
            </a:r>
            <a:r>
              <a:rPr lang="en-US" altLang="zh-TW" sz="2000" cap="none" dirty="0" smtClean="0"/>
              <a:t>or </a:t>
            </a:r>
            <a:r>
              <a:rPr lang="en-US" altLang="zh-TW" sz="2000" cap="none" dirty="0"/>
              <a:t>cats and </a:t>
            </a:r>
            <a:r>
              <a:rPr lang="en-US" altLang="zh-TW" sz="2000" cap="none" dirty="0" smtClean="0"/>
              <a:t>dogs </a:t>
            </a:r>
            <a:r>
              <a:rPr lang="en-US" altLang="zh-CN" sz="2000" cap="none" dirty="0" smtClean="0"/>
              <a:t>with </a:t>
            </a:r>
            <a:r>
              <a:rPr lang="en-US" altLang="zh-CN" sz="2000" cap="none" dirty="0" err="1" smtClean="0"/>
              <a:t>tensorflow</a:t>
            </a:r>
            <a:r>
              <a:rPr lang="en-US" altLang="zh-CN" sz="2000" cap="none" dirty="0" smtClean="0"/>
              <a:t> implementation</a:t>
            </a:r>
            <a:endParaRPr lang="en-US" altLang="zh-TW" sz="2000" cap="none" dirty="0"/>
          </a:p>
          <a:p>
            <a:r>
              <a:rPr lang="zh-CN" altLang="en-US" sz="2000" cap="none" dirty="0" smtClean="0"/>
              <a:t>高唯唯</a:t>
            </a:r>
            <a:r>
              <a:rPr lang="en-US" altLang="zh-CN" sz="2000" cap="none" dirty="0" smtClean="0"/>
              <a:t> </a:t>
            </a:r>
            <a:r>
              <a:rPr lang="en-US" altLang="zh-CN" sz="2000" cap="none" dirty="0" err="1" smtClean="0"/>
              <a:t>Vivi</a:t>
            </a:r>
            <a:r>
              <a:rPr lang="en-US" altLang="zh-CN" sz="2000" cap="none" dirty="0" smtClean="0"/>
              <a:t>  s1064822</a:t>
            </a:r>
            <a:endParaRPr lang="zh-TW" alt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2724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Building </a:t>
            </a:r>
            <a:r>
              <a:rPr lang="en-US" altLang="zh-TW" cap="none" dirty="0" smtClean="0"/>
              <a:t>the </a:t>
            </a:r>
            <a:r>
              <a:rPr lang="en-US" altLang="zh-TW" cap="none" dirty="0" err="1" smtClean="0"/>
              <a:t>Dog_Cat</a:t>
            </a:r>
            <a:r>
              <a:rPr lang="en-US" altLang="zh-TW" cap="none" dirty="0" smtClean="0"/>
              <a:t> </a:t>
            </a:r>
            <a:r>
              <a:rPr lang="en-US" altLang="zh-TW" cap="none" dirty="0"/>
              <a:t>CNN</a:t>
            </a:r>
            <a:r>
              <a:rPr lang="en-US" altLang="zh-TW" cap="none" dirty="0" smtClean="0"/>
              <a:t> </a:t>
            </a:r>
            <a:r>
              <a:rPr lang="en-US" altLang="zh-TW" cap="none" dirty="0"/>
              <a:t>Classifier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1. Convolutional </a:t>
            </a:r>
            <a:r>
              <a:rPr lang="en-US" altLang="zh-TW" sz="2000" dirty="0"/>
              <a:t>Layer #1: Applies 32 5x5 filters (extracting 5x5‐pixel </a:t>
            </a:r>
            <a:r>
              <a:rPr lang="en-US" altLang="zh-TW" sz="2000" dirty="0" err="1"/>
              <a:t>subregions</a:t>
            </a:r>
            <a:r>
              <a:rPr lang="en-US" altLang="zh-TW" sz="2000" dirty="0" smtClean="0"/>
              <a:t>), with </a:t>
            </a:r>
            <a:r>
              <a:rPr lang="en-US" altLang="zh-TW" sz="2000" dirty="0" err="1"/>
              <a:t>ReLU</a:t>
            </a:r>
            <a:r>
              <a:rPr lang="en-US" altLang="zh-TW" sz="2000" dirty="0"/>
              <a:t> activation </a:t>
            </a:r>
            <a:r>
              <a:rPr lang="en-US" altLang="zh-TW" sz="2000" dirty="0" smtClean="0"/>
              <a:t>function</a:t>
            </a:r>
            <a:endParaRPr lang="en-US" altLang="zh-TW" sz="2000" dirty="0"/>
          </a:p>
          <a:p>
            <a:r>
              <a:rPr lang="en-US" altLang="zh-TW" sz="2000" dirty="0"/>
              <a:t>2. Pooling Layer #1: Performs max pooling with a 2x2 filter and stride of 2 (</a:t>
            </a:r>
            <a:r>
              <a:rPr lang="en-US" altLang="zh-TW" sz="2000" dirty="0" smtClean="0"/>
              <a:t>which specifies </a:t>
            </a:r>
            <a:r>
              <a:rPr lang="en-US" altLang="zh-TW" sz="2000" dirty="0"/>
              <a:t>that pooled regions do not overlap)</a:t>
            </a:r>
          </a:p>
          <a:p>
            <a:r>
              <a:rPr lang="en-US" altLang="zh-TW" sz="2000" dirty="0"/>
              <a:t>3. Convolutional Layer #2: Applies 64 5x5 filters, with </a:t>
            </a:r>
            <a:r>
              <a:rPr lang="en-US" altLang="zh-TW" sz="2000" dirty="0" err="1"/>
              <a:t>ReLU</a:t>
            </a:r>
            <a:r>
              <a:rPr lang="en-US" altLang="zh-TW" sz="2000" dirty="0"/>
              <a:t> activation function</a:t>
            </a:r>
          </a:p>
          <a:p>
            <a:r>
              <a:rPr lang="en-US" altLang="zh-TW" sz="2000" dirty="0"/>
              <a:t>4. Pooling Layer #2: Again, performs max pooling with a 2x2 filter and stride of 2</a:t>
            </a:r>
          </a:p>
          <a:p>
            <a:r>
              <a:rPr lang="en-US" altLang="zh-TW" sz="2000" dirty="0"/>
              <a:t>5. Dense Layer #1: 1,024 neurons, with dropout regularization rate of 0.4</a:t>
            </a:r>
          </a:p>
          <a:p>
            <a:r>
              <a:rPr lang="en-US" altLang="zh-TW" sz="2000" dirty="0"/>
              <a:t>6. Dense Layer #2 (Logits Layer): </a:t>
            </a:r>
            <a:r>
              <a:rPr lang="en-US" altLang="zh-TW" sz="2000" dirty="0" smtClean="0"/>
              <a:t>2 </a:t>
            </a:r>
            <a:r>
              <a:rPr lang="en-US" altLang="zh-TW" sz="2000" dirty="0"/>
              <a:t>neurons, one for each digit target class (</a:t>
            </a:r>
            <a:r>
              <a:rPr lang="en-US" altLang="zh-TW" sz="2000" dirty="0" smtClean="0"/>
              <a:t>0 or 1).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78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36" y="925935"/>
            <a:ext cx="8336313" cy="5524742"/>
          </a:xfrm>
        </p:spPr>
      </p:pic>
      <p:sp>
        <p:nvSpPr>
          <p:cNvPr id="10" name="文字方塊 9"/>
          <p:cNvSpPr txBox="1"/>
          <p:nvPr/>
        </p:nvSpPr>
        <p:spPr>
          <a:xfrm>
            <a:off x="4580314" y="1727313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altLang="zh-TW" sz="1600" dirty="0" err="1">
                <a:solidFill>
                  <a:schemeClr val="accent2">
                    <a:lumMod val="75000"/>
                  </a:schemeClr>
                </a:solidFill>
              </a:rPr>
              <a:t>batch_size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1600" dirty="0" err="1">
                <a:solidFill>
                  <a:schemeClr val="accent2">
                    <a:lumMod val="75000"/>
                  </a:schemeClr>
                </a:solidFill>
              </a:rPr>
              <a:t>image_width</a:t>
            </a:r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zh-TW" sz="1600" dirty="0" err="1" smtClean="0">
                <a:solidFill>
                  <a:schemeClr val="accent2">
                    <a:lumMod val="75000"/>
                  </a:schemeClr>
                </a:solidFill>
              </a:rPr>
              <a:t>image_height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, channels]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998309" y="3599412"/>
            <a:ext cx="3203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the 2x2 filter reduces </a:t>
            </a:r>
            <a:endParaRPr lang="en-US" altLang="zh-TW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</a:rPr>
              <a:t>width and 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height by 50% each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151418" y="5548455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</a:rPr>
              <a:t>150 is reduced to 37 after 2 filters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23" y="2142067"/>
            <a:ext cx="7759930" cy="332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08" y="1886989"/>
            <a:ext cx="9570040" cy="38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 smtClean="0"/>
              <a:t>TensorFlow's</a:t>
            </a:r>
            <a:r>
              <a:rPr lang="en-US" altLang="zh-TW" dirty="0" smtClean="0"/>
              <a:t> </a:t>
            </a:r>
            <a:r>
              <a:rPr lang="en-US" altLang="zh-TW" cap="none" dirty="0"/>
              <a:t>Estimator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The above </a:t>
            </a:r>
            <a:r>
              <a:rPr lang="en-US" altLang="zh-TW" sz="2000" dirty="0" err="1"/>
              <a:t>cnn_model_fn</a:t>
            </a:r>
            <a:r>
              <a:rPr lang="en-US" altLang="zh-TW" sz="2000" dirty="0"/>
              <a:t> function, which conforms to the </a:t>
            </a:r>
            <a:r>
              <a:rPr lang="en-US" altLang="zh-TW" sz="2000" dirty="0" smtClean="0"/>
              <a:t>interface expected </a:t>
            </a:r>
            <a:r>
              <a:rPr lang="en-US" altLang="zh-TW" sz="2000" dirty="0"/>
              <a:t>by </a:t>
            </a:r>
            <a:r>
              <a:rPr lang="en-US" altLang="zh-TW" sz="2000" dirty="0" err="1"/>
              <a:t>TensorFlow's</a:t>
            </a:r>
            <a:r>
              <a:rPr lang="en-US" altLang="zh-TW" sz="2000" dirty="0"/>
              <a:t> Estimator API</a:t>
            </a:r>
          </a:p>
          <a:p>
            <a:pPr lvl="1"/>
            <a:r>
              <a:rPr lang="en-US" altLang="zh-TW" sz="1800" dirty="0" err="1" smtClean="0"/>
              <a:t>cnn_model_fn</a:t>
            </a:r>
            <a:r>
              <a:rPr lang="en-US" altLang="zh-TW" sz="1800" dirty="0" smtClean="0"/>
              <a:t>(features</a:t>
            </a:r>
            <a:r>
              <a:rPr lang="en-US" altLang="zh-TW" sz="1800" dirty="0"/>
              <a:t>, labels, mode)</a:t>
            </a:r>
          </a:p>
          <a:p>
            <a:r>
              <a:rPr lang="en-US" altLang="zh-TW" sz="2000" dirty="0" err="1" smtClean="0"/>
              <a:t>cnn_model_fn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function takes </a:t>
            </a:r>
            <a:r>
              <a:rPr lang="en-US" altLang="zh-TW" sz="2000" dirty="0" err="1" smtClean="0"/>
              <a:t>Dog_Cat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feature data, labels, and </a:t>
            </a:r>
            <a:r>
              <a:rPr lang="en-US" altLang="zh-TW" sz="2000" dirty="0" smtClean="0"/>
              <a:t>model mode </a:t>
            </a:r>
            <a:r>
              <a:rPr lang="en-US" altLang="zh-TW" sz="2000" dirty="0"/>
              <a:t>(TRAIN, EVAL, PREDICT) as </a:t>
            </a:r>
            <a:r>
              <a:rPr lang="en-US" altLang="zh-TW" sz="2000" dirty="0" smtClean="0"/>
              <a:t>arguments</a:t>
            </a:r>
          </a:p>
          <a:p>
            <a:r>
              <a:rPr lang="en-US" altLang="zh-TW" sz="2000" dirty="0" smtClean="0"/>
              <a:t>configures </a:t>
            </a:r>
            <a:r>
              <a:rPr lang="en-US" altLang="zh-TW" sz="2000" dirty="0"/>
              <a:t>the </a:t>
            </a:r>
            <a:r>
              <a:rPr lang="en-US" altLang="zh-TW" sz="2000" dirty="0" smtClean="0"/>
              <a:t>CNN and returns </a:t>
            </a:r>
            <a:r>
              <a:rPr lang="en-US" altLang="zh-TW" sz="2000" dirty="0"/>
              <a:t>predictions, loss, and a training </a:t>
            </a:r>
            <a:r>
              <a:rPr lang="en-US" altLang="zh-TW" sz="2000" dirty="0" smtClean="0"/>
              <a:t>operation.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80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Create the Estimator</a:t>
            </a:r>
            <a:endParaRPr lang="zh-TW" altLang="en-US" cap="none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 err="1"/>
              <a:t>model_fn</a:t>
            </a:r>
            <a:r>
              <a:rPr lang="en-US" altLang="zh-TW" b="1" dirty="0"/>
              <a:t> </a:t>
            </a:r>
            <a:r>
              <a:rPr lang="en-US" altLang="zh-TW" dirty="0"/>
              <a:t>argument specifies the model function to use for training</a:t>
            </a:r>
            <a:r>
              <a:rPr lang="en-US" altLang="zh-TW" dirty="0" smtClean="0"/>
              <a:t>, evaluation</a:t>
            </a:r>
            <a:r>
              <a:rPr lang="en-US" altLang="zh-TW" dirty="0"/>
              <a:t>, and </a:t>
            </a:r>
            <a:r>
              <a:rPr lang="en-US" altLang="zh-TW" dirty="0" smtClean="0"/>
              <a:t>prediction.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87" y="2790031"/>
            <a:ext cx="9452052" cy="7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Training and Evaluating the </a:t>
            </a:r>
            <a:r>
              <a:rPr lang="en-US" altLang="zh-TW" cap="none" dirty="0" err="1"/>
              <a:t>Dog_Cat</a:t>
            </a:r>
            <a:r>
              <a:rPr lang="en-US" altLang="zh-TW" cap="none" dirty="0"/>
              <a:t> CNN Classifier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20,000 images in train folder and 5,000 images in validation folder</a:t>
            </a:r>
          </a:p>
          <a:p>
            <a:r>
              <a:rPr lang="en-US" altLang="zh-TW" dirty="0" err="1" smtClean="0"/>
              <a:t>batch_size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50</a:t>
            </a:r>
          </a:p>
          <a:p>
            <a:r>
              <a:rPr lang="en-US" altLang="zh-TW" dirty="0" smtClean="0"/>
              <a:t>3000 train steps</a:t>
            </a:r>
          </a:p>
          <a:p>
            <a:r>
              <a:rPr lang="en-US" altLang="zh-TW" dirty="0"/>
              <a:t>Validate all the validation </a:t>
            </a:r>
            <a:r>
              <a:rPr lang="en-US" altLang="zh-TW" dirty="0" smtClean="0"/>
              <a:t>images once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04" y="3447374"/>
            <a:ext cx="9692639" cy="222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Result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train_results</a:t>
            </a:r>
            <a:r>
              <a:rPr lang="en-US" altLang="zh-TW" sz="2000" dirty="0" smtClean="0"/>
              <a:t> : Loss</a:t>
            </a:r>
            <a:r>
              <a:rPr lang="en-US" altLang="zh-TW" sz="2000" dirty="0"/>
              <a:t> for final step: 0.192133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smtClean="0"/>
              <a:t> 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57" y="2709949"/>
            <a:ext cx="9311135" cy="30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Result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train_results</a:t>
            </a:r>
            <a:r>
              <a:rPr lang="en-US" altLang="zh-TW" dirty="0"/>
              <a:t> : Loss for final step: </a:t>
            </a:r>
            <a:r>
              <a:rPr lang="en-US" altLang="zh-TW" dirty="0" smtClean="0"/>
              <a:t>0.192133.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49" y="2805487"/>
            <a:ext cx="8998527" cy="29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Result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eval_results</a:t>
            </a:r>
            <a:r>
              <a:rPr lang="en-US" altLang="zh-TW" dirty="0"/>
              <a:t>: {'accuracy': 0.85439998, 'loss': 0.33205214, '</a:t>
            </a:r>
            <a:r>
              <a:rPr lang="en-US" altLang="zh-TW" dirty="0" err="1"/>
              <a:t>global_step</a:t>
            </a:r>
            <a:r>
              <a:rPr lang="en-US" altLang="zh-TW" dirty="0"/>
              <a:t>': 8001}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05" y="2798965"/>
            <a:ext cx="9060656" cy="299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I</a:t>
            </a:r>
            <a:r>
              <a:rPr lang="en-US" altLang="zh-TW" cap="none" dirty="0" smtClean="0"/>
              <a:t>ntroduction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1. </a:t>
            </a:r>
            <a:r>
              <a:rPr lang="en-US" altLang="zh-TW" sz="2000" dirty="0"/>
              <a:t>Organize the </a:t>
            </a:r>
            <a:r>
              <a:rPr lang="en-US" altLang="zh-TW" sz="2000" dirty="0" smtClean="0"/>
              <a:t>data</a:t>
            </a:r>
          </a:p>
          <a:p>
            <a:r>
              <a:rPr lang="en-US" altLang="zh-TW" sz="2000" dirty="0" smtClean="0"/>
              <a:t>2. </a:t>
            </a:r>
            <a:r>
              <a:rPr lang="en-US" altLang="zh-TW" sz="2000" dirty="0"/>
              <a:t>Fetch the images and their </a:t>
            </a:r>
            <a:r>
              <a:rPr lang="en-US" altLang="zh-TW" sz="2000" dirty="0" smtClean="0"/>
              <a:t>labels</a:t>
            </a:r>
          </a:p>
          <a:p>
            <a:r>
              <a:rPr lang="en-US" altLang="zh-TW" sz="2000" dirty="0" smtClean="0"/>
              <a:t>3. </a:t>
            </a:r>
            <a:r>
              <a:rPr lang="en-US" altLang="zh-TW" sz="2000" dirty="0"/>
              <a:t>Data </a:t>
            </a:r>
            <a:r>
              <a:rPr lang="en-US" altLang="zh-TW" sz="2000" dirty="0" smtClean="0"/>
              <a:t>preprocessing</a:t>
            </a:r>
          </a:p>
          <a:p>
            <a:r>
              <a:rPr lang="en-US" altLang="zh-TW" sz="2000" dirty="0" smtClean="0"/>
              <a:t>4. </a:t>
            </a:r>
            <a:r>
              <a:rPr lang="en-US" altLang="zh-TW" sz="2000" dirty="0"/>
              <a:t>Multiple epochs processing </a:t>
            </a:r>
            <a:endParaRPr lang="en-US" altLang="zh-TW" sz="2000" dirty="0" smtClean="0"/>
          </a:p>
          <a:p>
            <a:r>
              <a:rPr lang="en-US" altLang="zh-TW" sz="2000" dirty="0" smtClean="0"/>
              <a:t>5. </a:t>
            </a:r>
            <a:r>
              <a:rPr lang="en-US" altLang="zh-TW" sz="2000" dirty="0"/>
              <a:t>Building the </a:t>
            </a:r>
            <a:r>
              <a:rPr lang="en-US" altLang="zh-TW" sz="2000" dirty="0" err="1"/>
              <a:t>Dog_Cat</a:t>
            </a:r>
            <a:r>
              <a:rPr lang="en-US" altLang="zh-TW" sz="2000" dirty="0"/>
              <a:t> CNN </a:t>
            </a:r>
            <a:r>
              <a:rPr lang="en-US" altLang="zh-TW" sz="2000" dirty="0" smtClean="0"/>
              <a:t>Classifier</a:t>
            </a:r>
          </a:p>
          <a:p>
            <a:r>
              <a:rPr lang="en-US" altLang="zh-TW" sz="2000" dirty="0" smtClean="0"/>
              <a:t>6. </a:t>
            </a:r>
            <a:r>
              <a:rPr lang="en-US" altLang="zh-TW" sz="2000" dirty="0"/>
              <a:t>Create the </a:t>
            </a:r>
            <a:r>
              <a:rPr lang="en-US" altLang="zh-TW" sz="2000" dirty="0" smtClean="0"/>
              <a:t>Estimator</a:t>
            </a:r>
          </a:p>
          <a:p>
            <a:r>
              <a:rPr lang="en-US" altLang="zh-TW" sz="2000" dirty="0" smtClean="0"/>
              <a:t>7. </a:t>
            </a:r>
            <a:r>
              <a:rPr lang="en-US" altLang="zh-TW" sz="2000" dirty="0"/>
              <a:t>Training and Evaluating the </a:t>
            </a:r>
            <a:r>
              <a:rPr lang="en-US" altLang="zh-TW" sz="2000" dirty="0" smtClean="0"/>
              <a:t>Classifier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05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249382"/>
            <a:ext cx="10131425" cy="1379913"/>
          </a:xfrm>
        </p:spPr>
        <p:txBody>
          <a:bodyPr/>
          <a:lstStyle/>
          <a:p>
            <a:r>
              <a:rPr lang="en-US" altLang="zh-TW" cap="none" dirty="0"/>
              <a:t>Visualizing Log Data with </a:t>
            </a:r>
            <a:r>
              <a:rPr lang="en-US" altLang="zh-TW" cap="none" dirty="0" err="1"/>
              <a:t>TensorBoard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263535"/>
            <a:ext cx="10131425" cy="4527665"/>
          </a:xfrm>
        </p:spPr>
        <p:txBody>
          <a:bodyPr/>
          <a:lstStyle/>
          <a:p>
            <a:r>
              <a:rPr lang="en-US" altLang="zh-TW" dirty="0" err="1" smtClean="0"/>
              <a:t>tensorboard</a:t>
            </a:r>
            <a:r>
              <a:rPr lang="en-US" altLang="zh-TW" dirty="0" smtClean="0"/>
              <a:t> </a:t>
            </a:r>
            <a:r>
              <a:rPr lang="en-US" altLang="zh-TW" dirty="0"/>
              <a:t>‐‐</a:t>
            </a:r>
            <a:r>
              <a:rPr lang="en-US" altLang="zh-TW" dirty="0" err="1"/>
              <a:t>logdir</a:t>
            </a:r>
            <a:r>
              <a:rPr lang="en-US" altLang="zh-TW" dirty="0"/>
              <a:t>= [./</a:t>
            </a:r>
            <a:r>
              <a:rPr lang="en-US" altLang="zh-TW" dirty="0" err="1"/>
              <a:t>cnn_dog_cat_vivi.ipynb</a:t>
            </a:r>
            <a:r>
              <a:rPr lang="en-US" altLang="zh-TW" dirty="0"/>
              <a:t>]</a:t>
            </a:r>
          </a:p>
          <a:p>
            <a:r>
              <a:rPr lang="en-US" altLang="zh-TW" dirty="0" err="1" smtClean="0"/>
              <a:t>TensorBoard</a:t>
            </a:r>
            <a:r>
              <a:rPr lang="en-US" altLang="zh-TW" dirty="0" smtClean="0"/>
              <a:t> </a:t>
            </a:r>
            <a:r>
              <a:rPr lang="en-US" altLang="zh-TW" dirty="0"/>
              <a:t>0.4.0rc3 at http</a:t>
            </a:r>
            <a:r>
              <a:rPr lang="en-US" altLang="zh-TW" dirty="0" smtClean="0"/>
              <a:t>://lab70808:6006 (Press CTRL+C to quit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685" y="2166851"/>
            <a:ext cx="5823656" cy="442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77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90358" y="2513215"/>
            <a:ext cx="3674226" cy="1456267"/>
          </a:xfrm>
        </p:spPr>
        <p:txBody>
          <a:bodyPr>
            <a:normAutofit/>
          </a:bodyPr>
          <a:lstStyle/>
          <a:p>
            <a:r>
              <a:rPr lang="en-US" altLang="zh-TW" sz="4800" cap="none" dirty="0" smtClean="0"/>
              <a:t>Thank you!</a:t>
            </a:r>
            <a:endParaRPr lang="zh-TW" alt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23240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O</a:t>
            </a:r>
            <a:r>
              <a:rPr lang="en-US" altLang="zh-TW" cap="none" dirty="0" smtClean="0"/>
              <a:t>rganize </a:t>
            </a:r>
            <a:r>
              <a:rPr lang="en-US" altLang="zh-TW" cap="none" dirty="0"/>
              <a:t>the data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2" y="2142067"/>
            <a:ext cx="7693427" cy="3649133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create a data folder in which we'll have in 2 subfolders</a:t>
            </a:r>
          </a:p>
          <a:p>
            <a:pPr lvl="1"/>
            <a:r>
              <a:rPr lang="en-US" altLang="zh-TW" sz="1800" dirty="0" smtClean="0"/>
              <a:t>Train</a:t>
            </a:r>
            <a:endParaRPr lang="en-US" altLang="zh-TW" sz="1800" dirty="0"/>
          </a:p>
          <a:p>
            <a:pPr lvl="1"/>
            <a:r>
              <a:rPr lang="en-US" altLang="zh-TW" sz="1800" dirty="0" smtClean="0"/>
              <a:t>Validation</a:t>
            </a:r>
            <a:endParaRPr lang="en-US" altLang="zh-TW" sz="1800" dirty="0"/>
          </a:p>
          <a:p>
            <a:r>
              <a:rPr lang="en-US" altLang="zh-TW" sz="2000" dirty="0" smtClean="0"/>
              <a:t>Each </a:t>
            </a:r>
            <a:r>
              <a:rPr lang="en-US" altLang="zh-TW" sz="2000" dirty="0"/>
              <a:t>of them will have 2 folders: cats and Dogs</a:t>
            </a:r>
          </a:p>
          <a:p>
            <a:r>
              <a:rPr lang="en-US" altLang="zh-TW" sz="2000" dirty="0" smtClean="0"/>
              <a:t>This </a:t>
            </a:r>
            <a:r>
              <a:rPr lang="en-US" altLang="zh-TW" sz="2000" dirty="0"/>
              <a:t>structure will allow our model to know </a:t>
            </a:r>
            <a:r>
              <a:rPr lang="en-US" altLang="zh-TW" sz="2000" dirty="0" smtClean="0"/>
              <a:t>from which </a:t>
            </a:r>
            <a:r>
              <a:rPr lang="en-US" altLang="zh-TW" sz="2000" dirty="0"/>
              <a:t>folder to fetch the images as well as their </a:t>
            </a:r>
            <a:r>
              <a:rPr lang="en-US" altLang="zh-TW" sz="2000" dirty="0" smtClean="0"/>
              <a:t>labels for </a:t>
            </a:r>
            <a:r>
              <a:rPr lang="en-US" altLang="zh-TW" sz="2000" dirty="0"/>
              <a:t>either training or validation</a:t>
            </a:r>
            <a:r>
              <a:rPr lang="en-US" altLang="zh-TW" sz="2000" dirty="0" smtClean="0"/>
              <a:t>.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229" y="2065867"/>
            <a:ext cx="1776566" cy="35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97" y="609600"/>
            <a:ext cx="6550431" cy="60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Fetch </a:t>
            </a:r>
            <a:r>
              <a:rPr lang="en-US" altLang="zh-TW" cap="none" dirty="0"/>
              <a:t>the images </a:t>
            </a:r>
            <a:r>
              <a:rPr lang="en-US" altLang="zh-TW" cap="none" dirty="0" smtClean="0"/>
              <a:t>and </a:t>
            </a:r>
            <a:r>
              <a:rPr lang="en-US" altLang="zh-TW" cap="none" dirty="0"/>
              <a:t>their labels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38" y="1596044"/>
            <a:ext cx="7875944" cy="510505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142658" y="3029780"/>
            <a:ext cx="39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-&gt;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shuffle and g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enerate the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images list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74426" y="4200890"/>
            <a:ext cx="285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-&gt; g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enerate the labels list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Data preprocessing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When </a:t>
            </a:r>
            <a:r>
              <a:rPr lang="en-US" altLang="zh-TW" sz="2000" dirty="0"/>
              <a:t>training a neural network on real-world image data, it is often necessary to convert images of different sizes to a common size, so that they may be batched into a fixed size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/>
              <a:t>Reads an image from a file, decodes it into a dense tensor, and resizes it to a fixed shape</a:t>
            </a:r>
            <a:r>
              <a:rPr lang="en-US" altLang="zh-TW" sz="2000" dirty="0" smtClean="0"/>
              <a:t>.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80" y="3462283"/>
            <a:ext cx="8600000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Data preprocessing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Preprocessing data with </a:t>
            </a:r>
            <a:r>
              <a:rPr lang="en-US" altLang="zh-TW" sz="2000" dirty="0" err="1"/>
              <a:t>Dataset.map</a:t>
            </a:r>
            <a:r>
              <a:rPr lang="en-US" altLang="zh-TW" sz="2000" dirty="0"/>
              <a:t>( 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The</a:t>
            </a:r>
            <a:r>
              <a:rPr lang="en-US" altLang="zh-TW" sz="2000" dirty="0"/>
              <a:t> </a:t>
            </a:r>
            <a:r>
              <a:rPr lang="en-US" altLang="zh-TW" sz="2000" dirty="0" err="1"/>
              <a:t>Dataset.map</a:t>
            </a:r>
            <a:r>
              <a:rPr lang="en-US" altLang="zh-TW" sz="2000" dirty="0"/>
              <a:t>(f) transformation produces a new dataset by applying a given function f to each element of the input </a:t>
            </a:r>
            <a:r>
              <a:rPr lang="en-US" altLang="zh-TW" sz="2000" dirty="0" smtClean="0"/>
              <a:t>dataset.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27" y="3858568"/>
            <a:ext cx="6914286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19942"/>
          </a:xfrm>
        </p:spPr>
        <p:txBody>
          <a:bodyPr/>
          <a:lstStyle/>
          <a:p>
            <a:r>
              <a:rPr lang="en-US" altLang="zh-TW" cap="none" dirty="0" smtClean="0"/>
              <a:t>Multiple epochs processing 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587731"/>
            <a:ext cx="10131425" cy="4203470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the </a:t>
            </a:r>
            <a:r>
              <a:rPr lang="en-US" altLang="zh-TW" sz="2000" dirty="0"/>
              <a:t>simplest way to iterate over a dataset in multiple epochs is to </a:t>
            </a:r>
            <a:r>
              <a:rPr lang="en-US" altLang="zh-TW" sz="2000" dirty="0" smtClean="0"/>
              <a:t>use the </a:t>
            </a:r>
            <a:r>
              <a:rPr lang="en-US" altLang="zh-TW" sz="2000" dirty="0" err="1"/>
              <a:t>Dataset.repeat</a:t>
            </a:r>
            <a:r>
              <a:rPr lang="en-US" altLang="zh-TW" sz="2000" dirty="0"/>
              <a:t>() </a:t>
            </a:r>
            <a:r>
              <a:rPr lang="en-US" altLang="zh-TW" sz="2000" dirty="0" smtClean="0"/>
              <a:t>transformation</a:t>
            </a:r>
            <a:r>
              <a:rPr lang="en-US" altLang="zh-TW" sz="2000" dirty="0"/>
              <a:t>. </a:t>
            </a:r>
            <a:endParaRPr lang="en-US" altLang="zh-TW" sz="2000" dirty="0" smtClean="0"/>
          </a:p>
          <a:p>
            <a:r>
              <a:rPr lang="en-US" altLang="zh-TW" sz="2000" dirty="0" err="1"/>
              <a:t>batch_size</a:t>
            </a:r>
            <a:r>
              <a:rPr lang="en-US" altLang="zh-TW" sz="2000" dirty="0"/>
              <a:t> = 50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378" y="2433862"/>
            <a:ext cx="6936803" cy="41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346661"/>
            <a:ext cx="10131425" cy="444453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Validate </a:t>
            </a:r>
            <a:r>
              <a:rPr lang="en-US" altLang="zh-TW" sz="2000" dirty="0" smtClean="0"/>
              <a:t>all </a:t>
            </a:r>
            <a:r>
              <a:rPr lang="en-US" altLang="zh-TW" sz="2000" dirty="0"/>
              <a:t>the images </a:t>
            </a:r>
            <a:r>
              <a:rPr lang="en-US" altLang="zh-TW" sz="2000" dirty="0" smtClean="0"/>
              <a:t>in the validation folder once </a:t>
            </a:r>
            <a:r>
              <a:rPr lang="en-US" altLang="zh-TW" sz="2000" dirty="0" smtClean="0"/>
              <a:t>In </a:t>
            </a:r>
            <a:r>
              <a:rPr lang="en-US" altLang="zh-TW" sz="2000" dirty="0" err="1" smtClean="0"/>
              <a:t>validation_input_fn</a:t>
            </a:r>
            <a:endParaRPr lang="en-US" altLang="zh-TW" sz="2000" dirty="0" smtClean="0"/>
          </a:p>
          <a:p>
            <a:r>
              <a:rPr lang="en-US" altLang="zh-TW" sz="2000" dirty="0" err="1"/>
              <a:t>batch_size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50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11381"/>
          </a:xfrm>
        </p:spPr>
        <p:txBody>
          <a:bodyPr/>
          <a:lstStyle/>
          <a:p>
            <a:r>
              <a:rPr lang="en-US" altLang="zh-TW" cap="none" dirty="0" smtClean="0"/>
              <a:t>Multiple epochs processing </a:t>
            </a:r>
            <a:endParaRPr lang="zh-TW" altLang="en-US" cap="none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93" y="2515925"/>
            <a:ext cx="7442489" cy="401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293</TotalTime>
  <Words>542</Words>
  <Application>Microsoft Office PowerPoint</Application>
  <PresentationFormat>寬螢幕</PresentationFormat>
  <Paragraphs>118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SimSun</vt:lpstr>
      <vt:lpstr>新細明體</vt:lpstr>
      <vt:lpstr>Arial</vt:lpstr>
      <vt:lpstr>Calibri</vt:lpstr>
      <vt:lpstr>Calibri Light</vt:lpstr>
      <vt:lpstr>天體</vt:lpstr>
      <vt:lpstr>CNN</vt:lpstr>
      <vt:lpstr>Introduction</vt:lpstr>
      <vt:lpstr>Organize the data</vt:lpstr>
      <vt:lpstr>PowerPoint 簡報</vt:lpstr>
      <vt:lpstr>Fetch the images and their labels</vt:lpstr>
      <vt:lpstr>Data preprocessing</vt:lpstr>
      <vt:lpstr>Data preprocessing</vt:lpstr>
      <vt:lpstr>Multiple epochs processing </vt:lpstr>
      <vt:lpstr>Multiple epochs processing </vt:lpstr>
      <vt:lpstr>Building the Dog_Cat CNN Classifier</vt:lpstr>
      <vt:lpstr>PowerPoint 簡報</vt:lpstr>
      <vt:lpstr>PowerPoint 簡報</vt:lpstr>
      <vt:lpstr>PowerPoint 簡報</vt:lpstr>
      <vt:lpstr>TensorFlow's Estimator API</vt:lpstr>
      <vt:lpstr>Create the Estimator</vt:lpstr>
      <vt:lpstr>Training and Evaluating the Dog_Cat CNN Classifier</vt:lpstr>
      <vt:lpstr>Result</vt:lpstr>
      <vt:lpstr>Result</vt:lpstr>
      <vt:lpstr>Result</vt:lpstr>
      <vt:lpstr>Visualizing Log Data with TensorBoard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Windows 使用者</dc:creator>
  <cp:lastModifiedBy>Windows 使用者</cp:lastModifiedBy>
  <cp:revision>62</cp:revision>
  <dcterms:created xsi:type="dcterms:W3CDTF">2018-01-03T12:42:58Z</dcterms:created>
  <dcterms:modified xsi:type="dcterms:W3CDTF">2018-01-04T07:36:48Z</dcterms:modified>
</cp:coreProperties>
</file>