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0" d="100"/>
          <a:sy n="70" d="100"/>
        </p:scale>
        <p:origin x="74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231955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8AF441-7834-4C86-9B71-2F1D2310AC80}" type="datetimeFigureOut">
              <a:rPr lang="en-IN" smtClean="0"/>
              <a:t>30-03-2016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37442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3688752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3005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303161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3271150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1463079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292181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146995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142252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202911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8AF441-7834-4C86-9B71-2F1D2310AC80}" type="datetimeFigureOut">
              <a:rPr lang="en-IN" smtClean="0"/>
              <a:t>30-03-2016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123273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8AF441-7834-4C86-9B71-2F1D2310AC80}" type="datetimeFigureOut">
              <a:rPr lang="en-IN" smtClean="0"/>
              <a:t>30-03-2016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406255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202745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163251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88AF441-7834-4C86-9B71-2F1D2310AC80}" type="datetimeFigureOut">
              <a:rPr lang="en-IN" smtClean="0"/>
              <a:t>30-03-2016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107365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8AF441-7834-4C86-9B71-2F1D2310AC80}" type="datetimeFigureOut">
              <a:rPr lang="en-IN" smtClean="0"/>
              <a:t>30-03-2016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1975C-7BEB-43A6-9079-43C1E6F5C539}" type="slidenum">
              <a:rPr lang="en-IN" smtClean="0"/>
              <a:t>‹#›</a:t>
            </a:fld>
            <a:endParaRPr lang="en-IN"/>
          </a:p>
        </p:txBody>
      </p:sp>
    </p:spTree>
    <p:extLst>
      <p:ext uri="{BB962C8B-B14F-4D97-AF65-F5344CB8AC3E}">
        <p14:creationId xmlns:p14="http://schemas.microsoft.com/office/powerpoint/2010/main" val="281799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8AF441-7834-4C86-9B71-2F1D2310AC80}" type="datetimeFigureOut">
              <a:rPr lang="en-IN" smtClean="0"/>
              <a:t>30-03-2016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21975C-7BEB-43A6-9079-43C1E6F5C539}" type="slidenum">
              <a:rPr lang="en-IN" smtClean="0"/>
              <a:t>‹#›</a:t>
            </a:fld>
            <a:endParaRPr lang="en-IN"/>
          </a:p>
        </p:txBody>
      </p:sp>
    </p:spTree>
    <p:extLst>
      <p:ext uri="{BB962C8B-B14F-4D97-AF65-F5344CB8AC3E}">
        <p14:creationId xmlns:p14="http://schemas.microsoft.com/office/powerpoint/2010/main" val="20387799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1540114" y="196840"/>
            <a:ext cx="8838817" cy="3416320"/>
          </a:xfrm>
          <a:prstGeom prst="rect">
            <a:avLst/>
          </a:prstGeom>
          <a:noFill/>
        </p:spPr>
        <p:txBody>
          <a:bodyPr wrap="square" lIns="91440" tIns="45720" rIns="91440" bIns="45720">
            <a:spAutoFit/>
          </a:bodyPr>
          <a:lstStyle/>
          <a:p>
            <a:pPr algn="ctr"/>
            <a:r>
              <a:rPr lang="en-US" sz="7200" i="1" dirty="0" smtClean="0">
                <a:ln w="0"/>
                <a:solidFill>
                  <a:srgbClr val="002060"/>
                </a:solidFill>
                <a:effectLst>
                  <a:reflection blurRad="6350" stA="53000" endA="300" endPos="35500" dir="5400000" sy="-90000" algn="bl" rotWithShape="0"/>
                </a:effectLst>
                <a:latin typeface="Mistral" panose="03090702030407020403" pitchFamily="66" charset="0"/>
              </a:rPr>
              <a:t>REVALUATION</a:t>
            </a:r>
          </a:p>
          <a:p>
            <a:pPr algn="ctr"/>
            <a:r>
              <a:rPr lang="en-US" sz="7200" b="0" i="1" cap="none" spc="0" dirty="0" smtClean="0">
                <a:ln w="0"/>
                <a:solidFill>
                  <a:srgbClr val="002060"/>
                </a:solidFill>
                <a:effectLst>
                  <a:reflection blurRad="6350" stA="53000" endA="300" endPos="35500" dir="5400000" sy="-90000" algn="bl" rotWithShape="0"/>
                </a:effectLst>
                <a:latin typeface="Mistral" panose="03090702030407020403" pitchFamily="66" charset="0"/>
              </a:rPr>
              <a:t>&amp;</a:t>
            </a:r>
          </a:p>
          <a:p>
            <a:pPr algn="ctr"/>
            <a:r>
              <a:rPr lang="en-US" sz="7200" i="1" dirty="0" smtClean="0">
                <a:ln w="0"/>
                <a:solidFill>
                  <a:srgbClr val="002060"/>
                </a:solidFill>
                <a:effectLst>
                  <a:reflection blurRad="6350" stA="53000" endA="300" endPos="35500" dir="5400000" sy="-90000" algn="bl" rotWithShape="0"/>
                </a:effectLst>
                <a:latin typeface="Mistral" panose="03090702030407020403" pitchFamily="66" charset="0"/>
              </a:rPr>
              <a:t>PHOTOCOPY</a:t>
            </a:r>
            <a:endParaRPr lang="en-US" sz="7200" b="0" i="1" cap="none" spc="0" dirty="0">
              <a:ln w="0"/>
              <a:solidFill>
                <a:srgbClr val="002060"/>
              </a:solidFill>
              <a:effectLst/>
              <a:latin typeface="Mistral" panose="03090702030407020403" pitchFamily="66" charset="0"/>
            </a:endParaRPr>
          </a:p>
        </p:txBody>
      </p:sp>
      <p:sp>
        <p:nvSpPr>
          <p:cNvPr id="7" name="TextBox 6"/>
          <p:cNvSpPr txBox="1"/>
          <p:nvPr/>
        </p:nvSpPr>
        <p:spPr>
          <a:xfrm>
            <a:off x="1801504" y="5718412"/>
            <a:ext cx="3533340" cy="769441"/>
          </a:xfrm>
          <a:prstGeom prst="rect">
            <a:avLst/>
          </a:prstGeom>
          <a:noFill/>
        </p:spPr>
        <p:txBody>
          <a:bodyPr wrap="none" rtlCol="0">
            <a:spAutoFit/>
          </a:bodyPr>
          <a:lstStyle/>
          <a:p>
            <a:r>
              <a:rPr lang="en-IN" sz="4400" i="1" dirty="0" smtClean="0">
                <a:solidFill>
                  <a:srgbClr val="002060"/>
                </a:solidFill>
                <a:latin typeface="Blackadder ITC" panose="04020505051007020D02" pitchFamily="82" charset="0"/>
              </a:rPr>
              <a:t>Student Friendly</a:t>
            </a:r>
            <a:endParaRPr lang="en-IN" sz="4400" i="1" dirty="0">
              <a:solidFill>
                <a:srgbClr val="002060"/>
              </a:solidFill>
              <a:latin typeface="Blackadder ITC" panose="04020505051007020D02" pitchFamily="82" charset="0"/>
            </a:endParaRPr>
          </a:p>
        </p:txBody>
      </p:sp>
    </p:spTree>
    <p:extLst>
      <p:ext uri="{BB962C8B-B14F-4D97-AF65-F5344CB8AC3E}">
        <p14:creationId xmlns:p14="http://schemas.microsoft.com/office/powerpoint/2010/main" val="2775160280"/>
      </p:ext>
    </p:extLst>
  </p:cSld>
  <p:clrMapOvr>
    <a:masterClrMapping/>
  </p:clrMapOvr>
  <mc:AlternateContent xmlns:mc="http://schemas.openxmlformats.org/markup-compatibility/2006">
    <mc:Choice xmlns:p14="http://schemas.microsoft.com/office/powerpoint/2010/main" Requires="p14">
      <p:transition spd="slow" p14:dur="3400" advTm="3406">
        <p14:reveal/>
      </p:transition>
    </mc:Choice>
    <mc:Fallback>
      <p:transition spd="slow" advTm="340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597" y="382137"/>
            <a:ext cx="7465325" cy="830997"/>
          </a:xfrm>
          <a:prstGeom prst="rect">
            <a:avLst/>
          </a:prstGeom>
          <a:noFill/>
        </p:spPr>
        <p:txBody>
          <a:bodyPr wrap="square" rtlCol="0">
            <a:spAutoFit/>
          </a:bodyPr>
          <a:lstStyle/>
          <a:p>
            <a:pPr algn="ctr"/>
            <a:r>
              <a:rPr lang="en-IN" sz="4800" b="1" dirty="0" smtClean="0">
                <a:latin typeface="Bradley Hand ITC" panose="03070402050302030203" pitchFamily="66" charset="0"/>
              </a:rPr>
              <a:t>SNAPSHOTS</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655687106"/>
      </p:ext>
    </p:extLst>
  </p:cSld>
  <p:clrMapOvr>
    <a:masterClrMapping/>
  </p:clrMapOvr>
  <p:transition spd="slow" advTm="5060">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032" y="0"/>
            <a:ext cx="8124967" cy="4630696"/>
          </a:xfrm>
          <a:prstGeom prst="rect">
            <a:avLst/>
          </a:prstGeom>
        </p:spPr>
      </p:pic>
      <p:sp>
        <p:nvSpPr>
          <p:cNvPr id="3" name="TextBox 2"/>
          <p:cNvSpPr txBox="1"/>
          <p:nvPr/>
        </p:nvSpPr>
        <p:spPr>
          <a:xfrm>
            <a:off x="232012" y="395785"/>
            <a:ext cx="3698543" cy="1692771"/>
          </a:xfrm>
          <a:prstGeom prst="rect">
            <a:avLst/>
          </a:prstGeom>
          <a:noFill/>
        </p:spPr>
        <p:txBody>
          <a:bodyPr wrap="square" rtlCol="0">
            <a:spAutoFit/>
          </a:bodyPr>
          <a:lstStyle/>
          <a:p>
            <a:r>
              <a:rPr lang="en-IN" sz="2400" dirty="0" smtClean="0">
                <a:latin typeface="AR DESTINE" panose="02000000000000000000" pitchFamily="2" charset="0"/>
              </a:rPr>
              <a:t>SPECIAL THANKS TO:</a:t>
            </a:r>
          </a:p>
          <a:p>
            <a:r>
              <a:rPr lang="en-IN" sz="2000" dirty="0" smtClean="0">
                <a:latin typeface="Baskerville Old Face" panose="02020602080505020303" pitchFamily="18" charset="0"/>
              </a:rPr>
              <a:t>Dr. Nirmala.C.R</a:t>
            </a:r>
          </a:p>
          <a:p>
            <a:r>
              <a:rPr lang="en-IN" sz="2000" dirty="0" smtClean="0">
                <a:latin typeface="Baskerville Old Face" panose="02020602080505020303" pitchFamily="18" charset="0"/>
              </a:rPr>
              <a:t>Professor and HOD</a:t>
            </a:r>
          </a:p>
          <a:p>
            <a:r>
              <a:rPr lang="en-IN" sz="2000" dirty="0" smtClean="0">
                <a:latin typeface="Baskerville Old Face" panose="02020602080505020303" pitchFamily="18" charset="0"/>
              </a:rPr>
              <a:t>Computer Science and       Engineering</a:t>
            </a:r>
            <a:endParaRPr lang="en-IN" sz="2000" dirty="0">
              <a:latin typeface="Baskerville Old Face" panose="02020602080505020303" pitchFamily="18" charset="0"/>
            </a:endParaRPr>
          </a:p>
        </p:txBody>
      </p:sp>
      <p:sp>
        <p:nvSpPr>
          <p:cNvPr id="4" name="TextBox 3"/>
          <p:cNvSpPr txBox="1"/>
          <p:nvPr/>
        </p:nvSpPr>
        <p:spPr>
          <a:xfrm>
            <a:off x="3575713" y="5063319"/>
            <a:ext cx="8384275" cy="1569660"/>
          </a:xfrm>
          <a:prstGeom prst="rect">
            <a:avLst/>
          </a:prstGeom>
          <a:noFill/>
        </p:spPr>
        <p:txBody>
          <a:bodyPr wrap="square" rtlCol="0">
            <a:spAutoFit/>
          </a:bodyPr>
          <a:lstStyle/>
          <a:p>
            <a:r>
              <a:rPr lang="en-IN" sz="9600" dirty="0" smtClean="0">
                <a:latin typeface="Segoe Script" panose="020B0504020000000003" pitchFamily="34" charset="0"/>
              </a:rPr>
              <a:t>THANK YOU</a:t>
            </a:r>
            <a:endParaRPr lang="en-IN" sz="9600" dirty="0">
              <a:latin typeface="Segoe Script" panose="020B0504020000000003" pitchFamily="34" charset="0"/>
            </a:endParaRPr>
          </a:p>
        </p:txBody>
      </p:sp>
      <p:sp>
        <p:nvSpPr>
          <p:cNvPr id="5" name="TextBox 4"/>
          <p:cNvSpPr txBox="1"/>
          <p:nvPr/>
        </p:nvSpPr>
        <p:spPr>
          <a:xfrm>
            <a:off x="232012" y="3061036"/>
            <a:ext cx="3215495" cy="1569660"/>
          </a:xfrm>
          <a:prstGeom prst="rect">
            <a:avLst/>
          </a:prstGeom>
          <a:noFill/>
        </p:spPr>
        <p:txBody>
          <a:bodyPr wrap="square" rtlCol="0">
            <a:spAutoFit/>
          </a:bodyPr>
          <a:lstStyle/>
          <a:p>
            <a:r>
              <a:rPr lang="en-IN" sz="2400" dirty="0" smtClean="0">
                <a:latin typeface="AR DESTINE" panose="02000000000000000000" pitchFamily="2" charset="0"/>
              </a:rPr>
              <a:t>PRESENTED BY:</a:t>
            </a:r>
          </a:p>
          <a:p>
            <a:r>
              <a:rPr lang="en-IN" sz="2400" dirty="0" smtClean="0">
                <a:latin typeface="Baskerville Old Face" panose="02020602080505020303" pitchFamily="18" charset="0"/>
              </a:rPr>
              <a:t>Shubhashree.S</a:t>
            </a:r>
          </a:p>
          <a:p>
            <a:r>
              <a:rPr lang="en-IN" sz="2400" dirty="0" smtClean="0">
                <a:latin typeface="Baskerville Old Face" panose="02020602080505020303" pitchFamily="18" charset="0"/>
              </a:rPr>
              <a:t>Sushmitha.R.S</a:t>
            </a:r>
          </a:p>
          <a:p>
            <a:r>
              <a:rPr lang="en-IN" sz="2400" dirty="0" smtClean="0">
                <a:latin typeface="Baskerville Old Face" panose="02020602080505020303" pitchFamily="18" charset="0"/>
              </a:rPr>
              <a:t>Vivek </a:t>
            </a:r>
            <a:r>
              <a:rPr lang="en-IN" sz="2400" dirty="0">
                <a:latin typeface="Baskerville Old Face" panose="02020602080505020303" pitchFamily="18" charset="0"/>
              </a:rPr>
              <a:t>K</a:t>
            </a:r>
            <a:r>
              <a:rPr lang="en-IN" sz="2400" dirty="0" smtClean="0">
                <a:latin typeface="Baskerville Old Face" panose="02020602080505020303" pitchFamily="18" charset="0"/>
              </a:rPr>
              <a:t>adam</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583181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407">
        <p15:prstTrans prst="peelOff"/>
      </p:transition>
    </mc:Choice>
    <mc:Fallback>
      <p:transition spd="slow" advTm="44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3390" y="873456"/>
            <a:ext cx="8734567" cy="5078313"/>
          </a:xfrm>
          <a:prstGeom prst="rect">
            <a:avLst/>
          </a:prstGeom>
          <a:noFill/>
        </p:spPr>
        <p:txBody>
          <a:bodyPr wrap="square" rtlCol="0">
            <a:spAutoFit/>
          </a:bodyPr>
          <a:lstStyle/>
          <a:p>
            <a:r>
              <a:rPr lang="en-IN" sz="9600" dirty="0" smtClean="0">
                <a:latin typeface="Edwardian Script ITC" panose="030303020407070D0804" pitchFamily="66" charset="0"/>
              </a:rPr>
              <a:t>“Education is the kindling of a flame, not the filling of a vessel”.</a:t>
            </a:r>
          </a:p>
          <a:p>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624" y="3862316"/>
            <a:ext cx="3498376" cy="2995684"/>
          </a:xfrm>
          <a:prstGeom prst="rect">
            <a:avLst/>
          </a:prstGeom>
        </p:spPr>
      </p:pic>
    </p:spTree>
    <p:custDataLst>
      <p:tags r:id="rId1"/>
    </p:custDataLst>
    <p:extLst>
      <p:ext uri="{BB962C8B-B14F-4D97-AF65-F5344CB8AC3E}">
        <p14:creationId xmlns:p14="http://schemas.microsoft.com/office/powerpoint/2010/main" val="2339107000"/>
      </p:ext>
    </p:extLst>
  </p:cSld>
  <p:clrMapOvr>
    <a:masterClrMapping/>
  </p:clrMapOvr>
  <mc:AlternateContent xmlns:mc="http://schemas.openxmlformats.org/markup-compatibility/2006">
    <mc:Choice xmlns:p14="http://schemas.microsoft.com/office/powerpoint/2010/main" Requires="p14">
      <p:transition spd="slow" p14:dur="1500" advTm="11743">
        <p:split orient="vert"/>
      </p:transition>
    </mc:Choice>
    <mc:Fallback>
      <p:transition spd="slow" advTm="1174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36596700"/>
      </p:ext>
    </p:extLst>
  </p:cSld>
  <p:clrMapOvr>
    <a:masterClrMapping/>
  </p:clrMapOvr>
  <p:transition spd="slow" advTm="1409">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5528" y="403300"/>
            <a:ext cx="8202305" cy="6215035"/>
          </a:xfrm>
          <a:prstGeom prst="rect">
            <a:avLst/>
          </a:prstGeom>
        </p:spPr>
        <p:txBody>
          <a:bodyPr wrap="square">
            <a:spAutoFit/>
          </a:bodyPr>
          <a:lstStyle/>
          <a:p>
            <a:pPr algn="ctr">
              <a:lnSpc>
                <a:spcPct val="115000"/>
              </a:lnSpc>
              <a:spcAft>
                <a:spcPts val="1000"/>
              </a:spcAft>
            </a:pPr>
            <a:endParaRPr lang="en-IN" sz="2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2600"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Education is the process of facilitating learning, the acquisition of knowledge,   skills, values, beliefs, and habits. Examination is the process aims at measuring the degree of knowledge assimilated by the students during course of study imparted to them. Result is the final stage that estimates the performance of students in the examination. There will be many stages from the examination till the results. Answer script evaluation plays a major role. It generally suffers from the following problems:</a:t>
            </a:r>
            <a:endParaRPr lang="en-IN"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Error in evaluation of answers scripts</a:t>
            </a:r>
            <a:endParaRPr lang="en-IN"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Error of omissions in evaluation</a:t>
            </a:r>
            <a:endParaRPr lang="en-IN"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Error in totalling of marks</a:t>
            </a:r>
            <a:endParaRPr lang="en-IN"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i="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the right of every student to be evaluated as accurately as possible. Revaluation  and Photocopy of the answers scripts pave the way for it. The "RV-PC" application provides the online fee payment for applying Revaluation and Photocopy as well.  </a:t>
            </a:r>
            <a:endParaRPr lang="en-IN"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000"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000"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3671248" y="259307"/>
            <a:ext cx="4694830" cy="830997"/>
          </a:xfrm>
          <a:prstGeom prst="rect">
            <a:avLst/>
          </a:prstGeom>
          <a:noFill/>
        </p:spPr>
        <p:txBody>
          <a:bodyPr wrap="square" rtlCol="0">
            <a:spAutoFit/>
          </a:bodyPr>
          <a:lstStyle/>
          <a:p>
            <a:pPr algn="ctr"/>
            <a:r>
              <a:rPr lang="en-IN" sz="4800" dirty="0" smtClean="0">
                <a:latin typeface="AR BLANCA" panose="02000000000000000000" pitchFamily="2" charset="0"/>
              </a:rPr>
              <a:t>INTRODUCTION</a:t>
            </a:r>
            <a:endParaRPr lang="en-IN" sz="4800" dirty="0">
              <a:latin typeface="AR BLANCA" panose="02000000000000000000" pitchFamily="2" charset="0"/>
            </a:endParaRPr>
          </a:p>
        </p:txBody>
      </p:sp>
    </p:spTree>
    <p:extLst>
      <p:ext uri="{BB962C8B-B14F-4D97-AF65-F5344CB8AC3E}">
        <p14:creationId xmlns:p14="http://schemas.microsoft.com/office/powerpoint/2010/main" val="737595467"/>
      </p:ext>
    </p:extLst>
  </p:cSld>
  <p:clrMapOvr>
    <a:masterClrMapping/>
  </p:clrMapOvr>
  <p:transition spd="slow" advTm="4184">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49" y="2361063"/>
            <a:ext cx="2442950" cy="146031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2442949" y="696035"/>
            <a:ext cx="2088108" cy="143301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1828800" y="3405114"/>
            <a:ext cx="2053988" cy="146713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8243248" y="672151"/>
            <a:ext cx="2101755" cy="143301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8857397" y="3507475"/>
            <a:ext cx="1937981" cy="148760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5322627" y="4995080"/>
            <a:ext cx="2169994" cy="147395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a:off x="4353636" y="2105166"/>
            <a:ext cx="832513" cy="255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629099" y="2043754"/>
            <a:ext cx="832513" cy="317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82788" y="3405115"/>
            <a:ext cx="1303361" cy="232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407624" y="3821373"/>
            <a:ext cx="13648" cy="117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9099" y="3507475"/>
            <a:ext cx="1228298" cy="631207"/>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527344" y="2680522"/>
            <a:ext cx="1787856" cy="769441"/>
          </a:xfrm>
          <a:prstGeom prst="rect">
            <a:avLst/>
          </a:prstGeom>
          <a:noFill/>
        </p:spPr>
        <p:txBody>
          <a:bodyPr wrap="square" rtlCol="0">
            <a:spAutoFit/>
          </a:bodyPr>
          <a:lstStyle/>
          <a:p>
            <a:pPr algn="ctr"/>
            <a:r>
              <a:rPr lang="en-IN" sz="4400" dirty="0" smtClean="0"/>
              <a:t>MAIN</a:t>
            </a:r>
            <a:endParaRPr lang="en-IN" sz="4400" dirty="0"/>
          </a:p>
        </p:txBody>
      </p:sp>
      <p:sp>
        <p:nvSpPr>
          <p:cNvPr id="33" name="TextBox 32"/>
          <p:cNvSpPr txBox="1"/>
          <p:nvPr/>
        </p:nvSpPr>
        <p:spPr>
          <a:xfrm>
            <a:off x="2738082" y="1065492"/>
            <a:ext cx="1497842" cy="646331"/>
          </a:xfrm>
          <a:prstGeom prst="rect">
            <a:avLst/>
          </a:prstGeom>
          <a:noFill/>
        </p:spPr>
        <p:txBody>
          <a:bodyPr wrap="square" rtlCol="0">
            <a:spAutoFit/>
          </a:bodyPr>
          <a:lstStyle/>
          <a:p>
            <a:pPr algn="ctr"/>
            <a:r>
              <a:rPr lang="en-IN" sz="3600" dirty="0" smtClean="0"/>
              <a:t>BANK</a:t>
            </a:r>
            <a:endParaRPr lang="en-IN" sz="3600" dirty="0"/>
          </a:p>
        </p:txBody>
      </p:sp>
      <p:sp>
        <p:nvSpPr>
          <p:cNvPr id="34" name="TextBox 33"/>
          <p:cNvSpPr txBox="1"/>
          <p:nvPr/>
        </p:nvSpPr>
        <p:spPr>
          <a:xfrm>
            <a:off x="8284191" y="1065492"/>
            <a:ext cx="2060812" cy="584775"/>
          </a:xfrm>
          <a:prstGeom prst="rect">
            <a:avLst/>
          </a:prstGeom>
          <a:noFill/>
        </p:spPr>
        <p:txBody>
          <a:bodyPr wrap="square" rtlCol="0">
            <a:spAutoFit/>
          </a:bodyPr>
          <a:lstStyle/>
          <a:p>
            <a:r>
              <a:rPr lang="en-IN" sz="3200" dirty="0" smtClean="0"/>
              <a:t>COLLEGE</a:t>
            </a:r>
            <a:endParaRPr lang="en-IN" sz="3200" dirty="0"/>
          </a:p>
        </p:txBody>
      </p:sp>
      <p:sp>
        <p:nvSpPr>
          <p:cNvPr id="35" name="TextBox 34"/>
          <p:cNvSpPr txBox="1"/>
          <p:nvPr/>
        </p:nvSpPr>
        <p:spPr>
          <a:xfrm>
            <a:off x="1944807" y="3521121"/>
            <a:ext cx="1888509" cy="1077218"/>
          </a:xfrm>
          <a:prstGeom prst="rect">
            <a:avLst/>
          </a:prstGeom>
          <a:noFill/>
        </p:spPr>
        <p:txBody>
          <a:bodyPr wrap="square" rtlCol="0">
            <a:spAutoFit/>
          </a:bodyPr>
          <a:lstStyle/>
          <a:p>
            <a:r>
              <a:rPr lang="en-IN" sz="3200" dirty="0" smtClean="0"/>
              <a:t>USER MODULE</a:t>
            </a:r>
            <a:endParaRPr lang="en-IN" sz="3200" dirty="0"/>
          </a:p>
        </p:txBody>
      </p:sp>
      <p:sp>
        <p:nvSpPr>
          <p:cNvPr id="36" name="TextBox 35"/>
          <p:cNvSpPr txBox="1"/>
          <p:nvPr/>
        </p:nvSpPr>
        <p:spPr>
          <a:xfrm>
            <a:off x="5424986" y="5193450"/>
            <a:ext cx="1965276" cy="1077218"/>
          </a:xfrm>
          <a:prstGeom prst="rect">
            <a:avLst/>
          </a:prstGeom>
          <a:noFill/>
        </p:spPr>
        <p:txBody>
          <a:bodyPr wrap="square" rtlCol="0">
            <a:spAutoFit/>
          </a:bodyPr>
          <a:lstStyle/>
          <a:p>
            <a:r>
              <a:rPr lang="en-IN" sz="3200" dirty="0" smtClean="0"/>
              <a:t>ADMIN MODULE</a:t>
            </a:r>
            <a:endParaRPr lang="en-IN" sz="3200" dirty="0"/>
          </a:p>
        </p:txBody>
      </p:sp>
      <p:sp>
        <p:nvSpPr>
          <p:cNvPr id="37" name="TextBox 36"/>
          <p:cNvSpPr txBox="1"/>
          <p:nvPr/>
        </p:nvSpPr>
        <p:spPr>
          <a:xfrm>
            <a:off x="8901752" y="3712668"/>
            <a:ext cx="1893626" cy="1077218"/>
          </a:xfrm>
          <a:prstGeom prst="rect">
            <a:avLst/>
          </a:prstGeom>
          <a:noFill/>
        </p:spPr>
        <p:txBody>
          <a:bodyPr wrap="square" rtlCol="0">
            <a:spAutoFit/>
          </a:bodyPr>
          <a:lstStyle/>
          <a:p>
            <a:pPr algn="ctr"/>
            <a:r>
              <a:rPr lang="en-IN" sz="3200" dirty="0" smtClean="0"/>
              <a:t>UNIVER-SITY</a:t>
            </a:r>
            <a:endParaRPr lang="en-IN" sz="3200" dirty="0"/>
          </a:p>
        </p:txBody>
      </p:sp>
      <p:sp>
        <p:nvSpPr>
          <p:cNvPr id="40" name="TextBox 39"/>
          <p:cNvSpPr txBox="1"/>
          <p:nvPr/>
        </p:nvSpPr>
        <p:spPr>
          <a:xfrm>
            <a:off x="0" y="2357"/>
            <a:ext cx="3362467" cy="461665"/>
          </a:xfrm>
          <a:prstGeom prst="rect">
            <a:avLst/>
          </a:prstGeom>
          <a:noFill/>
        </p:spPr>
        <p:txBody>
          <a:bodyPr wrap="square" rtlCol="0">
            <a:spAutoFit/>
          </a:bodyPr>
          <a:lstStyle/>
          <a:p>
            <a:r>
              <a:rPr lang="en-IN" sz="2400" dirty="0" smtClean="0">
                <a:latin typeface="Lucida Handwriting" panose="03010101010101010101" pitchFamily="66" charset="0"/>
              </a:rPr>
              <a:t>ARCHITECTURE</a:t>
            </a:r>
            <a:endParaRPr lang="en-IN" sz="2400" dirty="0">
              <a:latin typeface="Lucida Handwriting" panose="03010101010101010101" pitchFamily="66" charset="0"/>
            </a:endParaRPr>
          </a:p>
        </p:txBody>
      </p:sp>
    </p:spTree>
    <p:custDataLst>
      <p:tags r:id="rId1"/>
    </p:custDataLst>
    <p:extLst>
      <p:ext uri="{BB962C8B-B14F-4D97-AF65-F5344CB8AC3E}">
        <p14:creationId xmlns:p14="http://schemas.microsoft.com/office/powerpoint/2010/main" val="194051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233">
        <p15:prstTrans prst="fracture"/>
      </p:transition>
    </mc:Choice>
    <mc:Fallback>
      <p:transition spd="slow" advTm="6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down)">
                                      <p:cBhvr>
                                        <p:cTn id="46" dur="500"/>
                                        <p:tgtEl>
                                          <p:spTgt spid="3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32" grpId="0"/>
      <p:bldP spid="33" grpId="0"/>
      <p:bldP spid="34" grpId="0"/>
      <p:bldP spid="35"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119" y="150125"/>
            <a:ext cx="7506268" cy="5677469"/>
          </a:xfrm>
          <a:prstGeom prst="rect">
            <a:avLst/>
          </a:prstGeom>
        </p:spPr>
      </p:pic>
      <p:sp>
        <p:nvSpPr>
          <p:cNvPr id="3" name="TextBox 2"/>
          <p:cNvSpPr txBox="1"/>
          <p:nvPr/>
        </p:nvSpPr>
        <p:spPr>
          <a:xfrm>
            <a:off x="2156346" y="5657671"/>
            <a:ext cx="9239534" cy="1200329"/>
          </a:xfrm>
          <a:prstGeom prst="rect">
            <a:avLst/>
          </a:prstGeom>
          <a:noFill/>
        </p:spPr>
        <p:txBody>
          <a:bodyPr wrap="square" rtlCol="0">
            <a:spAutoFit/>
          </a:bodyPr>
          <a:lstStyle/>
          <a:p>
            <a:r>
              <a:rPr lang="en-IN" sz="7200" dirty="0" smtClean="0">
                <a:latin typeface="Edwardian Script ITC" panose="030303020407070D0804" pitchFamily="66" charset="0"/>
              </a:rPr>
              <a:t>  This is how we see our results.</a:t>
            </a:r>
            <a:endParaRPr lang="en-IN" sz="7200" dirty="0">
              <a:latin typeface="Edwardian Script ITC" panose="030303020407070D0804" pitchFamily="66" charset="0"/>
            </a:endParaRPr>
          </a:p>
        </p:txBody>
      </p:sp>
    </p:spTree>
    <p:custDataLst>
      <p:tags r:id="rId1"/>
    </p:custDataLst>
    <p:extLst>
      <p:ext uri="{BB962C8B-B14F-4D97-AF65-F5344CB8AC3E}">
        <p14:creationId xmlns:p14="http://schemas.microsoft.com/office/powerpoint/2010/main" val="3288716968"/>
      </p:ext>
    </p:extLst>
  </p:cSld>
  <p:clrMapOvr>
    <a:masterClrMapping/>
  </p:clrMapOvr>
  <mc:AlternateContent xmlns:mc="http://schemas.openxmlformats.org/markup-compatibility/2006">
    <mc:Choice xmlns:p14="http://schemas.microsoft.com/office/powerpoint/2010/main" Requires="p14">
      <p:transition spd="slow" p14:dur="2000" advTm="6424"/>
    </mc:Choice>
    <mc:Fallback>
      <p:transition spd="slow" advTm="64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0877" y="696036"/>
            <a:ext cx="9403307" cy="5201424"/>
          </a:xfrm>
          <a:prstGeom prst="rect">
            <a:avLst/>
          </a:prstGeom>
          <a:noFill/>
        </p:spPr>
        <p:txBody>
          <a:bodyPr wrap="square" rtlCol="0">
            <a:spAutoFit/>
          </a:bodyPr>
          <a:lstStyle/>
          <a:p>
            <a:r>
              <a:rPr lang="en-IN" sz="5400" dirty="0" smtClean="0">
                <a:latin typeface="AR JULIAN" panose="02000000000000000000" pitchFamily="2" charset="0"/>
              </a:rPr>
              <a:t>OBJECTIVES</a:t>
            </a:r>
          </a:p>
          <a:p>
            <a:endParaRPr lang="en-IN" sz="5400" dirty="0" smtClean="0">
              <a:latin typeface="AR JULIAN" panose="02000000000000000000" pitchFamily="2" charset="0"/>
            </a:endParaRPr>
          </a:p>
          <a:p>
            <a:r>
              <a:rPr lang="en-IN" sz="3200" dirty="0" smtClean="0">
                <a:latin typeface="Lucida Handwriting" panose="03010101010101010101" pitchFamily="66" charset="0"/>
              </a:rPr>
              <a:t>1.Time saving.</a:t>
            </a:r>
          </a:p>
          <a:p>
            <a:r>
              <a:rPr lang="en-IN" sz="3200" dirty="0" smtClean="0">
                <a:latin typeface="Lucida Handwriting" panose="03010101010101010101" pitchFamily="66" charset="0"/>
              </a:rPr>
              <a:t>2.Easier to apply for both revaluation and photocopy.</a:t>
            </a:r>
          </a:p>
          <a:p>
            <a:r>
              <a:rPr lang="en-IN" sz="3200" dirty="0" smtClean="0">
                <a:latin typeface="Lucida Handwriting" panose="03010101010101010101" pitchFamily="66" charset="0"/>
              </a:rPr>
              <a:t>3.Instant money calculation.</a:t>
            </a:r>
          </a:p>
          <a:p>
            <a:r>
              <a:rPr lang="en-IN" sz="3200" dirty="0" smtClean="0">
                <a:latin typeface="Lucida Handwriting" panose="03010101010101010101" pitchFamily="66" charset="0"/>
              </a:rPr>
              <a:t>4.Instant money transfer.</a:t>
            </a:r>
          </a:p>
          <a:p>
            <a:r>
              <a:rPr lang="en-IN" sz="3200" dirty="0" smtClean="0">
                <a:latin typeface="Lucida Handwriting" panose="03010101010101010101" pitchFamily="66" charset="0"/>
              </a:rPr>
              <a:t>5.Better confirmation of money transfer.</a:t>
            </a:r>
            <a:endParaRPr lang="en-IN" dirty="0"/>
          </a:p>
        </p:txBody>
      </p:sp>
    </p:spTree>
    <p:extLst>
      <p:ext uri="{BB962C8B-B14F-4D97-AF65-F5344CB8AC3E}">
        <p14:creationId xmlns:p14="http://schemas.microsoft.com/office/powerpoint/2010/main" val="4269470403"/>
      </p:ext>
    </p:extLst>
  </p:cSld>
  <p:clrMapOvr>
    <a:masterClrMapping/>
  </p:clrMapOvr>
  <mc:AlternateContent xmlns:mc="http://schemas.openxmlformats.org/markup-compatibility/2006">
    <mc:Choice xmlns:p14="http://schemas.microsoft.com/office/powerpoint/2010/main" Requires="p14">
      <p:transition spd="slow" p14:dur="1500" advTm="4361">
        <p:split orient="vert"/>
      </p:transition>
    </mc:Choice>
    <mc:Fallback>
      <p:transition spd="slow" advTm="4361">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582" y="627797"/>
            <a:ext cx="6851176" cy="4154984"/>
          </a:xfrm>
          <a:prstGeom prst="rect">
            <a:avLst/>
          </a:prstGeom>
          <a:noFill/>
        </p:spPr>
        <p:txBody>
          <a:bodyPr wrap="square" rtlCol="0">
            <a:spAutoFit/>
          </a:bodyPr>
          <a:lstStyle/>
          <a:p>
            <a:r>
              <a:rPr lang="en-IN" sz="4400" dirty="0" smtClean="0">
                <a:latin typeface="Baskerville Old Face" panose="02020602080505020303" pitchFamily="18" charset="0"/>
              </a:rPr>
              <a:t>TOOLS AND TECHNOLOGIES</a:t>
            </a:r>
          </a:p>
          <a:p>
            <a:endParaRPr lang="en-IN" sz="4400" dirty="0">
              <a:latin typeface="Baskerville Old Face" panose="02020602080505020303" pitchFamily="18" charset="0"/>
            </a:endParaRPr>
          </a:p>
          <a:p>
            <a:r>
              <a:rPr lang="en-IN" sz="4400" dirty="0" smtClean="0">
                <a:latin typeface="Bradley Hand ITC" panose="03070402050302030203" pitchFamily="66" charset="0"/>
              </a:rPr>
              <a:t>1.HTML,CSS</a:t>
            </a:r>
          </a:p>
          <a:p>
            <a:r>
              <a:rPr lang="en-IN" sz="4400" dirty="0" smtClean="0">
                <a:latin typeface="Bradley Hand ITC" panose="03070402050302030203" pitchFamily="66" charset="0"/>
              </a:rPr>
              <a:t>2.PHP,MYSQL</a:t>
            </a:r>
          </a:p>
          <a:p>
            <a:r>
              <a:rPr lang="en-IN" sz="4400" dirty="0" smtClean="0">
                <a:latin typeface="Bradley Hand ITC" panose="03070402050302030203" pitchFamily="66" charset="0"/>
              </a:rPr>
              <a:t>3.BOOTSTRAP</a:t>
            </a:r>
            <a:endParaRPr lang="en-IN" sz="4400" dirty="0">
              <a:latin typeface="Bradley Hand ITC" panose="03070402050302030203" pitchFamily="66" charset="0"/>
            </a:endParaRPr>
          </a:p>
        </p:txBody>
      </p:sp>
    </p:spTree>
    <p:extLst>
      <p:ext uri="{BB962C8B-B14F-4D97-AF65-F5344CB8AC3E}">
        <p14:creationId xmlns:p14="http://schemas.microsoft.com/office/powerpoint/2010/main" val="3839271110"/>
      </p:ext>
    </p:extLst>
  </p:cSld>
  <p:clrMapOvr>
    <a:masterClrMapping/>
  </p:clrMapOvr>
  <p:transition spd="med" advTm="5149">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8167" y="464024"/>
            <a:ext cx="5691117" cy="830997"/>
          </a:xfrm>
          <a:prstGeom prst="rect">
            <a:avLst/>
          </a:prstGeom>
          <a:noFill/>
        </p:spPr>
        <p:txBody>
          <a:bodyPr wrap="square" rtlCol="0">
            <a:spAutoFit/>
          </a:bodyPr>
          <a:lstStyle/>
          <a:p>
            <a:pPr algn="ctr"/>
            <a:r>
              <a:rPr lang="en-IN" sz="4800" b="1" dirty="0" smtClean="0">
                <a:latin typeface="Bradley Hand ITC" panose="03070402050302030203" pitchFamily="66" charset="0"/>
              </a:rPr>
              <a:t>SNAPSHOTS</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3786318728"/>
      </p:ext>
    </p:extLst>
  </p:cSld>
  <p:clrMapOvr>
    <a:masterClrMapping/>
  </p:clrMapOvr>
  <mc:AlternateContent xmlns:mc="http://schemas.openxmlformats.org/markup-compatibility/2006">
    <mc:Choice xmlns:p14="http://schemas.microsoft.com/office/powerpoint/2010/main" Requires="p14">
      <p:transition spd="slow" p14:dur="1500" advTm="5617">
        <p:split orient="vert"/>
      </p:transition>
    </mc:Choice>
    <mc:Fallback>
      <p:transition spd="slow" advTm="5617">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5.7"/>
</p:tagLst>
</file>

<file path=ppt/tags/tag2.xml><?xml version="1.0" encoding="utf-8"?>
<p:tagLst xmlns:a="http://schemas.openxmlformats.org/drawingml/2006/main" xmlns:r="http://schemas.openxmlformats.org/officeDocument/2006/relationships" xmlns:p="http://schemas.openxmlformats.org/presentationml/2006/main">
  <p:tag name="TIMING" val="|2.1"/>
</p:tagLst>
</file>

<file path=ppt/tags/tag3.xml><?xml version="1.0" encoding="utf-8"?>
<p:tagLst xmlns:a="http://schemas.openxmlformats.org/drawingml/2006/main" xmlns:r="http://schemas.openxmlformats.org/officeDocument/2006/relationships" xmlns:p="http://schemas.openxmlformats.org/presentationml/2006/main">
  <p:tag name="TIMING" val="|1.3|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404</TotalTime>
  <Words>251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AR BLANCA</vt:lpstr>
      <vt:lpstr>AR DESTINE</vt:lpstr>
      <vt:lpstr>AR JULIAN</vt:lpstr>
      <vt:lpstr>Arial</vt:lpstr>
      <vt:lpstr>Baskerville Old Face</vt:lpstr>
      <vt:lpstr>Blackadder ITC</vt:lpstr>
      <vt:lpstr>Bradley Hand ITC</vt:lpstr>
      <vt:lpstr>Calibri</vt:lpstr>
      <vt:lpstr>Century Gothic</vt:lpstr>
      <vt:lpstr>Edwardian Script ITC</vt:lpstr>
      <vt:lpstr>Lucida Handwriting</vt:lpstr>
      <vt:lpstr>Mistral</vt:lpstr>
      <vt:lpstr>Segoe Script</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Chubbi</dc:creator>
  <cp:lastModifiedBy>Chubbi</cp:lastModifiedBy>
  <cp:revision>22</cp:revision>
  <dcterms:created xsi:type="dcterms:W3CDTF">2016-03-29T05:45:00Z</dcterms:created>
  <dcterms:modified xsi:type="dcterms:W3CDTF">2016-03-30T04:30:09Z</dcterms:modified>
</cp:coreProperties>
</file>