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7E8AAB-89BA-401A-A12C-A127A8F532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70863B-536A-457D-A1E2-8444C25D3D14}">
      <dgm:prSet custT="1"/>
      <dgm:spPr/>
      <dgm:t>
        <a:bodyPr/>
        <a:lstStyle/>
        <a:p>
          <a:r>
            <a:rPr lang="en-US" sz="1800" dirty="0"/>
            <a:t>Approach -  </a:t>
          </a:r>
        </a:p>
      </dgm:t>
    </dgm:pt>
    <dgm:pt modelId="{0854E07A-757A-4365-881F-F7C49C6BD321}" type="parTrans" cxnId="{EFAFEC11-40B1-4DF0-AA1E-19FAE98DEE42}">
      <dgm:prSet/>
      <dgm:spPr/>
      <dgm:t>
        <a:bodyPr/>
        <a:lstStyle/>
        <a:p>
          <a:endParaRPr lang="en-US"/>
        </a:p>
      </dgm:t>
    </dgm:pt>
    <dgm:pt modelId="{06E001B8-6850-4B49-9AE4-7AAA8EECF933}" type="sibTrans" cxnId="{EFAFEC11-40B1-4DF0-AA1E-19FAE98DEE42}">
      <dgm:prSet/>
      <dgm:spPr/>
      <dgm:t>
        <a:bodyPr/>
        <a:lstStyle/>
        <a:p>
          <a:endParaRPr lang="en-US"/>
        </a:p>
      </dgm:t>
    </dgm:pt>
    <dgm:pt modelId="{3DF9E786-6A87-458E-8D10-F5F03476422C}">
      <dgm:prSet custT="1"/>
      <dgm:spPr/>
      <dgm:t>
        <a:bodyPr/>
        <a:lstStyle/>
        <a:p>
          <a:r>
            <a:rPr lang="en-US" sz="1800" dirty="0"/>
            <a:t>Airlines, airports and Flights Data uploaded to S3 bucket initially</a:t>
          </a:r>
        </a:p>
      </dgm:t>
    </dgm:pt>
    <dgm:pt modelId="{8FEDD844-6AEA-47EB-862F-2EE461C3FD3B}" type="parTrans" cxnId="{67E702CE-DD1E-4044-A3FB-580FB1FA4948}">
      <dgm:prSet/>
      <dgm:spPr/>
      <dgm:t>
        <a:bodyPr/>
        <a:lstStyle/>
        <a:p>
          <a:endParaRPr lang="en-US"/>
        </a:p>
      </dgm:t>
    </dgm:pt>
    <dgm:pt modelId="{B81D09A3-3016-4EB3-B5DB-1C2D22DAD10C}" type="sibTrans" cxnId="{67E702CE-DD1E-4044-A3FB-580FB1FA4948}">
      <dgm:prSet/>
      <dgm:spPr/>
      <dgm:t>
        <a:bodyPr/>
        <a:lstStyle/>
        <a:p>
          <a:endParaRPr lang="en-US"/>
        </a:p>
      </dgm:t>
    </dgm:pt>
    <dgm:pt modelId="{EFE8A96B-3947-4C63-80E9-11F423A8AB15}">
      <dgm:prSet custT="1"/>
      <dgm:spPr/>
      <dgm:t>
        <a:bodyPr/>
        <a:lstStyle/>
        <a:p>
          <a:r>
            <a:rPr lang="en-US" sz="1800" dirty="0"/>
            <a:t>Airlines, airports and Flights Data copied to </a:t>
          </a:r>
          <a:r>
            <a:rPr lang="en-US" sz="1800" dirty="0" err="1"/>
            <a:t>SnowFlake</a:t>
          </a:r>
          <a:r>
            <a:rPr lang="en-US" sz="1800" dirty="0"/>
            <a:t> using external stage</a:t>
          </a:r>
        </a:p>
      </dgm:t>
    </dgm:pt>
    <dgm:pt modelId="{B433BD41-81B8-4C80-88C5-7F252DA720A6}" type="parTrans" cxnId="{E9AE734F-2AA7-4C78-99F6-4E2393F6B35A}">
      <dgm:prSet/>
      <dgm:spPr/>
      <dgm:t>
        <a:bodyPr/>
        <a:lstStyle/>
        <a:p>
          <a:endParaRPr lang="en-US"/>
        </a:p>
      </dgm:t>
    </dgm:pt>
    <dgm:pt modelId="{2BA91C29-9F35-469C-A3DF-DD82B7B39F1C}" type="sibTrans" cxnId="{E9AE734F-2AA7-4C78-99F6-4E2393F6B35A}">
      <dgm:prSet/>
      <dgm:spPr/>
      <dgm:t>
        <a:bodyPr/>
        <a:lstStyle/>
        <a:p>
          <a:endParaRPr lang="en-US"/>
        </a:p>
      </dgm:t>
    </dgm:pt>
    <dgm:pt modelId="{8529AFE3-AD51-4542-AC9D-1D3CE0397850}">
      <dgm:prSet custT="1"/>
      <dgm:spPr/>
      <dgm:t>
        <a:bodyPr/>
        <a:lstStyle/>
        <a:p>
          <a:r>
            <a:rPr lang="en-US" sz="1800" dirty="0"/>
            <a:t>Views in </a:t>
          </a:r>
          <a:r>
            <a:rPr lang="en-US" sz="1800" dirty="0" err="1"/>
            <a:t>SnowFlake</a:t>
          </a:r>
          <a:r>
            <a:rPr lang="en-US" sz="1800" dirty="0"/>
            <a:t> created for reports</a:t>
          </a:r>
        </a:p>
      </dgm:t>
    </dgm:pt>
    <dgm:pt modelId="{288F04C8-E95F-42FC-9A9D-9CC6ED0BB3D6}" type="parTrans" cxnId="{950916E9-BEDA-4CF8-84D1-BDEBF28B9BE8}">
      <dgm:prSet/>
      <dgm:spPr/>
      <dgm:t>
        <a:bodyPr/>
        <a:lstStyle/>
        <a:p>
          <a:endParaRPr lang="en-US"/>
        </a:p>
      </dgm:t>
    </dgm:pt>
    <dgm:pt modelId="{E0D86DCC-AEE4-42FB-9F44-19F0593A6655}" type="sibTrans" cxnId="{950916E9-BEDA-4CF8-84D1-BDEBF28B9BE8}">
      <dgm:prSet/>
      <dgm:spPr/>
      <dgm:t>
        <a:bodyPr/>
        <a:lstStyle/>
        <a:p>
          <a:endParaRPr lang="en-US"/>
        </a:p>
      </dgm:t>
    </dgm:pt>
    <dgm:pt modelId="{4EAA81E7-41F1-460E-BD21-64690AE716F0}">
      <dgm:prSet custT="1"/>
      <dgm:spPr/>
      <dgm:t>
        <a:bodyPr/>
        <a:lstStyle/>
        <a:p>
          <a:r>
            <a:rPr lang="en-US" sz="1800" dirty="0"/>
            <a:t>Visualizations created using </a:t>
          </a:r>
          <a:r>
            <a:rPr lang="en-US" sz="1800" dirty="0" err="1"/>
            <a:t>dataframes</a:t>
          </a:r>
          <a:r>
            <a:rPr lang="en-US" sz="1800" dirty="0"/>
            <a:t> in spark by reading data from </a:t>
          </a:r>
          <a:r>
            <a:rPr lang="en-US" sz="1800" dirty="0" err="1"/>
            <a:t>SnowFlake</a:t>
          </a:r>
          <a:r>
            <a:rPr lang="en-US" sz="1800" dirty="0"/>
            <a:t> views</a:t>
          </a:r>
        </a:p>
      </dgm:t>
    </dgm:pt>
    <dgm:pt modelId="{2D8A5FFE-BC5D-4478-AC70-37FB5D34D75F}" type="parTrans" cxnId="{6A100B1B-153C-4085-98A8-0069B5E9A600}">
      <dgm:prSet/>
      <dgm:spPr/>
      <dgm:t>
        <a:bodyPr/>
        <a:lstStyle/>
        <a:p>
          <a:endParaRPr lang="en-US"/>
        </a:p>
      </dgm:t>
    </dgm:pt>
    <dgm:pt modelId="{306BD5DA-3FA3-415A-963F-E7AEDB0D0907}" type="sibTrans" cxnId="{6A100B1B-153C-4085-98A8-0069B5E9A600}">
      <dgm:prSet/>
      <dgm:spPr/>
      <dgm:t>
        <a:bodyPr/>
        <a:lstStyle/>
        <a:p>
          <a:endParaRPr lang="en-US"/>
        </a:p>
      </dgm:t>
    </dgm:pt>
    <dgm:pt modelId="{26E846D5-8F49-4963-93EF-326C84D51DFE}">
      <dgm:prSet custT="1"/>
      <dgm:spPr/>
      <dgm:t>
        <a:bodyPr/>
        <a:lstStyle/>
        <a:p>
          <a:r>
            <a:rPr lang="en-US" sz="1800" dirty="0"/>
            <a:t>Inferences drawn from either view results or visualizations (spark </a:t>
          </a:r>
          <a:r>
            <a:rPr lang="en-US" sz="1800" dirty="0" err="1"/>
            <a:t>dataframes</a:t>
          </a:r>
          <a:r>
            <a:rPr lang="en-US" sz="1800" dirty="0"/>
            <a:t> or </a:t>
          </a:r>
          <a:r>
            <a:rPr lang="en-US" sz="1800" dirty="0" err="1"/>
            <a:t>snowsight</a:t>
          </a:r>
          <a:r>
            <a:rPr lang="en-US" sz="1800" dirty="0"/>
            <a:t>)</a:t>
          </a:r>
        </a:p>
      </dgm:t>
    </dgm:pt>
    <dgm:pt modelId="{7FF4A14F-0371-486E-BB6A-B3B246B5CD87}" type="parTrans" cxnId="{A7D1E16F-DDF7-4A30-AAF1-0EF580931ED9}">
      <dgm:prSet/>
      <dgm:spPr/>
      <dgm:t>
        <a:bodyPr/>
        <a:lstStyle/>
        <a:p>
          <a:endParaRPr lang="en-US"/>
        </a:p>
      </dgm:t>
    </dgm:pt>
    <dgm:pt modelId="{CDE9A61A-8296-4B79-BA1A-6915643EA2F2}" type="sibTrans" cxnId="{A7D1E16F-DDF7-4A30-AAF1-0EF580931ED9}">
      <dgm:prSet/>
      <dgm:spPr/>
      <dgm:t>
        <a:bodyPr/>
        <a:lstStyle/>
        <a:p>
          <a:endParaRPr lang="en-US"/>
        </a:p>
      </dgm:t>
    </dgm:pt>
    <dgm:pt modelId="{49F123AD-8279-43D6-A0FD-00426124BD7B}" type="pres">
      <dgm:prSet presAssocID="{DE7E8AAB-89BA-401A-A12C-A127A8F532E7}" presName="root" presStyleCnt="0">
        <dgm:presLayoutVars>
          <dgm:dir/>
          <dgm:resizeHandles val="exact"/>
        </dgm:presLayoutVars>
      </dgm:prSet>
      <dgm:spPr/>
    </dgm:pt>
    <dgm:pt modelId="{02E4F397-239D-4D00-A6EB-484D3E6C6025}" type="pres">
      <dgm:prSet presAssocID="{1C70863B-536A-457D-A1E2-8444C25D3D14}" presName="compNode" presStyleCnt="0"/>
      <dgm:spPr/>
    </dgm:pt>
    <dgm:pt modelId="{9C26CD2D-CA05-4FCE-B3E9-AC51B65D4C67}" type="pres">
      <dgm:prSet presAssocID="{1C70863B-536A-457D-A1E2-8444C25D3D14}" presName="iconRect" presStyleLbl="node1" presStyleIdx="0" presStyleCnt="6" custLinFactY="-100000" custLinFactNeighborX="-26255" custLinFactNeighborY="-12920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9E4C5B1C-31F7-4419-9A87-67A2451B5550}" type="pres">
      <dgm:prSet presAssocID="{1C70863B-536A-457D-A1E2-8444C25D3D14}" presName="spaceRect" presStyleCnt="0"/>
      <dgm:spPr/>
    </dgm:pt>
    <dgm:pt modelId="{38D9907E-EECF-4946-9A96-3A358B7B512B}" type="pres">
      <dgm:prSet presAssocID="{1C70863B-536A-457D-A1E2-8444C25D3D14}" presName="textRect" presStyleLbl="revTx" presStyleIdx="0" presStyleCnt="6" custScaleX="122572" custScaleY="70103" custLinFactY="-100000" custLinFactNeighborX="73333" custLinFactNeighborY="-190436">
        <dgm:presLayoutVars>
          <dgm:chMax val="1"/>
          <dgm:chPref val="1"/>
        </dgm:presLayoutVars>
      </dgm:prSet>
      <dgm:spPr/>
    </dgm:pt>
    <dgm:pt modelId="{A4D89026-D046-4D28-BC45-A911388D2CF3}" type="pres">
      <dgm:prSet presAssocID="{06E001B8-6850-4B49-9AE4-7AAA8EECF933}" presName="sibTrans" presStyleCnt="0"/>
      <dgm:spPr/>
    </dgm:pt>
    <dgm:pt modelId="{12752794-3AA4-40BB-9EA4-D46E9593D928}" type="pres">
      <dgm:prSet presAssocID="{3DF9E786-6A87-458E-8D10-F5F03476422C}" presName="compNode" presStyleCnt="0"/>
      <dgm:spPr/>
    </dgm:pt>
    <dgm:pt modelId="{AA7EB42A-640B-4539-AE59-9832E26D8553}" type="pres">
      <dgm:prSet presAssocID="{3DF9E786-6A87-458E-8D10-F5F03476422C}" presName="iconRect" presStyleLbl="node1" presStyleIdx="1" presStyleCnt="6" custLinFactX="-100000" custLinFactNeighborX="-137644" custLinFactNeighborY="3204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0FBEE5FE-AD5C-4F17-9CDD-C9530B9CF3DF}" type="pres">
      <dgm:prSet presAssocID="{3DF9E786-6A87-458E-8D10-F5F03476422C}" presName="spaceRect" presStyleCnt="0"/>
      <dgm:spPr/>
    </dgm:pt>
    <dgm:pt modelId="{8BFE41FC-2D02-4E88-B2B9-BD6BFD026429}" type="pres">
      <dgm:prSet presAssocID="{3DF9E786-6A87-458E-8D10-F5F03476422C}" presName="textRect" presStyleLbl="revTx" presStyleIdx="1" presStyleCnt="6" custLinFactX="-19345" custLinFactNeighborX="-100000" custLinFactNeighborY="16765">
        <dgm:presLayoutVars>
          <dgm:chMax val="1"/>
          <dgm:chPref val="1"/>
        </dgm:presLayoutVars>
      </dgm:prSet>
      <dgm:spPr/>
    </dgm:pt>
    <dgm:pt modelId="{7C938C1C-38FA-4DEB-B17C-141709B81386}" type="pres">
      <dgm:prSet presAssocID="{B81D09A3-3016-4EB3-B5DB-1C2D22DAD10C}" presName="sibTrans" presStyleCnt="0"/>
      <dgm:spPr/>
    </dgm:pt>
    <dgm:pt modelId="{65F177C3-5580-4C63-A971-51D61DD8181D}" type="pres">
      <dgm:prSet presAssocID="{EFE8A96B-3947-4C63-80E9-11F423A8AB15}" presName="compNode" presStyleCnt="0"/>
      <dgm:spPr/>
    </dgm:pt>
    <dgm:pt modelId="{242EFE8F-51C3-437F-8758-7850E658D86C}" type="pres">
      <dgm:prSet presAssocID="{EFE8A96B-3947-4C63-80E9-11F423A8AB15}" presName="iconRect" presStyleLbl="node1" presStyleIdx="2" presStyleCnt="6" custLinFactX="-60845" custLinFactNeighborX="-100000" custLinFactNeighborY="1946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3C19950A-0307-4DFE-B73D-5BC78EDA8905}" type="pres">
      <dgm:prSet presAssocID="{EFE8A96B-3947-4C63-80E9-11F423A8AB15}" presName="spaceRect" presStyleCnt="0"/>
      <dgm:spPr/>
    </dgm:pt>
    <dgm:pt modelId="{42EF84CD-37DF-4CF9-8B00-42FF4F11599E}" type="pres">
      <dgm:prSet presAssocID="{EFE8A96B-3947-4C63-80E9-11F423A8AB15}" presName="textRect" presStyleLbl="revTx" presStyleIdx="2" presStyleCnt="6" custLinFactNeighborX="-76205" custLinFactNeighborY="10997">
        <dgm:presLayoutVars>
          <dgm:chMax val="1"/>
          <dgm:chPref val="1"/>
        </dgm:presLayoutVars>
      </dgm:prSet>
      <dgm:spPr/>
    </dgm:pt>
    <dgm:pt modelId="{F889F1E7-8706-4C90-93BB-C61E0AE2EF15}" type="pres">
      <dgm:prSet presAssocID="{2BA91C29-9F35-469C-A3DF-DD82B7B39F1C}" presName="sibTrans" presStyleCnt="0"/>
      <dgm:spPr/>
    </dgm:pt>
    <dgm:pt modelId="{E0778A33-317F-4945-B466-D201F4B90CEA}" type="pres">
      <dgm:prSet presAssocID="{8529AFE3-AD51-4542-AC9D-1D3CE0397850}" presName="compNode" presStyleCnt="0"/>
      <dgm:spPr/>
    </dgm:pt>
    <dgm:pt modelId="{55BE7F35-FA0D-4DF6-A4F8-63BF61EF264D}" type="pres">
      <dgm:prSet presAssocID="{8529AFE3-AD51-4542-AC9D-1D3CE0397850}" presName="iconRect" presStyleLbl="node1" presStyleIdx="3" presStyleCnt="6" custLinFactX="-35459" custLinFactNeighborX="-100000" custLinFactNeighborY="2982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"/>
        </a:ext>
      </dgm:extLst>
    </dgm:pt>
    <dgm:pt modelId="{692CEC98-013D-4639-AC12-BF4604D90A32}" type="pres">
      <dgm:prSet presAssocID="{8529AFE3-AD51-4542-AC9D-1D3CE0397850}" presName="spaceRect" presStyleCnt="0"/>
      <dgm:spPr/>
    </dgm:pt>
    <dgm:pt modelId="{D83074F9-E650-4EE3-B5DD-8CDD3EBE86A0}" type="pres">
      <dgm:prSet presAssocID="{8529AFE3-AD51-4542-AC9D-1D3CE0397850}" presName="textRect" presStyleLbl="revTx" presStyleIdx="3" presStyleCnt="6" custLinFactNeighborX="-40277" custLinFactNeighborY="13214">
        <dgm:presLayoutVars>
          <dgm:chMax val="1"/>
          <dgm:chPref val="1"/>
        </dgm:presLayoutVars>
      </dgm:prSet>
      <dgm:spPr/>
    </dgm:pt>
    <dgm:pt modelId="{2B9B2B4B-907F-4F3F-A7A3-18D330FD9F18}" type="pres">
      <dgm:prSet presAssocID="{E0D86DCC-AEE4-42FB-9F44-19F0593A6655}" presName="sibTrans" presStyleCnt="0"/>
      <dgm:spPr/>
    </dgm:pt>
    <dgm:pt modelId="{F0FBA387-8774-419E-80C3-D91D9CAC2BD4}" type="pres">
      <dgm:prSet presAssocID="{4EAA81E7-41F1-460E-BD21-64690AE716F0}" presName="compNode" presStyleCnt="0"/>
      <dgm:spPr/>
    </dgm:pt>
    <dgm:pt modelId="{7811880E-5B36-46BD-B538-107857124C38}" type="pres">
      <dgm:prSet presAssocID="{4EAA81E7-41F1-460E-BD21-64690AE716F0}" presName="iconRect" presStyleLbl="node1" presStyleIdx="4" presStyleCnt="6" custLinFactNeighborX="-53437" custLinFactNeighborY="1367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75A5CFB-86B2-48FF-81F3-79D2A7EA62DA}" type="pres">
      <dgm:prSet presAssocID="{4EAA81E7-41F1-460E-BD21-64690AE716F0}" presName="spaceRect" presStyleCnt="0"/>
      <dgm:spPr/>
    </dgm:pt>
    <dgm:pt modelId="{1979C329-9F7A-4ED7-A671-6C0394A9314B}" type="pres">
      <dgm:prSet presAssocID="{4EAA81E7-41F1-460E-BD21-64690AE716F0}" presName="textRect" presStyleLbl="revTx" presStyleIdx="4" presStyleCnt="6" custLinFactNeighborX="-13428" custLinFactNeighborY="7179">
        <dgm:presLayoutVars>
          <dgm:chMax val="1"/>
          <dgm:chPref val="1"/>
        </dgm:presLayoutVars>
      </dgm:prSet>
      <dgm:spPr/>
    </dgm:pt>
    <dgm:pt modelId="{50761DE8-A3FE-4E50-844F-38199DC75227}" type="pres">
      <dgm:prSet presAssocID="{306BD5DA-3FA3-415A-963F-E7AEDB0D0907}" presName="sibTrans" presStyleCnt="0"/>
      <dgm:spPr/>
    </dgm:pt>
    <dgm:pt modelId="{C52879AA-5EA9-435D-8748-A84D740E373E}" type="pres">
      <dgm:prSet presAssocID="{26E846D5-8F49-4963-93EF-326C84D51DFE}" presName="compNode" presStyleCnt="0"/>
      <dgm:spPr/>
    </dgm:pt>
    <dgm:pt modelId="{B649BB9F-3D4C-4DC8-A1C1-ADCC5C314F2D}" type="pres">
      <dgm:prSet presAssocID="{26E846D5-8F49-4963-93EF-326C84D51DFE}" presName="iconRect" presStyleLbl="node1" presStyleIdx="5" presStyleCnt="6" custLinFactNeighborX="-29827" custLinFactNeighborY="1988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B00DE65-DB1B-4A09-8B7A-41C3B858BE5D}" type="pres">
      <dgm:prSet presAssocID="{26E846D5-8F49-4963-93EF-326C84D51DFE}" presName="spaceRect" presStyleCnt="0"/>
      <dgm:spPr/>
    </dgm:pt>
    <dgm:pt modelId="{8906E50A-FE1B-4CB0-86D1-50854745E783}" type="pres">
      <dgm:prSet presAssocID="{26E846D5-8F49-4963-93EF-326C84D51DFE}" presName="textRect" presStyleLbl="revTx" presStyleIdx="5" presStyleCnt="6" custScaleX="90449" custScaleY="214951" custLinFactNeighborX="-13350" custLinFactNeighborY="88489">
        <dgm:presLayoutVars>
          <dgm:chMax val="1"/>
          <dgm:chPref val="1"/>
        </dgm:presLayoutVars>
      </dgm:prSet>
      <dgm:spPr/>
    </dgm:pt>
  </dgm:ptLst>
  <dgm:cxnLst>
    <dgm:cxn modelId="{3A46100A-9005-4EBA-96D4-D700B9FC206B}" type="presOf" srcId="{DE7E8AAB-89BA-401A-A12C-A127A8F532E7}" destId="{49F123AD-8279-43D6-A0FD-00426124BD7B}" srcOrd="0" destOrd="0" presId="urn:microsoft.com/office/officeart/2018/2/layout/IconLabelList"/>
    <dgm:cxn modelId="{EFAFEC11-40B1-4DF0-AA1E-19FAE98DEE42}" srcId="{DE7E8AAB-89BA-401A-A12C-A127A8F532E7}" destId="{1C70863B-536A-457D-A1E2-8444C25D3D14}" srcOrd="0" destOrd="0" parTransId="{0854E07A-757A-4365-881F-F7C49C6BD321}" sibTransId="{06E001B8-6850-4B49-9AE4-7AAA8EECF933}"/>
    <dgm:cxn modelId="{39883813-2A63-4DFA-830A-F69A5F026EF7}" type="presOf" srcId="{EFE8A96B-3947-4C63-80E9-11F423A8AB15}" destId="{42EF84CD-37DF-4CF9-8B00-42FF4F11599E}" srcOrd="0" destOrd="0" presId="urn:microsoft.com/office/officeart/2018/2/layout/IconLabelList"/>
    <dgm:cxn modelId="{EF6BBD15-91FB-491A-B647-FA8E36A90719}" type="presOf" srcId="{4EAA81E7-41F1-460E-BD21-64690AE716F0}" destId="{1979C329-9F7A-4ED7-A671-6C0394A9314B}" srcOrd="0" destOrd="0" presId="urn:microsoft.com/office/officeart/2018/2/layout/IconLabelList"/>
    <dgm:cxn modelId="{6A100B1B-153C-4085-98A8-0069B5E9A600}" srcId="{DE7E8AAB-89BA-401A-A12C-A127A8F532E7}" destId="{4EAA81E7-41F1-460E-BD21-64690AE716F0}" srcOrd="4" destOrd="0" parTransId="{2D8A5FFE-BC5D-4478-AC70-37FB5D34D75F}" sibTransId="{306BD5DA-3FA3-415A-963F-E7AEDB0D0907}"/>
    <dgm:cxn modelId="{E9AE734F-2AA7-4C78-99F6-4E2393F6B35A}" srcId="{DE7E8AAB-89BA-401A-A12C-A127A8F532E7}" destId="{EFE8A96B-3947-4C63-80E9-11F423A8AB15}" srcOrd="2" destOrd="0" parTransId="{B433BD41-81B8-4C80-88C5-7F252DA720A6}" sibTransId="{2BA91C29-9F35-469C-A3DF-DD82B7B39F1C}"/>
    <dgm:cxn modelId="{A7D1E16F-DDF7-4A30-AAF1-0EF580931ED9}" srcId="{DE7E8AAB-89BA-401A-A12C-A127A8F532E7}" destId="{26E846D5-8F49-4963-93EF-326C84D51DFE}" srcOrd="5" destOrd="0" parTransId="{7FF4A14F-0371-486E-BB6A-B3B246B5CD87}" sibTransId="{CDE9A61A-8296-4B79-BA1A-6915643EA2F2}"/>
    <dgm:cxn modelId="{6E6C49A2-2AF9-47C4-A84F-AC4EE0CD1D55}" type="presOf" srcId="{26E846D5-8F49-4963-93EF-326C84D51DFE}" destId="{8906E50A-FE1B-4CB0-86D1-50854745E783}" srcOrd="0" destOrd="0" presId="urn:microsoft.com/office/officeart/2018/2/layout/IconLabelList"/>
    <dgm:cxn modelId="{3AED3DA4-D8C3-4B2C-A648-0024B226A902}" type="presOf" srcId="{8529AFE3-AD51-4542-AC9D-1D3CE0397850}" destId="{D83074F9-E650-4EE3-B5DD-8CDD3EBE86A0}" srcOrd="0" destOrd="0" presId="urn:microsoft.com/office/officeart/2018/2/layout/IconLabelList"/>
    <dgm:cxn modelId="{95EA89B9-1330-473F-92AD-99C520089D42}" type="presOf" srcId="{1C70863B-536A-457D-A1E2-8444C25D3D14}" destId="{38D9907E-EECF-4946-9A96-3A358B7B512B}" srcOrd="0" destOrd="0" presId="urn:microsoft.com/office/officeart/2018/2/layout/IconLabelList"/>
    <dgm:cxn modelId="{67E702CE-DD1E-4044-A3FB-580FB1FA4948}" srcId="{DE7E8AAB-89BA-401A-A12C-A127A8F532E7}" destId="{3DF9E786-6A87-458E-8D10-F5F03476422C}" srcOrd="1" destOrd="0" parTransId="{8FEDD844-6AEA-47EB-862F-2EE461C3FD3B}" sibTransId="{B81D09A3-3016-4EB3-B5DB-1C2D22DAD10C}"/>
    <dgm:cxn modelId="{950916E9-BEDA-4CF8-84D1-BDEBF28B9BE8}" srcId="{DE7E8AAB-89BA-401A-A12C-A127A8F532E7}" destId="{8529AFE3-AD51-4542-AC9D-1D3CE0397850}" srcOrd="3" destOrd="0" parTransId="{288F04C8-E95F-42FC-9A9D-9CC6ED0BB3D6}" sibTransId="{E0D86DCC-AEE4-42FB-9F44-19F0593A6655}"/>
    <dgm:cxn modelId="{0261FAF8-BBCE-4D86-8DF7-AB39E2A4E5BF}" type="presOf" srcId="{3DF9E786-6A87-458E-8D10-F5F03476422C}" destId="{8BFE41FC-2D02-4E88-B2B9-BD6BFD026429}" srcOrd="0" destOrd="0" presId="urn:microsoft.com/office/officeart/2018/2/layout/IconLabelList"/>
    <dgm:cxn modelId="{C1B2BEBE-5F72-4240-8411-9CF804B699C8}" type="presParOf" srcId="{49F123AD-8279-43D6-A0FD-00426124BD7B}" destId="{02E4F397-239D-4D00-A6EB-484D3E6C6025}" srcOrd="0" destOrd="0" presId="urn:microsoft.com/office/officeart/2018/2/layout/IconLabelList"/>
    <dgm:cxn modelId="{DC989A12-6A0D-4BBE-BA19-0FA7ABDCB713}" type="presParOf" srcId="{02E4F397-239D-4D00-A6EB-484D3E6C6025}" destId="{9C26CD2D-CA05-4FCE-B3E9-AC51B65D4C67}" srcOrd="0" destOrd="0" presId="urn:microsoft.com/office/officeart/2018/2/layout/IconLabelList"/>
    <dgm:cxn modelId="{6D067613-2D37-4598-9DEC-73E72ABCF16E}" type="presParOf" srcId="{02E4F397-239D-4D00-A6EB-484D3E6C6025}" destId="{9E4C5B1C-31F7-4419-9A87-67A2451B5550}" srcOrd="1" destOrd="0" presId="urn:microsoft.com/office/officeart/2018/2/layout/IconLabelList"/>
    <dgm:cxn modelId="{3A494D5E-A34F-4C48-9A82-81246BA814A6}" type="presParOf" srcId="{02E4F397-239D-4D00-A6EB-484D3E6C6025}" destId="{38D9907E-EECF-4946-9A96-3A358B7B512B}" srcOrd="2" destOrd="0" presId="urn:microsoft.com/office/officeart/2018/2/layout/IconLabelList"/>
    <dgm:cxn modelId="{8F91CF15-7F8E-4BCB-9E06-3CF12E045AE3}" type="presParOf" srcId="{49F123AD-8279-43D6-A0FD-00426124BD7B}" destId="{A4D89026-D046-4D28-BC45-A911388D2CF3}" srcOrd="1" destOrd="0" presId="urn:microsoft.com/office/officeart/2018/2/layout/IconLabelList"/>
    <dgm:cxn modelId="{2584668D-36B6-40DC-BF10-F0F4294D116E}" type="presParOf" srcId="{49F123AD-8279-43D6-A0FD-00426124BD7B}" destId="{12752794-3AA4-40BB-9EA4-D46E9593D928}" srcOrd="2" destOrd="0" presId="urn:microsoft.com/office/officeart/2018/2/layout/IconLabelList"/>
    <dgm:cxn modelId="{4FE3D158-D691-4D5D-BAD0-7371D3BE9F27}" type="presParOf" srcId="{12752794-3AA4-40BB-9EA4-D46E9593D928}" destId="{AA7EB42A-640B-4539-AE59-9832E26D8553}" srcOrd="0" destOrd="0" presId="urn:microsoft.com/office/officeart/2018/2/layout/IconLabelList"/>
    <dgm:cxn modelId="{D1C3BD3E-28D9-4475-8C5E-1075059C3918}" type="presParOf" srcId="{12752794-3AA4-40BB-9EA4-D46E9593D928}" destId="{0FBEE5FE-AD5C-4F17-9CDD-C9530B9CF3DF}" srcOrd="1" destOrd="0" presId="urn:microsoft.com/office/officeart/2018/2/layout/IconLabelList"/>
    <dgm:cxn modelId="{54DA78FB-4C97-4163-90FB-D0E45606642F}" type="presParOf" srcId="{12752794-3AA4-40BB-9EA4-D46E9593D928}" destId="{8BFE41FC-2D02-4E88-B2B9-BD6BFD026429}" srcOrd="2" destOrd="0" presId="urn:microsoft.com/office/officeart/2018/2/layout/IconLabelList"/>
    <dgm:cxn modelId="{C5AEC827-3A8D-4769-9D9F-68B1127BD8D0}" type="presParOf" srcId="{49F123AD-8279-43D6-A0FD-00426124BD7B}" destId="{7C938C1C-38FA-4DEB-B17C-141709B81386}" srcOrd="3" destOrd="0" presId="urn:microsoft.com/office/officeart/2018/2/layout/IconLabelList"/>
    <dgm:cxn modelId="{21C3CB42-7B4C-4B6E-BFAE-F44B6424CC3F}" type="presParOf" srcId="{49F123AD-8279-43D6-A0FD-00426124BD7B}" destId="{65F177C3-5580-4C63-A971-51D61DD8181D}" srcOrd="4" destOrd="0" presId="urn:microsoft.com/office/officeart/2018/2/layout/IconLabelList"/>
    <dgm:cxn modelId="{D8C1935E-4BB9-47ED-86C8-178A412FD438}" type="presParOf" srcId="{65F177C3-5580-4C63-A971-51D61DD8181D}" destId="{242EFE8F-51C3-437F-8758-7850E658D86C}" srcOrd="0" destOrd="0" presId="urn:microsoft.com/office/officeart/2018/2/layout/IconLabelList"/>
    <dgm:cxn modelId="{D6CD83FB-C9BC-4A35-9D41-51BFECFB1C68}" type="presParOf" srcId="{65F177C3-5580-4C63-A971-51D61DD8181D}" destId="{3C19950A-0307-4DFE-B73D-5BC78EDA8905}" srcOrd="1" destOrd="0" presId="urn:microsoft.com/office/officeart/2018/2/layout/IconLabelList"/>
    <dgm:cxn modelId="{32586E15-48C9-4684-8699-E6E620DE699A}" type="presParOf" srcId="{65F177C3-5580-4C63-A971-51D61DD8181D}" destId="{42EF84CD-37DF-4CF9-8B00-42FF4F11599E}" srcOrd="2" destOrd="0" presId="urn:microsoft.com/office/officeart/2018/2/layout/IconLabelList"/>
    <dgm:cxn modelId="{35BF05F0-BA06-424A-99B5-CA52348F97AE}" type="presParOf" srcId="{49F123AD-8279-43D6-A0FD-00426124BD7B}" destId="{F889F1E7-8706-4C90-93BB-C61E0AE2EF15}" srcOrd="5" destOrd="0" presId="urn:microsoft.com/office/officeart/2018/2/layout/IconLabelList"/>
    <dgm:cxn modelId="{4FCAAEDF-7776-4B92-9EEA-C190814DF9C3}" type="presParOf" srcId="{49F123AD-8279-43D6-A0FD-00426124BD7B}" destId="{E0778A33-317F-4945-B466-D201F4B90CEA}" srcOrd="6" destOrd="0" presId="urn:microsoft.com/office/officeart/2018/2/layout/IconLabelList"/>
    <dgm:cxn modelId="{65CBBFA6-78A3-4D59-9C65-60394D9A4DF0}" type="presParOf" srcId="{E0778A33-317F-4945-B466-D201F4B90CEA}" destId="{55BE7F35-FA0D-4DF6-A4F8-63BF61EF264D}" srcOrd="0" destOrd="0" presId="urn:microsoft.com/office/officeart/2018/2/layout/IconLabelList"/>
    <dgm:cxn modelId="{9D31FFDD-EA3D-4D36-AC20-0324DB62910A}" type="presParOf" srcId="{E0778A33-317F-4945-B466-D201F4B90CEA}" destId="{692CEC98-013D-4639-AC12-BF4604D90A32}" srcOrd="1" destOrd="0" presId="urn:microsoft.com/office/officeart/2018/2/layout/IconLabelList"/>
    <dgm:cxn modelId="{188A99B1-8221-4A21-9540-5FAF9609FE7E}" type="presParOf" srcId="{E0778A33-317F-4945-B466-D201F4B90CEA}" destId="{D83074F9-E650-4EE3-B5DD-8CDD3EBE86A0}" srcOrd="2" destOrd="0" presId="urn:microsoft.com/office/officeart/2018/2/layout/IconLabelList"/>
    <dgm:cxn modelId="{E52A69E7-7459-4438-8C0B-5A90A00E1656}" type="presParOf" srcId="{49F123AD-8279-43D6-A0FD-00426124BD7B}" destId="{2B9B2B4B-907F-4F3F-A7A3-18D330FD9F18}" srcOrd="7" destOrd="0" presId="urn:microsoft.com/office/officeart/2018/2/layout/IconLabelList"/>
    <dgm:cxn modelId="{4D98C5FD-4AF5-470D-AF32-7D9A647A634C}" type="presParOf" srcId="{49F123AD-8279-43D6-A0FD-00426124BD7B}" destId="{F0FBA387-8774-419E-80C3-D91D9CAC2BD4}" srcOrd="8" destOrd="0" presId="urn:microsoft.com/office/officeart/2018/2/layout/IconLabelList"/>
    <dgm:cxn modelId="{D04C2CF9-6222-4D83-A0AB-2C3376A50492}" type="presParOf" srcId="{F0FBA387-8774-419E-80C3-D91D9CAC2BD4}" destId="{7811880E-5B36-46BD-B538-107857124C38}" srcOrd="0" destOrd="0" presId="urn:microsoft.com/office/officeart/2018/2/layout/IconLabelList"/>
    <dgm:cxn modelId="{A74C1C85-3B61-4659-81DA-4E4A0E15BAA7}" type="presParOf" srcId="{F0FBA387-8774-419E-80C3-D91D9CAC2BD4}" destId="{975A5CFB-86B2-48FF-81F3-79D2A7EA62DA}" srcOrd="1" destOrd="0" presId="urn:microsoft.com/office/officeart/2018/2/layout/IconLabelList"/>
    <dgm:cxn modelId="{C6BD03C8-B4E4-41BB-8531-45E81862A4BE}" type="presParOf" srcId="{F0FBA387-8774-419E-80C3-D91D9CAC2BD4}" destId="{1979C329-9F7A-4ED7-A671-6C0394A9314B}" srcOrd="2" destOrd="0" presId="urn:microsoft.com/office/officeart/2018/2/layout/IconLabelList"/>
    <dgm:cxn modelId="{6055CEAE-51A1-45F7-AD05-BA15DBB7E600}" type="presParOf" srcId="{49F123AD-8279-43D6-A0FD-00426124BD7B}" destId="{50761DE8-A3FE-4E50-844F-38199DC75227}" srcOrd="9" destOrd="0" presId="urn:microsoft.com/office/officeart/2018/2/layout/IconLabelList"/>
    <dgm:cxn modelId="{C3803BA1-D3FF-481B-91A7-6FE2377393FD}" type="presParOf" srcId="{49F123AD-8279-43D6-A0FD-00426124BD7B}" destId="{C52879AA-5EA9-435D-8748-A84D740E373E}" srcOrd="10" destOrd="0" presId="urn:microsoft.com/office/officeart/2018/2/layout/IconLabelList"/>
    <dgm:cxn modelId="{F4951498-927F-40E4-B149-5E35243FA7DF}" type="presParOf" srcId="{C52879AA-5EA9-435D-8748-A84D740E373E}" destId="{B649BB9F-3D4C-4DC8-A1C1-ADCC5C314F2D}" srcOrd="0" destOrd="0" presId="urn:microsoft.com/office/officeart/2018/2/layout/IconLabelList"/>
    <dgm:cxn modelId="{2A3F93E8-9B6D-463C-A7AF-3836F132EB16}" type="presParOf" srcId="{C52879AA-5EA9-435D-8748-A84D740E373E}" destId="{2B00DE65-DB1B-4A09-8B7A-41C3B858BE5D}" srcOrd="1" destOrd="0" presId="urn:microsoft.com/office/officeart/2018/2/layout/IconLabelList"/>
    <dgm:cxn modelId="{673A1C89-D639-4F36-9FA4-23EDEF570BE9}" type="presParOf" srcId="{C52879AA-5EA9-435D-8748-A84D740E373E}" destId="{8906E50A-FE1B-4CB0-86D1-50854745E7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6CD2D-CA05-4FCE-B3E9-AC51B65D4C67}">
      <dsp:nvSpPr>
        <dsp:cNvPr id="0" name=""/>
        <dsp:cNvSpPr/>
      </dsp:nvSpPr>
      <dsp:spPr>
        <a:xfrm>
          <a:off x="419245" y="366606"/>
          <a:ext cx="691347" cy="6913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9907E-EECF-4946-9A96-3A358B7B512B}">
      <dsp:nvSpPr>
        <dsp:cNvPr id="0" name=""/>
        <dsp:cNvSpPr/>
      </dsp:nvSpPr>
      <dsp:spPr>
        <a:xfrm>
          <a:off x="1131514" y="454354"/>
          <a:ext cx="1883108" cy="64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Approach -  </a:t>
          </a:r>
        </a:p>
      </dsp:txBody>
      <dsp:txXfrm>
        <a:off x="1131514" y="454354"/>
        <a:ext cx="1883108" cy="647000"/>
      </dsp:txXfrm>
    </dsp:sp>
    <dsp:sp modelId="{AA7EB42A-640B-4539-AE59-9832E26D8553}">
      <dsp:nvSpPr>
        <dsp:cNvPr id="0" name=""/>
        <dsp:cNvSpPr/>
      </dsp:nvSpPr>
      <dsp:spPr>
        <a:xfrm>
          <a:off x="936388" y="1906989"/>
          <a:ext cx="691347" cy="6913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E41FC-2D02-4E88-B2B9-BD6BFD026429}">
      <dsp:nvSpPr>
        <dsp:cNvPr id="0" name=""/>
        <dsp:cNvSpPr/>
      </dsp:nvSpPr>
      <dsp:spPr>
        <a:xfrm>
          <a:off x="323313" y="2951838"/>
          <a:ext cx="1536328" cy="1316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Airlines, airports and Flights Data uploaded to S3 bucket initially</a:t>
          </a:r>
        </a:p>
      </dsp:txBody>
      <dsp:txXfrm>
        <a:off x="323313" y="2951838"/>
        <a:ext cx="1536328" cy="1316531"/>
      </dsp:txXfrm>
    </dsp:sp>
    <dsp:sp modelId="{242EFE8F-51C3-437F-8758-7850E658D86C}">
      <dsp:nvSpPr>
        <dsp:cNvPr id="0" name=""/>
        <dsp:cNvSpPr/>
      </dsp:nvSpPr>
      <dsp:spPr>
        <a:xfrm>
          <a:off x="3272522" y="1819969"/>
          <a:ext cx="691347" cy="6913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F84CD-37DF-4CF9-8B00-42FF4F11599E}">
      <dsp:nvSpPr>
        <dsp:cNvPr id="0" name=""/>
        <dsp:cNvSpPr/>
      </dsp:nvSpPr>
      <dsp:spPr>
        <a:xfrm>
          <a:off x="2791271" y="2875901"/>
          <a:ext cx="1536328" cy="1316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Airlines, airports and Flights Data copied to </a:t>
          </a:r>
          <a:r>
            <a:rPr lang="en-US" sz="1800" kern="1200" dirty="0" err="1"/>
            <a:t>SnowFlake</a:t>
          </a:r>
          <a:r>
            <a:rPr lang="en-US" sz="1800" kern="1200" dirty="0"/>
            <a:t> using external stage</a:t>
          </a:r>
        </a:p>
      </dsp:txBody>
      <dsp:txXfrm>
        <a:off x="2791271" y="2875901"/>
        <a:ext cx="1536328" cy="1316531"/>
      </dsp:txXfrm>
    </dsp:sp>
    <dsp:sp modelId="{55BE7F35-FA0D-4DF6-A4F8-63BF61EF264D}">
      <dsp:nvSpPr>
        <dsp:cNvPr id="0" name=""/>
        <dsp:cNvSpPr/>
      </dsp:nvSpPr>
      <dsp:spPr>
        <a:xfrm>
          <a:off x="5253213" y="1891648"/>
          <a:ext cx="691347" cy="6913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074F9-E650-4EE3-B5DD-8CDD3EBE86A0}">
      <dsp:nvSpPr>
        <dsp:cNvPr id="0" name=""/>
        <dsp:cNvSpPr/>
      </dsp:nvSpPr>
      <dsp:spPr>
        <a:xfrm>
          <a:off x="5148428" y="2905088"/>
          <a:ext cx="1536328" cy="1316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Views in </a:t>
          </a:r>
          <a:r>
            <a:rPr lang="en-US" sz="1800" kern="1200" dirty="0" err="1"/>
            <a:t>SnowFlake</a:t>
          </a:r>
          <a:r>
            <a:rPr lang="en-US" sz="1800" kern="1200" dirty="0"/>
            <a:t> created for reports</a:t>
          </a:r>
        </a:p>
      </dsp:txBody>
      <dsp:txXfrm>
        <a:off x="5148428" y="2905088"/>
        <a:ext cx="1536328" cy="1316531"/>
      </dsp:txXfrm>
    </dsp:sp>
    <dsp:sp modelId="{7811880E-5B36-46BD-B538-107857124C38}">
      <dsp:nvSpPr>
        <dsp:cNvPr id="0" name=""/>
        <dsp:cNvSpPr/>
      </dsp:nvSpPr>
      <dsp:spPr>
        <a:xfrm>
          <a:off x="7625456" y="1779947"/>
          <a:ext cx="691347" cy="6913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9C329-9F7A-4ED7-A671-6C0394A9314B}">
      <dsp:nvSpPr>
        <dsp:cNvPr id="0" name=""/>
        <dsp:cNvSpPr/>
      </dsp:nvSpPr>
      <dsp:spPr>
        <a:xfrm>
          <a:off x="7366103" y="2825635"/>
          <a:ext cx="1536328" cy="1316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Visualizations created using </a:t>
          </a:r>
          <a:r>
            <a:rPr lang="en-US" sz="1800" kern="1200" dirty="0" err="1"/>
            <a:t>dataframes</a:t>
          </a:r>
          <a:r>
            <a:rPr lang="en-US" sz="1800" kern="1200" dirty="0"/>
            <a:t> in spark by reading data from </a:t>
          </a:r>
          <a:r>
            <a:rPr lang="en-US" sz="1800" kern="1200" dirty="0" err="1"/>
            <a:t>SnowFlake</a:t>
          </a:r>
          <a:r>
            <a:rPr lang="en-US" sz="1800" kern="1200" dirty="0"/>
            <a:t> views</a:t>
          </a:r>
        </a:p>
      </dsp:txBody>
      <dsp:txXfrm>
        <a:off x="7366103" y="2825635"/>
        <a:ext cx="1536328" cy="1316531"/>
      </dsp:txXfrm>
    </dsp:sp>
    <dsp:sp modelId="{B649BB9F-3D4C-4DC8-A1C1-ADCC5C314F2D}">
      <dsp:nvSpPr>
        <dsp:cNvPr id="0" name=""/>
        <dsp:cNvSpPr/>
      </dsp:nvSpPr>
      <dsp:spPr>
        <a:xfrm>
          <a:off x="9593868" y="1444566"/>
          <a:ext cx="691347" cy="6913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6E50A-FE1B-4CB0-86D1-50854745E783}">
      <dsp:nvSpPr>
        <dsp:cNvPr id="0" name=""/>
        <dsp:cNvSpPr/>
      </dsp:nvSpPr>
      <dsp:spPr>
        <a:xfrm>
          <a:off x="9245854" y="2761083"/>
          <a:ext cx="1389593" cy="282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Inferences drawn from either view results or visualizations (spark </a:t>
          </a:r>
          <a:r>
            <a:rPr lang="en-US" sz="1800" kern="1200" dirty="0" err="1"/>
            <a:t>dataframes</a:t>
          </a:r>
          <a:r>
            <a:rPr lang="en-US" sz="1800" kern="1200" dirty="0"/>
            <a:t> or </a:t>
          </a:r>
          <a:r>
            <a:rPr lang="en-US" sz="1800" kern="1200" dirty="0" err="1"/>
            <a:t>snowsight</a:t>
          </a:r>
          <a:r>
            <a:rPr lang="en-US" sz="1800" kern="1200" dirty="0"/>
            <a:t>)</a:t>
          </a:r>
        </a:p>
      </dsp:txBody>
      <dsp:txXfrm>
        <a:off x="9245854" y="2761083"/>
        <a:ext cx="1389593" cy="282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8552-9E59-4F55-B004-90F9D58D2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ABFAB-C55E-4595-A85C-94E032981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F025C-A28B-4F5F-90B3-93539BA2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1B7E-88EA-4A76-9A32-93C005A1661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4447A-A8A4-4D08-8FC7-8FB7C930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18754-ECF6-44EE-8F6E-0A0344CF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1273-5413-4FD6-81CE-F636C9A3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6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081C-6206-4B70-91F5-9FF7EB06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1409C-C99B-47F5-83BC-C0CA6E87D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38B1B-9E55-4385-B42F-389B0041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1B7E-88EA-4A76-9A32-93C005A1661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C5B1-C4B3-47A3-865A-066AA682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0A73-90CD-4DDC-A4FD-78A96FC9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1273-5413-4FD6-81CE-F636C9A3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296C0-3DF5-470A-A0BA-2F273BB0D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14C4D-5396-4FC8-A496-0AF72A5AA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2DF83-51ED-4E8A-B54E-D4A2F07A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1B7E-88EA-4A76-9A32-93C005A1661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813B5-269D-4DC1-88C3-76FE46F2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030D-09F4-4209-A442-6838EA1C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1273-5413-4FD6-81CE-F636C9A3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6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D48F-2F94-4A4A-A618-60B48863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3E95-464F-4EF6-988D-B3413178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70708-0E8F-4C6F-A3DE-9C0A7484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1B7E-88EA-4A76-9A32-93C005A1661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02026-D52B-404F-85EF-1D742FC6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D4564-1D4D-4189-B0FE-3BFAAB77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1273-5413-4FD6-81CE-F636C9A3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1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4092-6C74-48C2-A8C4-530E9F5A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DF58A-0EDF-46E3-8E8C-AA5E4872A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5D779-AF9E-4CF4-A172-EC29A3A0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1B7E-88EA-4A76-9A32-93C005A1661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2F3F4-AB11-4BBC-BEFD-B67E0FA8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E8DCB-85EE-4D57-980C-F936C75D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1273-5413-4FD6-81CE-F636C9A3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3D0A-67AF-4155-AA98-1560AD34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46B0-8B44-416C-B54B-C366F6F75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4501B-76B5-406B-9A29-8B45C2EDF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DE29F-5D9F-4D83-A023-47C67802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1B7E-88EA-4A76-9A32-93C005A1661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8FE9D-918E-42BF-B1E6-D57EB9AA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E82C4-ABD5-4E65-9594-4313EC40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1273-5413-4FD6-81CE-F636C9A3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1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1CE8-4EE5-4296-B467-B49890AC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50AC9-5B9E-461A-AE2F-150B6BC1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7CD7D-BEA2-4C89-A1FF-0F5969689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5AF73-249C-49FF-A98F-7FE2D918B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1B22F-CB41-494B-BD6F-6AF97AD05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3FA19-FD4B-435A-B770-A769F946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1B7E-88EA-4A76-9A32-93C005A1661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8884F-E176-43C7-98C0-F3DB71D1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ECC4C-FCB4-4676-B6F6-ED84585D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1273-5413-4FD6-81CE-F636C9A3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4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3E93-0920-474F-965F-0AC15AF5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79329-5C69-493E-BAD4-ADAEF489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1B7E-88EA-4A76-9A32-93C005A1661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EDF77-DAFD-4B31-9ABC-F4F92A88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80D73-F9EC-4246-A133-E5AA549B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1273-5413-4FD6-81CE-F636C9A3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6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F490D-B485-44AB-B0AB-F3894ED8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1B7E-88EA-4A76-9A32-93C005A1661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638D3-4ECA-45E2-B2BD-134174A6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4B02F-F931-4F1F-917A-3A001F51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1273-5413-4FD6-81CE-F636C9A3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7AFC-4015-4A30-BFBB-8BD7F4FA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9D58-4D8C-4848-ABC3-29449C32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D4FA2-F333-469E-9D32-692E240B2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B5942-17FA-4C9E-A32B-C60C7F0E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1B7E-88EA-4A76-9A32-93C005A1661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35E85-21C9-4E1F-9433-617286C5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AF4DC-6F3B-407D-A873-223410DA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1273-5413-4FD6-81CE-F636C9A3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64F3-0394-4D95-94A1-1928E9C1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4FE24-3A85-4F19-BADA-216CDA1AF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77129-35E7-48EA-A697-874F8BB03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81A45-B84E-4D2F-A2EF-BD57D5A4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1B7E-88EA-4A76-9A32-93C005A1661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E91E3-0A79-4586-B94E-F7B9040B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08443-80E6-4D6B-8DB2-9C4F42E4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1273-5413-4FD6-81CE-F636C9A3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2FF54-DF72-47AF-8605-E078904E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36253-376F-4744-8604-EE918F2A4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EA915-BD1A-4AF2-9BC8-AFB0A838C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D1B7E-88EA-4A76-9A32-93C005A1661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606D-6B64-427B-8983-5D7ECF344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C87FC-E70C-4D9E-B76F-035813CA2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1273-5413-4FD6-81CE-F636C9A3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oplane taking off against dramatic sky">
            <a:extLst>
              <a:ext uri="{FF2B5EF4-FFF2-40B4-BE49-F238E27FC236}">
                <a16:creationId xmlns:a16="http://schemas.microsoft.com/office/drawing/2014/main" id="{C199EE23-4E13-4AB3-B329-F19B7D328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5116" b="-1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0F276-2F76-4158-88D0-3CAF518EC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anchor="b">
            <a:normAutofit/>
          </a:bodyPr>
          <a:lstStyle/>
          <a:p>
            <a:pPr algn="l"/>
            <a:r>
              <a:rPr lang="en-US" sz="5000"/>
              <a:t>Norwood Airlines </a:t>
            </a:r>
            <a:br>
              <a:rPr lang="en-US" sz="5000"/>
            </a:br>
            <a:r>
              <a:rPr lang="en-US" sz="500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914297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149EEE-EB99-4354-AF07-461FF397DF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17" name="TextBox 3">
            <a:extLst>
              <a:ext uri="{FF2B5EF4-FFF2-40B4-BE49-F238E27FC236}">
                <a16:creationId xmlns:a16="http://schemas.microsoft.com/office/drawing/2014/main" id="{7D53B589-2AD9-4430-B96A-D3807687A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083620"/>
              </p:ext>
            </p:extLst>
          </p:nvPr>
        </p:nvGraphicFramePr>
        <p:xfrm>
          <a:off x="390617" y="168676"/>
          <a:ext cx="10918794" cy="5733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1945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670E4-2C48-4BBB-BEF4-986B5F45DAF4}"/>
              </a:ext>
            </a:extLst>
          </p:cNvPr>
          <p:cNvSpPr txBox="1"/>
          <p:nvPr/>
        </p:nvSpPr>
        <p:spPr>
          <a:xfrm>
            <a:off x="985421" y="497150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latin typeface="ArialMT"/>
              </a:rPr>
              <a:t>● On time percentage of each airline for the year 2015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B7858-0532-4195-B47C-8362B838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77163"/>
            <a:ext cx="6667958" cy="4503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F6E4A4-EAF8-4D33-8180-8F29C18118CC}"/>
              </a:ext>
            </a:extLst>
          </p:cNvPr>
          <p:cNvSpPr txBox="1"/>
          <p:nvPr/>
        </p:nvSpPr>
        <p:spPr>
          <a:xfrm>
            <a:off x="985421" y="6160795"/>
            <a:ext cx="923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Inference</a:t>
            </a:r>
            <a:r>
              <a:rPr lang="en-US" sz="2000" dirty="0"/>
              <a:t> :    Delta Airlines has highest on time percentage amongst all Airlines in 2015 </a:t>
            </a:r>
          </a:p>
        </p:txBody>
      </p:sp>
    </p:spTree>
    <p:extLst>
      <p:ext uri="{BB962C8B-B14F-4D97-AF65-F5344CB8AC3E}">
        <p14:creationId xmlns:p14="http://schemas.microsoft.com/office/powerpoint/2010/main" val="133961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670E4-2C48-4BBB-BEF4-986B5F45DAF4}"/>
              </a:ext>
            </a:extLst>
          </p:cNvPr>
          <p:cNvSpPr txBox="1"/>
          <p:nvPr/>
        </p:nvSpPr>
        <p:spPr>
          <a:xfrm>
            <a:off x="985421" y="497150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latin typeface="ArialMT"/>
              </a:rPr>
              <a:t>●  Delay reasons by airport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6E4A4-EAF8-4D33-8180-8F29C18118CC}"/>
              </a:ext>
            </a:extLst>
          </p:cNvPr>
          <p:cNvSpPr txBox="1"/>
          <p:nvPr/>
        </p:nvSpPr>
        <p:spPr>
          <a:xfrm>
            <a:off x="985420" y="6160795"/>
            <a:ext cx="10271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Inference</a:t>
            </a:r>
            <a:r>
              <a:rPr lang="en-US" sz="2000" dirty="0"/>
              <a:t> :    From what is seen above (ORD </a:t>
            </a:r>
            <a:r>
              <a:rPr lang="en-US" sz="2000" dirty="0" err="1"/>
              <a:t>i.e</a:t>
            </a:r>
            <a:r>
              <a:rPr lang="en-US" sz="2000" dirty="0"/>
              <a:t> Chicago O Hare Airport ) seems to have highest delays.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71142-3ACF-47BC-8A5F-70A59FF2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02" y="1025626"/>
            <a:ext cx="9577678" cy="497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2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670E4-2C48-4BBB-BEF4-986B5F45DAF4}"/>
              </a:ext>
            </a:extLst>
          </p:cNvPr>
          <p:cNvSpPr txBox="1"/>
          <p:nvPr/>
        </p:nvSpPr>
        <p:spPr>
          <a:xfrm>
            <a:off x="985421" y="497150"/>
            <a:ext cx="396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latin typeface="ArialMT"/>
              </a:rPr>
              <a:t>●  Airline with the most unique routes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6E4A4-EAF8-4D33-8180-8F29C18118CC}"/>
              </a:ext>
            </a:extLst>
          </p:cNvPr>
          <p:cNvSpPr txBox="1"/>
          <p:nvPr/>
        </p:nvSpPr>
        <p:spPr>
          <a:xfrm>
            <a:off x="710212" y="6006305"/>
            <a:ext cx="10271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Inference</a:t>
            </a:r>
            <a:r>
              <a:rPr lang="en-US" sz="2000" dirty="0"/>
              <a:t> :    From what is seen above (HA </a:t>
            </a:r>
            <a:r>
              <a:rPr lang="en-US" sz="2000" dirty="0" err="1"/>
              <a:t>i.e</a:t>
            </a:r>
            <a:r>
              <a:rPr lang="en-US" sz="2000" dirty="0"/>
              <a:t> Hawaiian Airlines Inc) appears to have most unique routes ( 6063 )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DBC10-5232-441F-8E97-B9138F762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56" y="1083075"/>
            <a:ext cx="9132394" cy="470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26C600-CD68-427B-AD9C-6AFCA466C9B0}"/>
              </a:ext>
            </a:extLst>
          </p:cNvPr>
          <p:cNvSpPr txBox="1"/>
          <p:nvPr/>
        </p:nvSpPr>
        <p:spPr>
          <a:xfrm>
            <a:off x="985420" y="497150"/>
            <a:ext cx="8968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ArialMT"/>
              </a:rPr>
              <a:t>●  Total number of flights by airline and airport on a monthly basis</a:t>
            </a:r>
          </a:p>
          <a:p>
            <a:endParaRPr lang="en-US" dirty="0">
              <a:latin typeface="ArialMT"/>
            </a:endParaRPr>
          </a:p>
          <a:p>
            <a:endParaRPr lang="en-US" dirty="0">
              <a:latin typeface="ArialM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53E8C-100C-4E5D-9A12-BE390BFE8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38" y="1374815"/>
            <a:ext cx="11464524" cy="3702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C9D22F-74D3-4C73-A000-FF00E58516BF}"/>
              </a:ext>
            </a:extLst>
          </p:cNvPr>
          <p:cNvSpPr txBox="1"/>
          <p:nvPr/>
        </p:nvSpPr>
        <p:spPr>
          <a:xfrm>
            <a:off x="473475" y="5483185"/>
            <a:ext cx="110852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1800" b="1" dirty="0"/>
              <a:t>Inference</a:t>
            </a:r>
            <a:r>
              <a:rPr lang="en-US" sz="1800" dirty="0"/>
              <a:t> :    From what is seen above (HA </a:t>
            </a:r>
            <a:r>
              <a:rPr lang="en-US" sz="1800" dirty="0" err="1"/>
              <a:t>i.e</a:t>
            </a:r>
            <a:r>
              <a:rPr lang="en-US" sz="1800" dirty="0"/>
              <a:t> Hawaiian Airlines Inc) appears to have most flights in a given month from </a:t>
            </a: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Kahului Airport to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Inter"/>
              </a:rPr>
              <a:t>Honululu</a:t>
            </a: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 International Airport</a:t>
            </a:r>
          </a:p>
          <a:p>
            <a:br>
              <a:rPr lang="en-US" b="0" i="0" dirty="0">
                <a:solidFill>
                  <a:srgbClr val="222222"/>
                </a:solidFill>
                <a:effectLst/>
                <a:latin typeface="Inter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478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1DEA49-A265-4305-A9AD-35B0A8137FAB}"/>
              </a:ext>
            </a:extLst>
          </p:cNvPr>
          <p:cNvSpPr txBox="1"/>
          <p:nvPr/>
        </p:nvSpPr>
        <p:spPr>
          <a:xfrm>
            <a:off x="985420" y="497150"/>
            <a:ext cx="8968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ArialMT"/>
              </a:rPr>
              <a:t>● Airlines with the largest number of delays</a:t>
            </a:r>
            <a:endParaRPr lang="en-US" dirty="0">
              <a:latin typeface="ArialMT"/>
            </a:endParaRPr>
          </a:p>
          <a:p>
            <a:endParaRPr lang="en-US" dirty="0">
              <a:latin typeface="ArialM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C38AB-DCF9-4C4B-80F2-06E40150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45" y="1295401"/>
            <a:ext cx="1131286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08DD1B-4B32-4445-8453-B2A44F24A90C}"/>
              </a:ext>
            </a:extLst>
          </p:cNvPr>
          <p:cNvSpPr txBox="1"/>
          <p:nvPr/>
        </p:nvSpPr>
        <p:spPr>
          <a:xfrm>
            <a:off x="438745" y="4854535"/>
            <a:ext cx="11085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1800" b="1" dirty="0"/>
              <a:t>Inference</a:t>
            </a:r>
            <a:r>
              <a:rPr lang="en-US" sz="1800" dirty="0"/>
              <a:t> :    WN ( </a:t>
            </a:r>
            <a:r>
              <a:rPr lang="en-US" sz="1800" dirty="0" err="1"/>
              <a:t>SouthWest</a:t>
            </a:r>
            <a:r>
              <a:rPr lang="en-US" sz="1800" dirty="0"/>
              <a:t> Airlines Co) has largest number of delays</a:t>
            </a:r>
            <a:br>
              <a:rPr lang="en-US" b="0" i="0" dirty="0">
                <a:solidFill>
                  <a:srgbClr val="222222"/>
                </a:solidFill>
                <a:effectLst/>
                <a:latin typeface="Inter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913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1DEA49-A265-4305-A9AD-35B0A8137FAB}"/>
              </a:ext>
            </a:extLst>
          </p:cNvPr>
          <p:cNvSpPr txBox="1"/>
          <p:nvPr/>
        </p:nvSpPr>
        <p:spPr>
          <a:xfrm>
            <a:off x="985420" y="497150"/>
            <a:ext cx="896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ArialMT"/>
              </a:rPr>
              <a:t>● Cancellation reasons by airport</a:t>
            </a:r>
            <a:endParaRPr lang="en-US" dirty="0">
              <a:latin typeface="ArialMT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8DD1B-4B32-4445-8453-B2A44F24A90C}"/>
              </a:ext>
            </a:extLst>
          </p:cNvPr>
          <p:cNvSpPr txBox="1"/>
          <p:nvPr/>
        </p:nvSpPr>
        <p:spPr>
          <a:xfrm>
            <a:off x="438745" y="5822201"/>
            <a:ext cx="11085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1800" b="1" dirty="0"/>
              <a:t>Inference</a:t>
            </a:r>
            <a:r>
              <a:rPr lang="en-US" sz="1800" dirty="0"/>
              <a:t> :  MQ (American Eagle Airlines) from ORD (Chicago </a:t>
            </a:r>
            <a:r>
              <a:rPr lang="en-US" sz="1800" dirty="0" err="1"/>
              <a:t>Ohare</a:t>
            </a:r>
            <a:r>
              <a:rPr lang="en-US" sz="1800" dirty="0"/>
              <a:t> Airport) had most cancellations</a:t>
            </a:r>
            <a:br>
              <a:rPr lang="en-US" b="0" i="0" dirty="0">
                <a:solidFill>
                  <a:srgbClr val="222222"/>
                </a:solidFill>
                <a:effectLst/>
                <a:latin typeface="Inter"/>
              </a:rPr>
            </a:b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A39DB-6D5D-4B98-8D7F-0A20312FF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5" y="2111148"/>
            <a:ext cx="11455158" cy="3410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ED87A7-68F8-4304-922C-F9445D1BEB63}"/>
              </a:ext>
            </a:extLst>
          </p:cNvPr>
          <p:cNvSpPr txBox="1"/>
          <p:nvPr/>
        </p:nvSpPr>
        <p:spPr>
          <a:xfrm>
            <a:off x="438745" y="1097260"/>
            <a:ext cx="1036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–</a:t>
            </a:r>
          </a:p>
          <a:p>
            <a:r>
              <a:rPr lang="en-US" dirty="0"/>
              <a:t>select airline, </a:t>
            </a:r>
            <a:r>
              <a:rPr lang="en-US" dirty="0" err="1"/>
              <a:t>origin_airport</a:t>
            </a:r>
            <a:r>
              <a:rPr lang="en-US" dirty="0"/>
              <a:t>, count(</a:t>
            </a:r>
            <a:r>
              <a:rPr lang="en-US" dirty="0" err="1"/>
              <a:t>cancellation_reason</a:t>
            </a:r>
            <a:r>
              <a:rPr lang="en-US" dirty="0"/>
              <a:t>) from </a:t>
            </a:r>
            <a:r>
              <a:rPr lang="en-US" dirty="0" err="1"/>
              <a:t>cancellationReasonByAirport</a:t>
            </a:r>
            <a:r>
              <a:rPr lang="en-US" dirty="0"/>
              <a:t> group by airline, </a:t>
            </a:r>
            <a:r>
              <a:rPr lang="en-US" dirty="0" err="1"/>
              <a:t>origin_airport</a:t>
            </a:r>
            <a:r>
              <a:rPr lang="en-US" dirty="0"/>
              <a:t> order by 3 desc;</a:t>
            </a:r>
          </a:p>
        </p:txBody>
      </p:sp>
    </p:spTree>
    <p:extLst>
      <p:ext uri="{BB962C8B-B14F-4D97-AF65-F5344CB8AC3E}">
        <p14:creationId xmlns:p14="http://schemas.microsoft.com/office/powerpoint/2010/main" val="60825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268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ArialMT</vt:lpstr>
      <vt:lpstr>Calibri</vt:lpstr>
      <vt:lpstr>Calibri Light</vt:lpstr>
      <vt:lpstr>Inter</vt:lpstr>
      <vt:lpstr>Office Theme</vt:lpstr>
      <vt:lpstr>Norwood Airlines 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Norwood Airlines  Data Analysis</dc:title>
  <dc:creator>Vivek  Kapoor</dc:creator>
  <cp:lastModifiedBy>Vivek  Kapoor</cp:lastModifiedBy>
  <cp:revision>8</cp:revision>
  <dcterms:created xsi:type="dcterms:W3CDTF">2021-10-06T18:40:47Z</dcterms:created>
  <dcterms:modified xsi:type="dcterms:W3CDTF">2021-10-07T11:48:33Z</dcterms:modified>
</cp:coreProperties>
</file>