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8" d="100"/>
          <a:sy n="48" d="100"/>
        </p:scale>
        <p:origin x="14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365522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192106" y="3034452"/>
            <a:ext cx="7477761" cy="18423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ctr">
            <a:normAutofit/>
          </a:bodyPr>
          <a:lstStyle>
            <a:lvl1pPr>
              <a:defRPr sz="2900"/>
            </a:lvl1pPr>
          </a:lstStyle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192106" y="5527040"/>
            <a:ext cx="7477761" cy="30344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900"/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 algn="ctr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 algn="ctr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 algn="ctr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 algn="ctr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xfrm>
            <a:off x="6189707" y="9251950"/>
            <a:ext cx="612686" cy="609883"/>
          </a:xfrm>
          <a:prstGeom prst="rect">
            <a:avLst/>
          </a:prstGeom>
        </p:spPr>
        <p:txBody>
          <a:bodyPr anchor="t"/>
          <a:lstStyle>
            <a:lvl1pPr algn="ctr"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 algn="ctr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 algn="ctr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 algn="ctr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 algn="ctr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6189707" y="9251950"/>
            <a:ext cx="612686" cy="609883"/>
          </a:xfrm>
          <a:prstGeom prst="rect">
            <a:avLst/>
          </a:prstGeom>
        </p:spPr>
        <p:txBody>
          <a:bodyPr anchor="t"/>
          <a:lstStyle>
            <a:lvl1pPr algn="ctr"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975360" y="541867"/>
            <a:ext cx="11054081" cy="162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975360" y="2492587"/>
            <a:ext cx="11054081" cy="58521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365771" indent="-203206">
              <a:spcBef>
                <a:spcPts val="500"/>
              </a:spcBef>
              <a:defRPr sz="2500"/>
            </a:lvl1pPr>
          </a:lstStyle>
          <a:p>
            <a:r>
              <a:t>Click to edit Master text styles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ew Sec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975360" y="2817707"/>
            <a:ext cx="11054081" cy="30344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d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975360" y="541867"/>
            <a:ext cx="11054081" cy="162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t>Click to edit Master title style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975360" y="2492587"/>
            <a:ext cx="11054081" cy="58521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365771" indent="-203206">
              <a:spcBef>
                <a:spcPts val="500"/>
              </a:spcBef>
              <a:defRPr sz="2500"/>
            </a:lvl1pPr>
          </a:lstStyle>
          <a:p>
            <a:r>
              <a:t>Click to edit Master text styles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ew Sec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975360" y="2817707"/>
            <a:ext cx="11054081" cy="30344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d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40" y="390595"/>
            <a:ext cx="11704320" cy="188524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40" y="2275840"/>
            <a:ext cx="11704320" cy="747776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/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285653" y="8779792"/>
            <a:ext cx="3034454" cy="5207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782336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782336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782336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782336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782336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782336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782336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782336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782336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1905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Helvetica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56227" marR="0" indent="-15932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Helvetica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163319" marR="0" indent="-12191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Helvetica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20519" marR="0" indent="-12191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Helvetica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077720" marR="0" indent="-12192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Helvetica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34920" marR="0" indent="-12192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Helvetica"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92120" marR="0" indent="-12192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Helvetica"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49320" marR="0" indent="-12192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Helvetica"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06520" marR="0" indent="-12192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Helvetica"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subTitle" sz="quarter" idx="1"/>
          </p:nvPr>
        </p:nvSpPr>
        <p:spPr>
          <a:xfrm>
            <a:off x="193260" y="3855386"/>
            <a:ext cx="12559900" cy="2068335"/>
          </a:xfrm>
          <a:prstGeom prst="rect">
            <a:avLst/>
          </a:prstGeom>
        </p:spPr>
        <p:txBody>
          <a:bodyPr lIns="48747" tIns="48747" rIns="48747" bIns="48747">
            <a:normAutofit fontScale="85000" lnSpcReduction="20000"/>
          </a:bodyPr>
          <a:lstStyle/>
          <a:p>
            <a:pPr algn="ctr" defTabSz="850391">
              <a:spcBef>
                <a:spcPts val="200"/>
              </a:spcBef>
              <a:defRPr sz="2697" b="1"/>
            </a:pPr>
            <a:r>
              <a:rPr dirty="0"/>
              <a:t>COEN6312</a:t>
            </a:r>
          </a:p>
          <a:p>
            <a:pPr algn="ctr" defTabSz="850391">
              <a:spcBef>
                <a:spcPts val="200"/>
              </a:spcBef>
              <a:defRPr sz="2697" b="1"/>
            </a:pPr>
            <a:r>
              <a:rPr dirty="0"/>
              <a:t>Model Driven Software Engineering</a:t>
            </a:r>
          </a:p>
          <a:p>
            <a:pPr algn="ctr" defTabSz="850391">
              <a:spcBef>
                <a:spcPts val="200"/>
              </a:spcBef>
              <a:defRPr sz="2697" b="1"/>
            </a:pPr>
            <a:r>
              <a:rPr dirty="0"/>
              <a:t>Winter 2016</a:t>
            </a:r>
          </a:p>
          <a:p>
            <a:pPr algn="ctr" defTabSz="850391">
              <a:spcBef>
                <a:spcPts val="200"/>
              </a:spcBef>
              <a:defRPr sz="2697" b="1"/>
            </a:pPr>
            <a:r>
              <a:rPr dirty="0"/>
              <a:t>Inventory Management System </a:t>
            </a:r>
            <a:endParaRPr lang="en-CA" dirty="0" smtClean="0"/>
          </a:p>
          <a:p>
            <a:pPr algn="ctr" defTabSz="850391">
              <a:spcBef>
                <a:spcPts val="200"/>
              </a:spcBef>
              <a:defRPr sz="2697" b="1"/>
            </a:pPr>
            <a:endParaRPr lang="en-CA" dirty="0"/>
          </a:p>
          <a:p>
            <a:pPr algn="ctr" defTabSz="850391">
              <a:spcBef>
                <a:spcPts val="200"/>
              </a:spcBef>
              <a:defRPr sz="2697" b="1"/>
            </a:pPr>
            <a:r>
              <a:rPr lang="en-CA" dirty="0" smtClean="0"/>
              <a:t>Team Delta</a:t>
            </a:r>
            <a:endParaRPr dirty="0"/>
          </a:p>
        </p:txBody>
      </p:sp>
      <p:sp>
        <p:nvSpPr>
          <p:cNvPr id="105" name="Shape 105"/>
          <p:cNvSpPr/>
          <p:nvPr/>
        </p:nvSpPr>
        <p:spPr>
          <a:xfrm>
            <a:off x="8474298" y="6304474"/>
            <a:ext cx="3411715" cy="2231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47" tIns="48747" rIns="48747" bIns="48747">
            <a:spAutoFit/>
          </a:bodyPr>
          <a:lstStyle/>
          <a:p>
            <a:pPr algn="r" defTabSz="975389">
              <a:defRPr sz="1900" b="1"/>
            </a:pPr>
            <a:endParaRPr/>
          </a:p>
          <a:p>
            <a:pPr algn="l" defTabSz="975389">
              <a:defRPr sz="1900" b="1"/>
            </a:pPr>
            <a:r>
              <a:t>Presented By :</a:t>
            </a:r>
          </a:p>
          <a:p>
            <a:pPr algn="l" defTabSz="975389">
              <a:defRPr sz="1900" b="1"/>
            </a:pPr>
            <a:endParaRPr/>
          </a:p>
          <a:p>
            <a:pPr algn="l" defTabSz="975389">
              <a:defRPr sz="1400">
                <a:latin typeface="Cabin"/>
                <a:ea typeface="Cabin"/>
                <a:cs typeface="Cabin"/>
                <a:sym typeface="Cabin"/>
              </a:defRPr>
            </a:pPr>
            <a:r>
              <a:t>Desai Parth Mukeshbhai 27397364</a:t>
            </a:r>
          </a:p>
          <a:p>
            <a:pPr algn="l" defTabSz="975389">
              <a:defRPr sz="1400">
                <a:latin typeface="Cabin"/>
                <a:ea typeface="Cabin"/>
                <a:cs typeface="Cabin"/>
                <a:sym typeface="Cabin"/>
              </a:defRPr>
            </a:pPr>
            <a:r>
              <a:t>Jarin Manuvel Mathew 27168470</a:t>
            </a:r>
          </a:p>
          <a:p>
            <a:pPr algn="l" defTabSz="975389">
              <a:defRPr sz="1400">
                <a:latin typeface="Cabin"/>
                <a:ea typeface="Cabin"/>
                <a:cs typeface="Cabin"/>
                <a:sym typeface="Cabin"/>
              </a:defRPr>
            </a:pPr>
            <a:r>
              <a:t>Manjot Singh Gill 27299699</a:t>
            </a:r>
          </a:p>
          <a:p>
            <a:pPr algn="l" defTabSz="975389">
              <a:defRPr sz="1400">
                <a:latin typeface="Cabin"/>
                <a:ea typeface="Cabin"/>
                <a:cs typeface="Cabin"/>
                <a:sym typeface="Cabin"/>
              </a:defRPr>
            </a:pPr>
            <a:r>
              <a:t>Vivek Khatri 27292848</a:t>
            </a:r>
          </a:p>
          <a:p>
            <a:pPr algn="l" defTabSz="975389">
              <a:defRPr sz="1400">
                <a:latin typeface="Cabin"/>
                <a:ea typeface="Cabin"/>
                <a:cs typeface="Cabin"/>
                <a:sym typeface="Cabin"/>
              </a:defRPr>
            </a:pPr>
            <a:r>
              <a:t>Dollar Kumar Bansal 27599188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1158137" y="393700"/>
            <a:ext cx="6124280" cy="800100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7916"/>
              </a:lnSpc>
              <a:spcBef>
                <a:spcPts val="1200"/>
              </a:spcBef>
              <a:defRPr sz="2500">
                <a:uFill>
                  <a:solidFill>
                    <a:srgbClr val="000000"/>
                  </a:solidFill>
                </a:u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State Diagram</a:t>
            </a:r>
          </a:p>
        </p:txBody>
      </p:sp>
      <p:pic>
        <p:nvPicPr>
          <p:cNvPr id="132" name="image8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8138" y="1814461"/>
            <a:ext cx="10110080" cy="64722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1130300" y="787400"/>
            <a:ext cx="10464800" cy="552450"/>
          </a:xfrm>
          <a:prstGeom prst="rect">
            <a:avLst/>
          </a:prstGeom>
        </p:spPr>
        <p:txBody>
          <a:bodyPr/>
          <a:lstStyle>
            <a:lvl1pPr defTabSz="877823">
              <a:defRPr sz="24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Action Specification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698500" y="2003425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758951">
              <a:defRPr sz="2656"/>
            </a:pPr>
            <a:r>
              <a:rPr dirty="0"/>
              <a:t>Action Specification language was written as a pseudo code in Java.</a:t>
            </a:r>
          </a:p>
          <a:p>
            <a:pPr defTabSz="758951">
              <a:defRPr sz="2656"/>
            </a:pPr>
            <a:r>
              <a:rPr dirty="0"/>
              <a:t>It helped in structuring the code in development stages</a:t>
            </a:r>
          </a:p>
        </p:txBody>
      </p:sp>
      <p:pic>
        <p:nvPicPr>
          <p:cNvPr id="136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100" y="4052956"/>
            <a:ext cx="10109200" cy="36067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984250" y="304800"/>
            <a:ext cx="10464800" cy="142240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Code Demonstration</a:t>
            </a:r>
          </a:p>
        </p:txBody>
      </p:sp>
      <p:pic>
        <p:nvPicPr>
          <p:cNvPr id="139" name="image10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2350" y="1936750"/>
            <a:ext cx="4927600" cy="350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660400" y="457200"/>
            <a:ext cx="10464800" cy="889000"/>
          </a:xfrm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  <a:defRPr sz="25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Tools Used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749300" y="2057400"/>
            <a:ext cx="10464800" cy="6019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7200" indent="-457200" algn="l">
              <a:buClr>
                <a:srgbClr val="000000"/>
              </a:buClr>
              <a:buSzPct val="100000"/>
              <a:buFont typeface="Arial"/>
              <a:buChar char="•"/>
            </a:pPr>
            <a:r>
              <a:rPr dirty="0"/>
              <a:t>IBM Rational Rose for Use Case Diagram</a:t>
            </a:r>
          </a:p>
          <a:p>
            <a:pPr marL="457200" indent="-457200" algn="l">
              <a:buClr>
                <a:srgbClr val="000000"/>
              </a:buClr>
              <a:buSzPct val="100000"/>
              <a:buFont typeface="Arial"/>
              <a:buChar char="•"/>
            </a:pPr>
            <a:endParaRPr dirty="0"/>
          </a:p>
          <a:p>
            <a:pPr marL="457200" indent="-457200" algn="l">
              <a:buClr>
                <a:srgbClr val="000000"/>
              </a:buClr>
              <a:buSzPct val="100000"/>
              <a:buFont typeface="Arial"/>
              <a:buChar char="•"/>
            </a:pPr>
            <a:r>
              <a:rPr dirty="0"/>
              <a:t>Papyrus for Class diagram, Constraints, State Diagram and Code Generation</a:t>
            </a:r>
          </a:p>
          <a:p>
            <a:pPr marL="457200" indent="-457200" algn="l">
              <a:buClr>
                <a:srgbClr val="000000"/>
              </a:buClr>
              <a:buSzPct val="100000"/>
              <a:buFont typeface="Arial"/>
              <a:buChar char="•"/>
            </a:pPr>
            <a:endParaRPr dirty="0"/>
          </a:p>
          <a:p>
            <a:pPr marL="457200" indent="-457200" algn="l">
              <a:buClr>
                <a:srgbClr val="000000"/>
              </a:buClr>
              <a:buSzPct val="100000"/>
              <a:buFont typeface="Arial"/>
              <a:buChar char="•"/>
            </a:pPr>
            <a:r>
              <a:rPr dirty="0"/>
              <a:t>GitHub for repository</a:t>
            </a:r>
          </a:p>
          <a:p>
            <a:pPr marL="457200" indent="-457200" algn="l">
              <a:buClr>
                <a:srgbClr val="000000"/>
              </a:buClr>
              <a:buSzPct val="100000"/>
              <a:buFont typeface="Arial"/>
              <a:buChar char="•"/>
            </a:pPr>
            <a:endParaRPr dirty="0"/>
          </a:p>
          <a:p>
            <a:pPr marL="457200" indent="-457200" algn="l">
              <a:buClr>
                <a:srgbClr val="000000"/>
              </a:buClr>
              <a:buSzPct val="100000"/>
              <a:buFont typeface="Arial"/>
              <a:buChar char="•"/>
            </a:pPr>
            <a:r>
              <a:rPr dirty="0"/>
              <a:t>Google drive for file sharing</a:t>
            </a:r>
          </a:p>
          <a:p>
            <a:pPr marL="457200" indent="-457200" algn="l">
              <a:buClr>
                <a:srgbClr val="000000"/>
              </a:buClr>
              <a:buSzPct val="100000"/>
              <a:buFont typeface="Arial"/>
              <a:buChar char="•"/>
            </a:pPr>
            <a:endParaRPr dirty="0"/>
          </a:p>
          <a:p>
            <a:pPr marL="457200" indent="-457200" algn="l">
              <a:buClr>
                <a:srgbClr val="000000"/>
              </a:buClr>
              <a:buSzPct val="100000"/>
              <a:buFont typeface="Arial"/>
              <a:buChar char="•"/>
            </a:pPr>
            <a:r>
              <a:rPr dirty="0"/>
              <a:t>Eclipse for executable code</a:t>
            </a:r>
            <a:br>
              <a:rPr dirty="0"/>
            </a:br>
            <a:endParaRPr dirty="0"/>
          </a:p>
          <a:p>
            <a:pPr marL="457200" indent="-457200" algn="l">
              <a:buClr>
                <a:srgbClr val="000000"/>
              </a:buClr>
              <a:buSzPct val="100000"/>
              <a:buFont typeface="Arial"/>
              <a:buChar char="•"/>
            </a:pPr>
            <a:r>
              <a:rPr dirty="0" smtClean="0"/>
              <a:t>WhatsApp </a:t>
            </a:r>
            <a:r>
              <a:rPr dirty="0"/>
              <a:t>for </a:t>
            </a:r>
            <a:r>
              <a:rPr lang="en-CA" dirty="0" smtClean="0"/>
              <a:t>communication</a:t>
            </a:r>
            <a:endParaRPr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723900" y="558800"/>
            <a:ext cx="10464800" cy="876300"/>
          </a:xfrm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  <a:defRPr sz="25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/>
              <a:t>Challenges &amp; Lessons </a:t>
            </a:r>
            <a:r>
              <a:rPr dirty="0" smtClean="0"/>
              <a:t>Learnt</a:t>
            </a:r>
            <a:r>
              <a:rPr lang="en-CA" dirty="0" smtClean="0"/>
              <a:t> (Few Amongst Many Others)</a:t>
            </a:r>
            <a:endParaRPr dirty="0"/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723900" y="1638300"/>
            <a:ext cx="10464800" cy="6197600"/>
          </a:xfrm>
          <a:prstGeom prst="rect">
            <a:avLst/>
          </a:prstGeom>
        </p:spPr>
        <p:txBody>
          <a:bodyPr/>
          <a:lstStyle/>
          <a:p>
            <a:pPr marL="457200" indent="-457200" algn="l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dirty="0"/>
              <a:t>A paradigm shift from jumping straight into development to model driven development approach</a:t>
            </a:r>
            <a:r>
              <a:rPr lang="en-CA" dirty="0" smtClean="0"/>
              <a:t>.</a:t>
            </a:r>
          </a:p>
          <a:p>
            <a:pPr marL="457200" indent="-457200" algn="l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dirty="0"/>
              <a:t>We developed an interest on working towards a Unified approach for development of systems which is less platform </a:t>
            </a:r>
            <a:r>
              <a:rPr lang="en-CA" dirty="0" smtClean="0"/>
              <a:t>dependent.</a:t>
            </a:r>
          </a:p>
          <a:p>
            <a:pPr marL="457200" indent="-457200" algn="l">
              <a:buClr>
                <a:srgbClr val="000000"/>
              </a:buClr>
              <a:buSzPct val="100000"/>
              <a:buFont typeface="Arial"/>
              <a:buChar char="•"/>
            </a:pPr>
            <a:r>
              <a:rPr dirty="0" smtClean="0"/>
              <a:t>We </a:t>
            </a:r>
            <a:r>
              <a:rPr dirty="0"/>
              <a:t>learned the implementation of OCL, which proved very useful for implementing the constraints.</a:t>
            </a:r>
          </a:p>
          <a:p>
            <a:pPr marL="457200" indent="-457200" algn="l">
              <a:buClr>
                <a:srgbClr val="000000"/>
              </a:buClr>
              <a:buSzPct val="100000"/>
              <a:buFont typeface="Arial"/>
              <a:buChar char="•"/>
            </a:pPr>
            <a:r>
              <a:rPr dirty="0"/>
              <a:t>Action specification language was very useful for code development.</a:t>
            </a:r>
          </a:p>
          <a:p>
            <a:pPr marL="457200" indent="-457200" algn="l">
              <a:buClr>
                <a:srgbClr val="000000"/>
              </a:buClr>
              <a:buSzPct val="100000"/>
              <a:buFont typeface="Arial"/>
              <a:buChar char="•"/>
            </a:pPr>
            <a:r>
              <a:rPr dirty="0"/>
              <a:t>For code generation, there were many compatibility issues in versions of Eclipse</a:t>
            </a:r>
            <a:r>
              <a:rPr dirty="0" smtClean="0"/>
              <a:t>.</a:t>
            </a:r>
            <a:endParaRPr lang="en-CA" dirty="0" smtClean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xfrm>
            <a:off x="622300" y="673100"/>
            <a:ext cx="10464800" cy="825500"/>
          </a:xfrm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  <a:defRPr sz="25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Conclusion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622300" y="2477605"/>
            <a:ext cx="10464800" cy="5245100"/>
          </a:xfrm>
          <a:prstGeom prst="rect">
            <a:avLst/>
          </a:prstGeom>
        </p:spPr>
        <p:txBody>
          <a:bodyPr/>
          <a:lstStyle/>
          <a:p>
            <a:pPr algn="l"/>
            <a:r>
              <a:rPr dirty="0"/>
              <a:t>We learned that a better and more specified way of development is by first creating class diagrams and using the code generated by them as a framework.</a:t>
            </a:r>
          </a:p>
          <a:p>
            <a:pPr algn="l"/>
            <a:endParaRPr dirty="0"/>
          </a:p>
          <a:p>
            <a:pPr algn="l"/>
            <a:r>
              <a:rPr dirty="0"/>
              <a:t>OCL  as well as other UML driven methodologies are a better way to proceed with software development.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927100" y="406400"/>
            <a:ext cx="10464800" cy="952500"/>
          </a:xfrm>
          <a:prstGeom prst="rect">
            <a:avLst/>
          </a:prstGeom>
        </p:spPr>
        <p:txBody>
          <a:bodyPr/>
          <a:lstStyle>
            <a:lvl1pPr>
              <a:defRPr sz="25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Future Work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927100" y="2142987"/>
            <a:ext cx="10464800" cy="6210300"/>
          </a:xfrm>
          <a:prstGeom prst="rect">
            <a:avLst/>
          </a:prstGeom>
        </p:spPr>
        <p:txBody>
          <a:bodyPr/>
          <a:lstStyle/>
          <a:p>
            <a:pPr algn="l"/>
            <a:r>
              <a:rPr dirty="0"/>
              <a:t>We can still add Graphical User interface to the system.</a:t>
            </a:r>
          </a:p>
          <a:p>
            <a:pPr algn="l"/>
            <a:endParaRPr dirty="0"/>
          </a:p>
          <a:p>
            <a:pPr algn="l"/>
            <a:r>
              <a:rPr dirty="0"/>
              <a:t>Database connectivity is still to be added, we are currently using key-value pairs for storing data.</a:t>
            </a:r>
          </a:p>
          <a:p>
            <a:pPr algn="l"/>
            <a:endParaRPr dirty="0"/>
          </a:p>
          <a:p>
            <a:pPr algn="l"/>
            <a:r>
              <a:rPr dirty="0"/>
              <a:t> 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1257300" y="791218"/>
            <a:ext cx="9321800" cy="1164583"/>
          </a:xfrm>
          <a:prstGeom prst="rect">
            <a:avLst/>
          </a:prstGeom>
        </p:spPr>
        <p:txBody>
          <a:bodyPr/>
          <a:lstStyle>
            <a:lvl1pPr>
              <a:defRPr sz="3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Agenda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1257300" y="2137418"/>
            <a:ext cx="10464800" cy="6022283"/>
          </a:xfrm>
          <a:prstGeom prst="rect">
            <a:avLst/>
          </a:prstGeom>
        </p:spPr>
        <p:txBody>
          <a:bodyPr/>
          <a:lstStyle/>
          <a:p>
            <a:pPr algn="l" defTabSz="245363">
              <a:spcBef>
                <a:spcPts val="1700"/>
              </a:spcBef>
              <a:defRPr sz="1500" b="1"/>
            </a:pPr>
            <a:r>
              <a:t>Introduction</a:t>
            </a:r>
          </a:p>
          <a:p>
            <a:pPr algn="l" defTabSz="245363">
              <a:spcBef>
                <a:spcPts val="1700"/>
              </a:spcBef>
              <a:defRPr sz="1500" b="1"/>
            </a:pPr>
            <a:r>
              <a:t>Functional Requirements</a:t>
            </a:r>
          </a:p>
          <a:p>
            <a:pPr algn="l" defTabSz="245363">
              <a:spcBef>
                <a:spcPts val="1700"/>
              </a:spcBef>
              <a:defRPr sz="1500" b="1"/>
            </a:pPr>
            <a:r>
              <a:t>Inventory Management Use Case Diagram </a:t>
            </a:r>
          </a:p>
          <a:p>
            <a:pPr algn="l" defTabSz="245363">
              <a:spcBef>
                <a:spcPts val="1700"/>
              </a:spcBef>
              <a:defRPr sz="1500" b="1"/>
            </a:pPr>
            <a:r>
              <a:t>Use case </a:t>
            </a:r>
          </a:p>
          <a:p>
            <a:pPr algn="l" defTabSz="245363">
              <a:spcBef>
                <a:spcPts val="1700"/>
              </a:spcBef>
              <a:defRPr sz="1500" b="1"/>
            </a:pPr>
            <a:r>
              <a:t>UML Class Diagram for Inventory Management System</a:t>
            </a:r>
          </a:p>
          <a:p>
            <a:pPr algn="l" defTabSz="245363">
              <a:spcBef>
                <a:spcPts val="1700"/>
              </a:spcBef>
              <a:defRPr sz="1500" b="1"/>
            </a:pPr>
            <a:r>
              <a:t>OCL Constraints</a:t>
            </a:r>
          </a:p>
          <a:p>
            <a:pPr algn="l" defTabSz="245363">
              <a:spcBef>
                <a:spcPts val="1700"/>
              </a:spcBef>
              <a:defRPr sz="1500" b="1"/>
            </a:pPr>
            <a:r>
              <a:t>State Diagram</a:t>
            </a:r>
          </a:p>
          <a:p>
            <a:pPr algn="l" defTabSz="245363">
              <a:spcBef>
                <a:spcPts val="1700"/>
              </a:spcBef>
              <a:defRPr sz="1500" b="1"/>
            </a:pPr>
            <a:r>
              <a:t>Action Specification</a:t>
            </a:r>
          </a:p>
          <a:p>
            <a:pPr algn="l" defTabSz="245363">
              <a:spcBef>
                <a:spcPts val="1700"/>
              </a:spcBef>
              <a:defRPr sz="1500" b="1"/>
            </a:pPr>
            <a:r>
              <a:t>Code Demo</a:t>
            </a:r>
          </a:p>
          <a:p>
            <a:pPr algn="l" defTabSz="245363">
              <a:spcBef>
                <a:spcPts val="1700"/>
              </a:spcBef>
              <a:defRPr sz="1500" b="1"/>
            </a:pPr>
            <a:r>
              <a:t>Tools Used</a:t>
            </a:r>
          </a:p>
          <a:p>
            <a:pPr algn="l" defTabSz="245363">
              <a:spcBef>
                <a:spcPts val="1700"/>
              </a:spcBef>
              <a:defRPr sz="1500" b="1"/>
            </a:pPr>
            <a:r>
              <a:t>Challenges &amp; Lessons Learnt</a:t>
            </a:r>
          </a:p>
          <a:p>
            <a:pPr algn="l" defTabSz="245363">
              <a:spcBef>
                <a:spcPts val="1700"/>
              </a:spcBef>
              <a:defRPr sz="1500" b="1"/>
            </a:pPr>
            <a:r>
              <a:t>Conclusion</a:t>
            </a:r>
          </a:p>
          <a:p>
            <a:pPr algn="l" defTabSz="245363">
              <a:spcBef>
                <a:spcPts val="1700"/>
              </a:spcBef>
              <a:defRPr sz="1500" b="1"/>
            </a:pPr>
            <a:r>
              <a:t>Future Work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635000" y="406101"/>
            <a:ext cx="10464800" cy="1295700"/>
          </a:xfrm>
          <a:prstGeom prst="rect">
            <a:avLst/>
          </a:prstGeom>
        </p:spPr>
        <p:txBody>
          <a:bodyPr/>
          <a:lstStyle/>
          <a:p>
            <a:pPr defTabSz="572516">
              <a:defRPr sz="2100" b="1">
                <a:latin typeface="+mn-lt"/>
                <a:ea typeface="+mn-ea"/>
                <a:cs typeface="+mn-cs"/>
                <a:sym typeface="Helvetica"/>
              </a:defRPr>
            </a:pPr>
            <a:r>
              <a:t>Introduction</a:t>
            </a:r>
            <a:r>
              <a:rPr sz="7000" b="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sz="half" idx="1"/>
          </p:nvPr>
        </p:nvSpPr>
        <p:spPr>
          <a:xfrm>
            <a:off x="635000" y="2285999"/>
            <a:ext cx="10464800" cy="4561039"/>
          </a:xfrm>
          <a:prstGeom prst="rect">
            <a:avLst/>
          </a:prstGeom>
        </p:spPr>
        <p:txBody>
          <a:bodyPr/>
          <a:lstStyle/>
          <a:p>
            <a:pPr marL="308679" indent="-308679" algn="l" defTabSz="457200">
              <a:lnSpc>
                <a:spcPct val="107916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Helvetica"/>
              <a:buChar char="•"/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The essential function of inventory management software is to keep an account of stock in the warehouse so that the stock is always up to date and available when needed.</a:t>
            </a:r>
          </a:p>
          <a:p>
            <a:pPr marL="308679" indent="-308679" algn="l" defTabSz="457200">
              <a:lnSpc>
                <a:spcPct val="107916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Helvetica"/>
              <a:buChar char="•"/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Using the inventory management system we can track orders, sales ,deliveries , features of complaint tracking and report generations, which can be managed by the system.</a:t>
            </a:r>
          </a:p>
          <a:p>
            <a:pPr marL="308679" indent="-308679" algn="l" defTabSz="457200">
              <a:lnSpc>
                <a:spcPct val="107916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Helvetica"/>
              <a:buChar char="•"/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It helps in managing the time efficiency of orders , reduce the cost of maintaining logistics and also handles the payment requests which includes tax calculations as per the government regulations.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1155700" y="558800"/>
            <a:ext cx="10464800" cy="762000"/>
          </a:xfrm>
          <a:prstGeom prst="rect">
            <a:avLst/>
          </a:prstGeom>
        </p:spPr>
        <p:txBody>
          <a:bodyPr/>
          <a:lstStyle>
            <a:lvl1pPr>
              <a:defRPr sz="25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Functional Requirements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sz="half" idx="1"/>
          </p:nvPr>
        </p:nvSpPr>
        <p:spPr>
          <a:xfrm>
            <a:off x="1155700" y="2044948"/>
            <a:ext cx="10464800" cy="4033442"/>
          </a:xfrm>
          <a:prstGeom prst="rect">
            <a:avLst/>
          </a:prstGeom>
        </p:spPr>
        <p:txBody>
          <a:bodyPr/>
          <a:lstStyle/>
          <a:p>
            <a:pPr marL="135818" indent="-135818" algn="l" defTabSz="457200">
              <a:lnSpc>
                <a:spcPct val="107916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Helvetica"/>
              <a:buChar char="•"/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User Registration and authorization</a:t>
            </a:r>
          </a:p>
          <a:p>
            <a:pPr marL="135818" indent="-135818" algn="l" defTabSz="457200">
              <a:lnSpc>
                <a:spcPct val="107916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Helvetica"/>
              <a:buChar char="•"/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User should be able manage the Company’s stock of various materials.</a:t>
            </a:r>
          </a:p>
          <a:p>
            <a:pPr marL="135818" indent="-135818" algn="l" defTabSz="457200">
              <a:lnSpc>
                <a:spcPct val="107916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Helvetica"/>
              <a:buChar char="•"/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User should be able to create, modify, update and delete the sales order.</a:t>
            </a:r>
          </a:p>
          <a:p>
            <a:pPr marL="135818" indent="-135818" algn="l" defTabSz="457200">
              <a:lnSpc>
                <a:spcPct val="107916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Helvetica"/>
              <a:buChar char="•"/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User should be able to track the delivery of the product to the client.</a:t>
            </a:r>
          </a:p>
          <a:p>
            <a:pPr marL="135818" indent="-135818" algn="l" defTabSz="457200">
              <a:lnSpc>
                <a:spcPct val="107916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Helvetica"/>
              <a:buChar char="•"/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User should be able to request for stock.</a:t>
            </a:r>
          </a:p>
          <a:p>
            <a:pPr marL="135818" indent="-135818" algn="l" defTabSz="457200">
              <a:lnSpc>
                <a:spcPct val="107916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Helvetica"/>
              <a:buChar char="•"/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User should be able to generate various reports about the company.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1562100" y="-3035300"/>
            <a:ext cx="5334000" cy="3987800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7916"/>
              </a:lnSpc>
              <a:spcBef>
                <a:spcPts val="200"/>
              </a:spcBef>
              <a:defRPr sz="2000">
                <a:uFill>
                  <a:solidFill>
                    <a:srgbClr val="000000"/>
                  </a:solidFill>
                </a:u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Inventory Management Use Case Diagram</a:t>
            </a:r>
            <a:r>
              <a:rPr sz="1300"/>
              <a:t> </a:t>
            </a:r>
          </a:p>
        </p:txBody>
      </p:sp>
      <p:pic>
        <p:nvPicPr>
          <p:cNvPr id="117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2100" y="832873"/>
            <a:ext cx="8337274" cy="8745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2044450" y="190500"/>
            <a:ext cx="5334001" cy="596900"/>
          </a:xfrm>
          <a:prstGeom prst="rect">
            <a:avLst/>
          </a:prstGeom>
        </p:spPr>
        <p:txBody>
          <a:bodyPr/>
          <a:lstStyle>
            <a:lvl1pPr>
              <a:defRPr sz="23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Use case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627442"/>
              </p:ext>
            </p:extLst>
          </p:nvPr>
        </p:nvGraphicFramePr>
        <p:xfrm>
          <a:off x="2659132" y="787401"/>
          <a:ext cx="8035372" cy="843611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10921"/>
                <a:gridCol w="5724451"/>
              </a:tblGrid>
              <a:tr h="2269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Use Case Title</a:t>
                      </a:r>
                      <a:endParaRPr lang="en-CA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Order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050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Brief Description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Order records the process of ordering the raw materials from different vendors in order to update the stocks in the warehouse.</a:t>
                      </a:r>
                      <a:endParaRPr lang="en-CA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269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Primary Actors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Inventory Clerk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269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Stakeholders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Manager, Vendors, Company, salesperson, Inventory Clerk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269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Pre Conditions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Stock of items is low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269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Triggering events 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Stock of a particular item(s) is low in the inventory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6445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Main Flow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CA" sz="1200">
                          <a:effectLst/>
                        </a:rPr>
                        <a:t>Inventory clerk checks the inventory list.</a:t>
                      </a:r>
                      <a:endParaRPr lang="en-CA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CA" sz="1200">
                          <a:effectLst/>
                        </a:rPr>
                        <a:t>If any item is missing or low in inventory then Inventory Clerk places the order with vendor.</a:t>
                      </a:r>
                      <a:endParaRPr lang="en-CA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CA" sz="1200">
                          <a:effectLst/>
                        </a:rPr>
                        <a:t>Vendor quotes the price of the items.</a:t>
                      </a:r>
                      <a:endParaRPr lang="en-CA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CA" sz="1200">
                          <a:effectLst/>
                        </a:rPr>
                        <a:t>Vendor asks for the payment.</a:t>
                      </a:r>
                      <a:endParaRPr lang="en-CA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CA" sz="1200">
                          <a:effectLst/>
                        </a:rPr>
                        <a:t>Inventory Clerk makes the payment for the items.</a:t>
                      </a:r>
                      <a:endParaRPr lang="en-CA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CA" sz="1200">
                          <a:effectLst/>
                        </a:rPr>
                        <a:t>All the items paid for are shipped by the vendor.</a:t>
                      </a:r>
                      <a:endParaRPr lang="en-CA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CA" sz="1200">
                          <a:effectLst/>
                        </a:rPr>
                        <a:t>Inventory is updated.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0076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Alternate Flow/ Extensions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*At any time system fails,</a:t>
                      </a:r>
                      <a:endParaRPr lang="en-CA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CA" sz="1200">
                          <a:effectLst/>
                        </a:rPr>
                        <a:t>Inventory Clerk restarts system and requests recovery of prior state.</a:t>
                      </a:r>
                      <a:endParaRPr lang="en-CA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CA" sz="1200">
                          <a:effectLst/>
                        </a:rPr>
                        <a:t>System Reconstructs prior state.</a:t>
                      </a:r>
                      <a:endParaRPr lang="en-CA" sz="1100">
                        <a:effectLst/>
                      </a:endParaRPr>
                    </a:p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2. a. System detects the problem.</a:t>
                      </a:r>
                      <a:endParaRPr lang="en-CA" sz="1100">
                        <a:effectLst/>
                      </a:endParaRPr>
                    </a:p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2. b. Inventory Clerk starts new order.</a:t>
                      </a:r>
                      <a:endParaRPr lang="en-CA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CA" sz="1200">
                          <a:effectLst/>
                        </a:rPr>
                        <a:t>Inventory Clerk continues with the Order process.</a:t>
                      </a:r>
                      <a:endParaRPr lang="en-CA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5. Refer to payment use case.</a:t>
                      </a:r>
                      <a:endParaRPr lang="en-CA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9440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Post conditions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Order is saved. Taxes are calculated correctly and accounting and inventory are updated. Order Receipt is generated and payment authorization approvals are recorded.</a:t>
                      </a:r>
                      <a:endParaRPr lang="en-CA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1090065" y="0"/>
            <a:ext cx="9245601" cy="901700"/>
          </a:xfrm>
          <a:prstGeom prst="rect">
            <a:avLst/>
          </a:prstGeom>
        </p:spPr>
        <p:txBody>
          <a:bodyPr/>
          <a:lstStyle>
            <a:lvl1pPr algn="just" defTabSz="457200">
              <a:lnSpc>
                <a:spcPct val="107916"/>
              </a:lnSpc>
              <a:spcBef>
                <a:spcPts val="200"/>
              </a:spcBef>
              <a:defRPr sz="2500">
                <a:uFill>
                  <a:solidFill>
                    <a:srgbClr val="000000"/>
                  </a:solidFill>
                </a:u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/>
              <a:t>UML Class Diagram for Inventory Management System</a:t>
            </a:r>
          </a:p>
        </p:txBody>
      </p:sp>
      <p:pic>
        <p:nvPicPr>
          <p:cNvPr id="123" name="image7.png" descr="C:\Users\j_irimpa\Desktop\D3.png"/>
          <p:cNvPicPr>
            <a:picLocks noChangeAspect="1"/>
          </p:cNvPicPr>
          <p:nvPr/>
        </p:nvPicPr>
        <p:blipFill>
          <a:blip r:embed="rId2">
            <a:extLst/>
          </a:blip>
          <a:srcRect b="1073"/>
          <a:stretch>
            <a:fillRect/>
          </a:stretch>
        </p:blipFill>
        <p:spPr>
          <a:xfrm>
            <a:off x="1808922" y="901701"/>
            <a:ext cx="10038521" cy="86398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1065658" y="406400"/>
            <a:ext cx="10464801" cy="927100"/>
          </a:xfrm>
          <a:prstGeom prst="rect">
            <a:avLst/>
          </a:prstGeom>
        </p:spPr>
        <p:txBody>
          <a:bodyPr/>
          <a:lstStyle>
            <a:lvl1pPr algn="just" defTabSz="457200">
              <a:lnSpc>
                <a:spcPct val="107916"/>
              </a:lnSpc>
              <a:spcBef>
                <a:spcPts val="1200"/>
              </a:spcBef>
              <a:defRPr sz="2500">
                <a:uFill>
                  <a:solidFill>
                    <a:srgbClr val="000000"/>
                  </a:solidFill>
                </a:u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OCL Constraints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xfrm>
            <a:off x="1065657" y="1925140"/>
            <a:ext cx="10577119" cy="5742735"/>
          </a:xfrm>
          <a:prstGeom prst="rect">
            <a:avLst/>
          </a:prstGeom>
        </p:spPr>
        <p:txBody>
          <a:bodyPr/>
          <a:lstStyle/>
          <a:p>
            <a:pPr marL="420623" indent="-210311" algn="just" defTabSz="420623">
              <a:lnSpc>
                <a:spcPct val="107916"/>
              </a:lnSpc>
              <a:spcBef>
                <a:spcPts val="700"/>
              </a:spcBef>
              <a:buClr>
                <a:srgbClr val="000000"/>
              </a:buClr>
              <a:buSzPct val="100000"/>
              <a:buAutoNum type="arabicParenR"/>
              <a:defRPr sz="17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An employee should have unique employee id. </a:t>
            </a:r>
          </a:p>
          <a:p>
            <a:pPr indent="841247" algn="just" defTabSz="420623">
              <a:lnSpc>
                <a:spcPct val="107916"/>
              </a:lnSpc>
              <a:spcBef>
                <a:spcPts val="700"/>
              </a:spcBef>
              <a:defRPr sz="1700" b="1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Context</a:t>
            </a:r>
            <a:r>
              <a:rPr b="0"/>
              <a:t> Employee</a:t>
            </a:r>
          </a:p>
          <a:p>
            <a:pPr indent="841247" algn="just" defTabSz="420623">
              <a:lnSpc>
                <a:spcPct val="107916"/>
              </a:lnSpc>
              <a:spcBef>
                <a:spcPts val="700"/>
              </a:spcBef>
              <a:defRPr sz="1700" b="1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inv:</a:t>
            </a:r>
            <a:r>
              <a:rPr b="0"/>
              <a:t> self.allInstances-&gt;forAll(e1,e2-&gt;Employee | e1&lt;&gt;e2  implies e1.emp_id &lt;&gt;e2.emp_id)</a:t>
            </a:r>
          </a:p>
          <a:p>
            <a:pPr indent="841247" algn="just" defTabSz="420623">
              <a:lnSpc>
                <a:spcPct val="107916"/>
              </a:lnSpc>
              <a:spcBef>
                <a:spcPts val="700"/>
              </a:spcBef>
              <a:defRPr sz="17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 b="0"/>
          </a:p>
          <a:p>
            <a:pPr indent="841247" algn="just" defTabSz="420623">
              <a:lnSpc>
                <a:spcPct val="107916"/>
              </a:lnSpc>
              <a:spcBef>
                <a:spcPts val="700"/>
              </a:spcBef>
              <a:defRPr sz="17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 b="0"/>
          </a:p>
          <a:p>
            <a:pPr marL="420623" indent="-210311" algn="just" defTabSz="420623">
              <a:lnSpc>
                <a:spcPct val="107916"/>
              </a:lnSpc>
              <a:spcBef>
                <a:spcPts val="700"/>
              </a:spcBef>
              <a:buClr>
                <a:srgbClr val="000000"/>
              </a:buClr>
              <a:buSzPct val="100000"/>
              <a:buAutoNum type="arabicParenR" startAt="2"/>
              <a:defRPr sz="17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Shipping address should not be empty for OrderDelivery, SalesOrder and Customer</a:t>
            </a:r>
          </a:p>
          <a:p>
            <a:pPr indent="841246" algn="just" defTabSz="420623">
              <a:lnSpc>
                <a:spcPct val="107916"/>
              </a:lnSpc>
              <a:spcBef>
                <a:spcPts val="700"/>
              </a:spcBef>
              <a:defRPr sz="1700" b="1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Context</a:t>
            </a:r>
            <a:r>
              <a:rPr b="0"/>
              <a:t> OrderDelivery</a:t>
            </a:r>
          </a:p>
          <a:p>
            <a:pPr indent="841246" algn="just" defTabSz="420623">
              <a:lnSpc>
                <a:spcPct val="107916"/>
              </a:lnSpc>
              <a:spcBef>
                <a:spcPts val="700"/>
              </a:spcBef>
              <a:defRPr sz="1700" b="1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inv:</a:t>
            </a:r>
            <a:r>
              <a:rPr b="0"/>
              <a:t> self.shipping_address -&gt; notEmpty()</a:t>
            </a:r>
          </a:p>
          <a:p>
            <a:pPr indent="420623" algn="just" defTabSz="420623">
              <a:lnSpc>
                <a:spcPct val="107916"/>
              </a:lnSpc>
              <a:spcBef>
                <a:spcPts val="700"/>
              </a:spcBef>
              <a:defRPr sz="17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	</a:t>
            </a:r>
          </a:p>
          <a:p>
            <a:pPr indent="841246" algn="just" defTabSz="420623">
              <a:lnSpc>
                <a:spcPct val="107916"/>
              </a:lnSpc>
              <a:spcBef>
                <a:spcPts val="700"/>
              </a:spcBef>
              <a:defRPr sz="1700" b="1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Context</a:t>
            </a:r>
            <a:r>
              <a:rPr b="0"/>
              <a:t> SalesOrder</a:t>
            </a:r>
          </a:p>
          <a:p>
            <a:pPr indent="841246" algn="just" defTabSz="420623">
              <a:lnSpc>
                <a:spcPct val="107916"/>
              </a:lnSpc>
              <a:spcBef>
                <a:spcPts val="700"/>
              </a:spcBef>
              <a:defRPr sz="1700" b="1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inv:</a:t>
            </a:r>
            <a:r>
              <a:rPr b="0"/>
              <a:t> self.shipping_address -&gt; notEmpty()</a:t>
            </a:r>
          </a:p>
          <a:p>
            <a:pPr indent="420623" algn="just" defTabSz="420623">
              <a:lnSpc>
                <a:spcPct val="107916"/>
              </a:lnSpc>
              <a:spcBef>
                <a:spcPts val="700"/>
              </a:spcBef>
              <a:defRPr sz="17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	</a:t>
            </a:r>
          </a:p>
          <a:p>
            <a:pPr indent="841246" algn="just" defTabSz="420623">
              <a:lnSpc>
                <a:spcPct val="107916"/>
              </a:lnSpc>
              <a:spcBef>
                <a:spcPts val="700"/>
              </a:spcBef>
              <a:defRPr sz="1700" b="1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Context</a:t>
            </a:r>
            <a:r>
              <a:rPr b="0"/>
              <a:t> Customer</a:t>
            </a:r>
          </a:p>
          <a:p>
            <a:pPr indent="841246" algn="just" defTabSz="420623">
              <a:lnSpc>
                <a:spcPct val="107916"/>
              </a:lnSpc>
              <a:spcBef>
                <a:spcPts val="700"/>
              </a:spcBef>
              <a:defRPr sz="1700" b="1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inv:</a:t>
            </a:r>
            <a:r>
              <a:rPr b="0"/>
              <a:t> self.shipping_address -&gt; notEmpty()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977900" y="127000"/>
            <a:ext cx="10464800" cy="901700"/>
          </a:xfrm>
          <a:prstGeom prst="rect">
            <a:avLst/>
          </a:prstGeom>
        </p:spPr>
        <p:txBody>
          <a:bodyPr/>
          <a:lstStyle>
            <a:lvl1pPr algn="just" defTabSz="457200">
              <a:lnSpc>
                <a:spcPct val="107916"/>
              </a:lnSpc>
              <a:spcBef>
                <a:spcPts val="1200"/>
              </a:spcBef>
              <a:defRPr sz="2500">
                <a:uFill>
                  <a:solidFill>
                    <a:srgbClr val="000000"/>
                  </a:solidFill>
                </a:u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OCL Constraints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xfrm>
            <a:off x="977900" y="1662261"/>
            <a:ext cx="10464800" cy="5679133"/>
          </a:xfrm>
          <a:prstGeom prst="rect">
            <a:avLst/>
          </a:prstGeom>
        </p:spPr>
        <p:txBody>
          <a:bodyPr/>
          <a:lstStyle/>
          <a:p>
            <a:pPr algn="l" defTabSz="420623">
              <a:lnSpc>
                <a:spcPct val="107916"/>
              </a:lnSpc>
              <a:spcBef>
                <a:spcPts val="700"/>
              </a:spcBef>
              <a:defRPr sz="17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             3) The shipping date in SalesOrder and Order delivery should not be less than the current date</a:t>
            </a:r>
          </a:p>
          <a:p>
            <a:pPr indent="841246" algn="l" defTabSz="420623">
              <a:lnSpc>
                <a:spcPct val="107916"/>
              </a:lnSpc>
              <a:spcBef>
                <a:spcPts val="700"/>
              </a:spcBef>
              <a:defRPr sz="1700" b="1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Context </a:t>
            </a:r>
            <a:r>
              <a:rPr b="0"/>
              <a:t>SalesOrder</a:t>
            </a:r>
          </a:p>
          <a:p>
            <a:pPr indent="841246" algn="l" defTabSz="420623">
              <a:lnSpc>
                <a:spcPct val="107916"/>
              </a:lnSpc>
              <a:spcBef>
                <a:spcPts val="700"/>
              </a:spcBef>
              <a:defRPr sz="1700" b="1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inv:</a:t>
            </a:r>
            <a:r>
              <a:rPr b="0"/>
              <a:t> self.shipping_date -&gt;isAfter(today)</a:t>
            </a:r>
          </a:p>
          <a:p>
            <a:pPr indent="841247" algn="l" defTabSz="420623">
              <a:lnSpc>
                <a:spcPct val="107916"/>
              </a:lnSpc>
              <a:spcBef>
                <a:spcPts val="700"/>
              </a:spcBef>
              <a:defRPr sz="17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 b="0"/>
          </a:p>
          <a:p>
            <a:pPr indent="841246" algn="l" defTabSz="420623">
              <a:lnSpc>
                <a:spcPct val="107916"/>
              </a:lnSpc>
              <a:spcBef>
                <a:spcPts val="700"/>
              </a:spcBef>
              <a:defRPr sz="1700" b="1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Context </a:t>
            </a:r>
            <a:r>
              <a:rPr b="0"/>
              <a:t>OrderDelivery</a:t>
            </a:r>
          </a:p>
          <a:p>
            <a:pPr indent="841246" algn="l" defTabSz="420623">
              <a:lnSpc>
                <a:spcPct val="107916"/>
              </a:lnSpc>
              <a:spcBef>
                <a:spcPts val="700"/>
              </a:spcBef>
              <a:defRPr sz="1700" b="1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inv:</a:t>
            </a:r>
            <a:r>
              <a:rPr b="0"/>
              <a:t> self.shipping_date -&gt;isAfter(today)</a:t>
            </a:r>
          </a:p>
          <a:p>
            <a:pPr indent="841246" algn="l" defTabSz="420623">
              <a:lnSpc>
                <a:spcPct val="107916"/>
              </a:lnSpc>
              <a:spcBef>
                <a:spcPts val="700"/>
              </a:spcBef>
              <a:defRPr sz="17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 b="0"/>
          </a:p>
          <a:p>
            <a:pPr indent="841246" algn="l" defTabSz="420623">
              <a:lnSpc>
                <a:spcPct val="107916"/>
              </a:lnSpc>
              <a:spcBef>
                <a:spcPts val="700"/>
              </a:spcBef>
              <a:defRPr sz="17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4)A delivery cannot be cancelled or changed after the delivery status = “close”</a:t>
            </a:r>
          </a:p>
          <a:p>
            <a:pPr indent="841246" algn="l" defTabSz="420623">
              <a:lnSpc>
                <a:spcPct val="107916"/>
              </a:lnSpc>
              <a:spcBef>
                <a:spcPts val="700"/>
              </a:spcBef>
              <a:defRPr sz="1700" b="1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Context </a:t>
            </a:r>
            <a:r>
              <a:rPr b="0"/>
              <a:t>OrderDelivery::changeDelivery()</a:t>
            </a:r>
          </a:p>
          <a:p>
            <a:pPr indent="841246" algn="l" defTabSz="420623">
              <a:lnSpc>
                <a:spcPct val="107916"/>
              </a:lnSpc>
              <a:spcBef>
                <a:spcPts val="700"/>
              </a:spcBef>
              <a:defRPr sz="1700" b="1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pre:</a:t>
            </a:r>
            <a:r>
              <a:rPr b="0"/>
              <a:t> self.deliveryStatus &lt;&gt; ‘close’</a:t>
            </a:r>
          </a:p>
          <a:p>
            <a:pPr indent="841246" algn="l" defTabSz="420623">
              <a:lnSpc>
                <a:spcPct val="107916"/>
              </a:lnSpc>
              <a:spcBef>
                <a:spcPts val="700"/>
              </a:spcBef>
              <a:defRPr sz="17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 b="0"/>
          </a:p>
          <a:p>
            <a:pPr indent="841246" algn="l" defTabSz="420623">
              <a:lnSpc>
                <a:spcPct val="107916"/>
              </a:lnSpc>
              <a:spcBef>
                <a:spcPts val="700"/>
              </a:spcBef>
              <a:defRPr sz="1700" b="1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context </a:t>
            </a:r>
            <a:r>
              <a:rPr b="0"/>
              <a:t>OrderDelivery::cancelDelivery()</a:t>
            </a:r>
          </a:p>
          <a:p>
            <a:pPr indent="841246" algn="l" defTabSz="420623">
              <a:lnSpc>
                <a:spcPct val="107916"/>
              </a:lnSpc>
              <a:spcBef>
                <a:spcPts val="700"/>
              </a:spcBef>
              <a:defRPr sz="1700" b="1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pre:</a:t>
            </a:r>
            <a:r>
              <a:rPr b="0"/>
              <a:t> self.deliveryStatus &lt;&gt; ‘close’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Theme1">
  <a:themeElements>
    <a:clrScheme name="Theme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Theme1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Them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heme1">
  <a:themeElements>
    <a:clrScheme name="Theme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Theme1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Them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814</Words>
  <Application>Microsoft Office PowerPoint</Application>
  <PresentationFormat>Custom</PresentationFormat>
  <Paragraphs>134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Cabin</vt:lpstr>
      <vt:lpstr>Calibri</vt:lpstr>
      <vt:lpstr>Calibri Light</vt:lpstr>
      <vt:lpstr>Helvetica</vt:lpstr>
      <vt:lpstr>Helvetica Neue</vt:lpstr>
      <vt:lpstr>Theme1</vt:lpstr>
      <vt:lpstr>PowerPoint Presentation</vt:lpstr>
      <vt:lpstr>Agenda</vt:lpstr>
      <vt:lpstr>Introduction </vt:lpstr>
      <vt:lpstr>Functional Requirements</vt:lpstr>
      <vt:lpstr>Inventory Management Use Case Diagram </vt:lpstr>
      <vt:lpstr>Use case </vt:lpstr>
      <vt:lpstr>UML Class Diagram for Inventory Management System</vt:lpstr>
      <vt:lpstr>OCL Constraints</vt:lpstr>
      <vt:lpstr>OCL Constraints</vt:lpstr>
      <vt:lpstr>State Diagram</vt:lpstr>
      <vt:lpstr>Action Specification</vt:lpstr>
      <vt:lpstr>Code Demonstration</vt:lpstr>
      <vt:lpstr>Tools Used</vt:lpstr>
      <vt:lpstr>Challenges &amp; Lessons Learnt (Few Amongst Many Others)</vt:lpstr>
      <vt:lpstr>Conclusion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</dc:title>
  <cp:lastModifiedBy>Jarin Manuvel Mathew</cp:lastModifiedBy>
  <cp:revision>12</cp:revision>
  <dcterms:modified xsi:type="dcterms:W3CDTF">2016-04-13T23:32:28Z</dcterms:modified>
</cp:coreProperties>
</file>