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
      <p:font typeface="Roboto Mon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Mono-regular.fntdata"/><Relationship Id="rId14" Type="http://schemas.openxmlformats.org/officeDocument/2006/relationships/font" Target="fonts/Roboto-boldItalic.fntdata"/><Relationship Id="rId17" Type="http://schemas.openxmlformats.org/officeDocument/2006/relationships/font" Target="fonts/RobotoMono-italic.fntdata"/><Relationship Id="rId16" Type="http://schemas.openxmlformats.org/officeDocument/2006/relationships/font" Target="fonts/RobotoMon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Mon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2ba9574d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2ba9574d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ru" sz="1000">
                <a:solidFill>
                  <a:schemeClr val="dk1"/>
                </a:solidFill>
              </a:rPr>
              <a:t>Prokaryotes and viruses are engaged in an ongoing evolutionary arms race, with hosts developing immune defenses and viruses evolving counter-defenses. Despite the discovery of numerous defense and counter-defense mechanisms, the number of such systems maintained by a given virus or host is limited. This study explores the ecological and evolutionary constraints that determine the maximal number of sustainable defense and counter-defense systems. Using numerical and theoretical models, we demonstrate that the number of such systems is typically around 10, balancing the metabolic and autoimmune costs against the benefits of additional defenses.</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2ba9574d6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2ba9574d6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404040"/>
              </a:buClr>
              <a:buSzPts val="1200"/>
              <a:buFont typeface="Roboto"/>
              <a:buChar char="●"/>
            </a:pPr>
            <a:r>
              <a:rPr b="1" lang="ru" sz="1200">
                <a:solidFill>
                  <a:srgbClr val="404040"/>
                </a:solidFill>
                <a:latin typeface="Roboto"/>
                <a:ea typeface="Roboto"/>
                <a:cs typeface="Roboto"/>
                <a:sym typeface="Roboto"/>
              </a:rPr>
              <a:t>Model</a:t>
            </a:r>
            <a:r>
              <a:rPr lang="ru" sz="1200">
                <a:solidFill>
                  <a:srgbClr val="404040"/>
                </a:solidFill>
                <a:latin typeface="Roboto"/>
                <a:ea typeface="Roboto"/>
                <a:cs typeface="Roboto"/>
                <a:sym typeface="Roboto"/>
              </a:rPr>
              <a:t>: Developed a Lotka-Volterra model to describe the population dynamics of prokaryotic cells and viruses.</a:t>
            </a:r>
            <a:endParaRPr sz="1200">
              <a:solidFill>
                <a:srgbClr val="404040"/>
              </a:solidFill>
              <a:latin typeface="Roboto"/>
              <a:ea typeface="Roboto"/>
              <a:cs typeface="Roboto"/>
              <a:sym typeface="Roboto"/>
            </a:endParaRPr>
          </a:p>
          <a:p>
            <a:pPr indent="-304800" lvl="0" marL="457200" rtl="0" algn="l">
              <a:lnSpc>
                <a:spcPct val="115000"/>
              </a:lnSpc>
              <a:spcBef>
                <a:spcPts val="0"/>
              </a:spcBef>
              <a:spcAft>
                <a:spcPts val="0"/>
              </a:spcAft>
              <a:buClr>
                <a:srgbClr val="404040"/>
              </a:buClr>
              <a:buSzPts val="1200"/>
              <a:buFont typeface="Roboto"/>
              <a:buChar char="●"/>
            </a:pPr>
            <a:r>
              <a:rPr b="1" lang="ru" sz="1200">
                <a:solidFill>
                  <a:srgbClr val="404040"/>
                </a:solidFill>
                <a:latin typeface="Roboto"/>
                <a:ea typeface="Roboto"/>
                <a:cs typeface="Roboto"/>
                <a:sym typeface="Roboto"/>
              </a:rPr>
              <a:t>Parameters</a:t>
            </a:r>
            <a:r>
              <a:rPr lang="ru" sz="1200">
                <a:solidFill>
                  <a:srgbClr val="404040"/>
                </a:solidFill>
                <a:latin typeface="Roboto"/>
                <a:ea typeface="Roboto"/>
                <a:cs typeface="Roboto"/>
                <a:sym typeface="Roboto"/>
              </a:rPr>
              <a:t>: Incorporated metabolic costs of maintaining defense and counter-defense systems and the specificity of interactions between them.</a:t>
            </a:r>
            <a:endParaRPr sz="1200">
              <a:solidFill>
                <a:srgbClr val="404040"/>
              </a:solidFill>
              <a:latin typeface="Roboto"/>
              <a:ea typeface="Roboto"/>
              <a:cs typeface="Roboto"/>
              <a:sym typeface="Roboto"/>
            </a:endParaRPr>
          </a:p>
          <a:p>
            <a:pPr indent="-304800" lvl="0" marL="457200" rtl="0" algn="l">
              <a:lnSpc>
                <a:spcPct val="115000"/>
              </a:lnSpc>
              <a:spcBef>
                <a:spcPts val="0"/>
              </a:spcBef>
              <a:spcAft>
                <a:spcPts val="0"/>
              </a:spcAft>
              <a:buClr>
                <a:srgbClr val="404040"/>
              </a:buClr>
              <a:buSzPts val="1200"/>
              <a:buFont typeface="Roboto"/>
              <a:buChar char="●"/>
            </a:pPr>
            <a:r>
              <a:rPr b="1" lang="ru" sz="1200">
                <a:solidFill>
                  <a:srgbClr val="404040"/>
                </a:solidFill>
                <a:latin typeface="Roboto"/>
                <a:ea typeface="Roboto"/>
                <a:cs typeface="Roboto"/>
                <a:sym typeface="Roboto"/>
              </a:rPr>
              <a:t>Simulations</a:t>
            </a:r>
            <a:r>
              <a:rPr lang="ru" sz="1200">
                <a:solidFill>
                  <a:srgbClr val="404040"/>
                </a:solidFill>
                <a:latin typeface="Roboto"/>
                <a:ea typeface="Roboto"/>
                <a:cs typeface="Roboto"/>
                <a:sym typeface="Roboto"/>
              </a:rPr>
              <a:t>:</a:t>
            </a:r>
            <a:endParaRPr sz="1200">
              <a:solidFill>
                <a:srgbClr val="404040"/>
              </a:solidFill>
              <a:latin typeface="Roboto"/>
              <a:ea typeface="Roboto"/>
              <a:cs typeface="Roboto"/>
              <a:sym typeface="Roboto"/>
            </a:endParaRPr>
          </a:p>
          <a:p>
            <a:pPr indent="-304800" lvl="1" marL="914400" rtl="0" algn="l">
              <a:lnSpc>
                <a:spcPct val="115000"/>
              </a:lnSpc>
              <a:spcBef>
                <a:spcPts val="0"/>
              </a:spcBef>
              <a:spcAft>
                <a:spcPts val="0"/>
              </a:spcAft>
              <a:buClr>
                <a:srgbClr val="404040"/>
              </a:buClr>
              <a:buSzPts val="1200"/>
              <a:buFont typeface="Roboto"/>
              <a:buChar char="○"/>
            </a:pPr>
            <a:r>
              <a:rPr b="1" lang="ru" sz="1200">
                <a:solidFill>
                  <a:srgbClr val="404040"/>
                </a:solidFill>
                <a:latin typeface="Roboto"/>
                <a:ea typeface="Roboto"/>
                <a:cs typeface="Roboto"/>
                <a:sym typeface="Roboto"/>
              </a:rPr>
              <a:t>Ecological Simulations</a:t>
            </a:r>
            <a:r>
              <a:rPr lang="ru" sz="1200">
                <a:solidFill>
                  <a:srgbClr val="404040"/>
                </a:solidFill>
                <a:latin typeface="Roboto"/>
                <a:ea typeface="Roboto"/>
                <a:cs typeface="Roboto"/>
                <a:sym typeface="Roboto"/>
              </a:rPr>
              <a:t>: All possible strains are present from the start.</a:t>
            </a:r>
            <a:endParaRPr sz="1200">
              <a:solidFill>
                <a:srgbClr val="404040"/>
              </a:solidFill>
              <a:latin typeface="Roboto"/>
              <a:ea typeface="Roboto"/>
              <a:cs typeface="Roboto"/>
              <a:sym typeface="Roboto"/>
            </a:endParaRPr>
          </a:p>
          <a:p>
            <a:pPr indent="-304800" lvl="1" marL="914400" rtl="0" algn="l">
              <a:lnSpc>
                <a:spcPct val="115000"/>
              </a:lnSpc>
              <a:spcBef>
                <a:spcPts val="0"/>
              </a:spcBef>
              <a:spcAft>
                <a:spcPts val="0"/>
              </a:spcAft>
              <a:buClr>
                <a:srgbClr val="404040"/>
              </a:buClr>
              <a:buSzPts val="1200"/>
              <a:buFont typeface="Roboto"/>
              <a:buChar char="○"/>
            </a:pPr>
            <a:r>
              <a:rPr b="1" lang="ru" sz="1200">
                <a:solidFill>
                  <a:srgbClr val="404040"/>
                </a:solidFill>
                <a:latin typeface="Roboto"/>
                <a:ea typeface="Roboto"/>
                <a:cs typeface="Roboto"/>
                <a:sym typeface="Roboto"/>
              </a:rPr>
              <a:t>Evolutionary Simulations</a:t>
            </a:r>
            <a:r>
              <a:rPr lang="ru" sz="1200">
                <a:solidFill>
                  <a:srgbClr val="404040"/>
                </a:solidFill>
                <a:latin typeface="Roboto"/>
                <a:ea typeface="Roboto"/>
                <a:cs typeface="Roboto"/>
                <a:sym typeface="Roboto"/>
              </a:rPr>
              <a:t>: New strains emerge through mutations.</a:t>
            </a:r>
            <a:endParaRPr sz="1200">
              <a:solidFill>
                <a:srgbClr val="404040"/>
              </a:solidFill>
              <a:latin typeface="Roboto"/>
              <a:ea typeface="Roboto"/>
              <a:cs typeface="Roboto"/>
              <a:sym typeface="Roboto"/>
            </a:endParaRPr>
          </a:p>
          <a:p>
            <a:pPr indent="-304800" lvl="0" marL="457200" rtl="0" algn="l">
              <a:lnSpc>
                <a:spcPct val="115000"/>
              </a:lnSpc>
              <a:spcBef>
                <a:spcPts val="0"/>
              </a:spcBef>
              <a:spcAft>
                <a:spcPts val="0"/>
              </a:spcAft>
              <a:buClr>
                <a:srgbClr val="404040"/>
              </a:buClr>
              <a:buSzPts val="1200"/>
              <a:buFont typeface="Roboto"/>
              <a:buChar char="●"/>
            </a:pPr>
            <a:r>
              <a:rPr b="1" lang="ru" sz="1200">
                <a:solidFill>
                  <a:srgbClr val="404040"/>
                </a:solidFill>
                <a:latin typeface="Roboto"/>
                <a:ea typeface="Roboto"/>
                <a:cs typeface="Roboto"/>
                <a:sym typeface="Roboto"/>
              </a:rPr>
              <a:t>Variations</a:t>
            </a:r>
            <a:r>
              <a:rPr lang="ru" sz="1200">
                <a:solidFill>
                  <a:srgbClr val="404040"/>
                </a:solidFill>
                <a:latin typeface="Roboto"/>
                <a:ea typeface="Roboto"/>
                <a:cs typeface="Roboto"/>
                <a:sym typeface="Roboto"/>
              </a:rPr>
              <a:t>: Explored different costs (additive vs. multiplicative) and specificity of defense and counter-defense mechanisms.</a:t>
            </a:r>
            <a:endParaRPr sz="1200">
              <a:solidFill>
                <a:srgbClr val="404040"/>
              </a:solidFill>
              <a:latin typeface="Roboto"/>
              <a:ea typeface="Roboto"/>
              <a:cs typeface="Roboto"/>
              <a:sym typeface="Roboto"/>
            </a:endParaRPr>
          </a:p>
          <a:p>
            <a:pPr indent="0" lvl="0" marL="0" rtl="0" algn="l">
              <a:lnSpc>
                <a:spcPct val="115000"/>
              </a:lnSpc>
              <a:spcBef>
                <a:spcPts val="0"/>
              </a:spcBef>
              <a:spcAft>
                <a:spcPts val="0"/>
              </a:spcAft>
              <a:buNone/>
            </a:pPr>
            <a:r>
              <a:t/>
            </a:r>
            <a:endParaRPr sz="1150">
              <a:solidFill>
                <a:srgbClr val="1A1A1A"/>
              </a:solidFill>
            </a:endParaRPr>
          </a:p>
          <a:p>
            <a:pPr indent="0" lvl="0" marL="0" rtl="0" algn="l">
              <a:lnSpc>
                <a:spcPct val="115000"/>
              </a:lnSpc>
              <a:spcBef>
                <a:spcPts val="0"/>
              </a:spcBef>
              <a:spcAft>
                <a:spcPts val="0"/>
              </a:spcAft>
              <a:buNone/>
            </a:pPr>
            <a:r>
              <a:rPr lang="ru" sz="1150">
                <a:solidFill>
                  <a:srgbClr val="1A1A1A"/>
                </a:solidFill>
              </a:rPr>
              <a:t>Table 1: Values of parameters</a:t>
            </a:r>
            <a:endParaRPr sz="1150">
              <a:solidFill>
                <a:srgbClr val="1A1A1A"/>
              </a:solidFill>
            </a:endParaRPr>
          </a:p>
          <a:p>
            <a:pPr indent="0" lvl="0" marL="0" rtl="0" algn="l">
              <a:lnSpc>
                <a:spcPct val="115000"/>
              </a:lnSpc>
              <a:spcBef>
                <a:spcPts val="0"/>
              </a:spcBef>
              <a:spcAft>
                <a:spcPts val="0"/>
              </a:spcAft>
              <a:buNone/>
            </a:pPr>
            <a:r>
              <a:rPr lang="ru" sz="1150">
                <a:solidFill>
                  <a:srgbClr val="1A1A1A"/>
                </a:solidFill>
              </a:rPr>
              <a:t>Parameter</a:t>
            </a:r>
            <a:endParaRPr sz="1150">
              <a:solidFill>
                <a:srgbClr val="1A1A1A"/>
              </a:solidFill>
            </a:endParaRPr>
          </a:p>
          <a:p>
            <a:pPr indent="0" lvl="0" marL="0" rtl="0" algn="l">
              <a:lnSpc>
                <a:spcPct val="115000"/>
              </a:lnSpc>
              <a:spcBef>
                <a:spcPts val="0"/>
              </a:spcBef>
              <a:spcAft>
                <a:spcPts val="0"/>
              </a:spcAft>
              <a:buNone/>
            </a:pPr>
            <a:r>
              <a:rPr lang="ru" sz="1150">
                <a:solidFill>
                  <a:srgbClr val="1A1A1A"/>
                </a:solidFill>
              </a:rPr>
              <a:t>Value</a:t>
            </a:r>
            <a:endParaRPr sz="1150">
              <a:solidFill>
                <a:srgbClr val="1A1A1A"/>
              </a:solidFill>
            </a:endParaRPr>
          </a:p>
          <a:p>
            <a:pPr indent="0" lvl="0" marL="0" rtl="0" algn="l">
              <a:lnSpc>
                <a:spcPct val="115000"/>
              </a:lnSpc>
              <a:spcBef>
                <a:spcPts val="0"/>
              </a:spcBef>
              <a:spcAft>
                <a:spcPts val="0"/>
              </a:spcAft>
              <a:buNone/>
            </a:pPr>
            <a:r>
              <a:rPr lang="ru" sz="1150">
                <a:solidFill>
                  <a:srgbClr val="1A1A1A"/>
                </a:solidFill>
              </a:rPr>
              <a:t>Meaning</a:t>
            </a:r>
            <a:endParaRPr sz="1150">
              <a:solidFill>
                <a:srgbClr val="1A1A1A"/>
              </a:solidFill>
            </a:endParaRPr>
          </a:p>
          <a:p>
            <a:pPr indent="0" lvl="0" marL="0" rtl="0" algn="l">
              <a:lnSpc>
                <a:spcPct val="115000"/>
              </a:lnSpc>
              <a:spcBef>
                <a:spcPts val="0"/>
              </a:spcBef>
              <a:spcAft>
                <a:spcPts val="0"/>
              </a:spcAft>
              <a:buNone/>
            </a:pPr>
            <a:r>
              <a:rPr lang="ru" sz="1150">
                <a:solidFill>
                  <a:srgbClr val="1A1A1A"/>
                </a:solidFill>
              </a:rPr>
              <a:t>β0</a:t>
            </a:r>
            <a:endParaRPr sz="1150">
              <a:solidFill>
                <a:srgbClr val="1A1A1A"/>
              </a:solidFill>
            </a:endParaRPr>
          </a:p>
          <a:p>
            <a:pPr indent="0" lvl="0" marL="0" rtl="0" algn="l">
              <a:lnSpc>
                <a:spcPct val="115000"/>
              </a:lnSpc>
              <a:spcBef>
                <a:spcPts val="0"/>
              </a:spcBef>
              <a:spcAft>
                <a:spcPts val="0"/>
              </a:spcAft>
              <a:buNone/>
            </a:pPr>
            <a:r>
              <a:rPr lang="ru" sz="1150">
                <a:solidFill>
                  <a:srgbClr val="1A1A1A"/>
                </a:solidFill>
              </a:rPr>
              <a:t>10</a:t>
            </a:r>
            <a:endParaRPr sz="1150">
              <a:solidFill>
                <a:srgbClr val="1A1A1A"/>
              </a:solidFill>
            </a:endParaRPr>
          </a:p>
          <a:p>
            <a:pPr indent="0" lvl="0" marL="0" rtl="0" algn="l">
              <a:lnSpc>
                <a:spcPct val="115000"/>
              </a:lnSpc>
              <a:spcBef>
                <a:spcPts val="0"/>
              </a:spcBef>
              <a:spcAft>
                <a:spcPts val="0"/>
              </a:spcAft>
              <a:buNone/>
            </a:pPr>
            <a:r>
              <a:rPr lang="ru" sz="1150">
                <a:solidFill>
                  <a:srgbClr val="1A1A1A"/>
                </a:solidFill>
              </a:rPr>
              <a:t>Cellular birth rate amplitude</a:t>
            </a:r>
            <a:endParaRPr sz="1150">
              <a:solidFill>
                <a:srgbClr val="1A1A1A"/>
              </a:solidFill>
            </a:endParaRPr>
          </a:p>
          <a:p>
            <a:pPr indent="0" lvl="0" marL="0" rtl="0" algn="l">
              <a:lnSpc>
                <a:spcPct val="115000"/>
              </a:lnSpc>
              <a:spcBef>
                <a:spcPts val="0"/>
              </a:spcBef>
              <a:spcAft>
                <a:spcPts val="0"/>
              </a:spcAft>
              <a:buNone/>
            </a:pPr>
            <a:r>
              <a:rPr lang="ru" sz="1150">
                <a:solidFill>
                  <a:srgbClr val="1A1A1A"/>
                </a:solidFill>
              </a:rPr>
              <a:t>Cβ</a:t>
            </a:r>
            <a:endParaRPr sz="1150">
              <a:solidFill>
                <a:srgbClr val="1A1A1A"/>
              </a:solidFill>
            </a:endParaRPr>
          </a:p>
          <a:p>
            <a:pPr indent="0" lvl="0" marL="0" rtl="0" algn="l">
              <a:lnSpc>
                <a:spcPct val="115000"/>
              </a:lnSpc>
              <a:spcBef>
                <a:spcPts val="0"/>
              </a:spcBef>
              <a:spcAft>
                <a:spcPts val="0"/>
              </a:spcAft>
              <a:buNone/>
            </a:pPr>
            <a:r>
              <a:rPr lang="ru" sz="1150">
                <a:solidFill>
                  <a:srgbClr val="1A1A1A"/>
                </a:solidFill>
              </a:rPr>
              <a:t>0.1</a:t>
            </a:r>
            <a:endParaRPr sz="1150">
              <a:solidFill>
                <a:srgbClr val="1A1A1A"/>
              </a:solidFill>
            </a:endParaRPr>
          </a:p>
          <a:p>
            <a:pPr indent="0" lvl="0" marL="0" rtl="0" algn="l">
              <a:lnSpc>
                <a:spcPct val="115000"/>
              </a:lnSpc>
              <a:spcBef>
                <a:spcPts val="0"/>
              </a:spcBef>
              <a:spcAft>
                <a:spcPts val="0"/>
              </a:spcAft>
              <a:buNone/>
            </a:pPr>
            <a:r>
              <a:rPr lang="ru" sz="1150">
                <a:solidFill>
                  <a:srgbClr val="1A1A1A"/>
                </a:solidFill>
              </a:rPr>
              <a:t>Cellular birth coefficient</a:t>
            </a:r>
            <a:endParaRPr sz="1150">
              <a:solidFill>
                <a:srgbClr val="1A1A1A"/>
              </a:solidFill>
            </a:endParaRPr>
          </a:p>
          <a:p>
            <a:pPr indent="0" lvl="0" marL="0" rtl="0" algn="l">
              <a:lnSpc>
                <a:spcPct val="115000"/>
              </a:lnSpc>
              <a:spcBef>
                <a:spcPts val="0"/>
              </a:spcBef>
              <a:spcAft>
                <a:spcPts val="0"/>
              </a:spcAft>
              <a:buNone/>
            </a:pPr>
            <a:r>
              <a:rPr lang="ru" sz="1150">
                <a:solidFill>
                  <a:srgbClr val="1A1A1A"/>
                </a:solidFill>
              </a:rPr>
              <a:t>K</a:t>
            </a:r>
            <a:endParaRPr sz="1150">
              <a:solidFill>
                <a:srgbClr val="1A1A1A"/>
              </a:solidFill>
            </a:endParaRPr>
          </a:p>
          <a:p>
            <a:pPr indent="0" lvl="0" marL="0" rtl="0" algn="l">
              <a:lnSpc>
                <a:spcPct val="115000"/>
              </a:lnSpc>
              <a:spcBef>
                <a:spcPts val="0"/>
              </a:spcBef>
              <a:spcAft>
                <a:spcPts val="0"/>
              </a:spcAft>
              <a:buNone/>
            </a:pPr>
            <a:r>
              <a:rPr lang="ru" sz="1150">
                <a:solidFill>
                  <a:srgbClr val="1A1A1A"/>
                </a:solidFill>
              </a:rPr>
              <a:t>1</a:t>
            </a:r>
            <a:endParaRPr sz="1150">
              <a:solidFill>
                <a:srgbClr val="1A1A1A"/>
              </a:solidFill>
            </a:endParaRPr>
          </a:p>
          <a:p>
            <a:pPr indent="0" lvl="0" marL="0" rtl="0" algn="l">
              <a:lnSpc>
                <a:spcPct val="115000"/>
              </a:lnSpc>
              <a:spcBef>
                <a:spcPts val="0"/>
              </a:spcBef>
              <a:spcAft>
                <a:spcPts val="0"/>
              </a:spcAft>
              <a:buNone/>
            </a:pPr>
            <a:r>
              <a:rPr lang="ru" sz="1150">
                <a:solidFill>
                  <a:srgbClr val="1A1A1A"/>
                </a:solidFill>
              </a:rPr>
              <a:t>Environmental carrying capacity</a:t>
            </a:r>
            <a:endParaRPr sz="1150">
              <a:solidFill>
                <a:srgbClr val="1A1A1A"/>
              </a:solidFill>
            </a:endParaRPr>
          </a:p>
          <a:p>
            <a:pPr indent="0" lvl="0" marL="0" rtl="0" algn="l">
              <a:lnSpc>
                <a:spcPct val="115000"/>
              </a:lnSpc>
              <a:spcBef>
                <a:spcPts val="0"/>
              </a:spcBef>
              <a:spcAft>
                <a:spcPts val="0"/>
              </a:spcAft>
              <a:buNone/>
            </a:pPr>
            <a:r>
              <a:rPr lang="ru" sz="1150">
                <a:solidFill>
                  <a:srgbClr val="1A1A1A"/>
                </a:solidFill>
              </a:rPr>
              <a:t>α0</a:t>
            </a:r>
            <a:endParaRPr sz="1150">
              <a:solidFill>
                <a:srgbClr val="1A1A1A"/>
              </a:solidFill>
            </a:endParaRPr>
          </a:p>
          <a:p>
            <a:pPr indent="0" lvl="0" marL="0" rtl="0" algn="l">
              <a:lnSpc>
                <a:spcPct val="115000"/>
              </a:lnSpc>
              <a:spcBef>
                <a:spcPts val="0"/>
              </a:spcBef>
              <a:spcAft>
                <a:spcPts val="0"/>
              </a:spcAft>
              <a:buNone/>
            </a:pPr>
            <a:r>
              <a:rPr lang="ru" sz="1150">
                <a:solidFill>
                  <a:srgbClr val="1A1A1A"/>
                </a:solidFill>
              </a:rPr>
              <a:t>0.1</a:t>
            </a:r>
            <a:endParaRPr sz="1150">
              <a:solidFill>
                <a:srgbClr val="1A1A1A"/>
              </a:solidFill>
            </a:endParaRPr>
          </a:p>
          <a:p>
            <a:pPr indent="0" lvl="0" marL="0" rtl="0" algn="l">
              <a:lnSpc>
                <a:spcPct val="115000"/>
              </a:lnSpc>
              <a:spcBef>
                <a:spcPts val="0"/>
              </a:spcBef>
              <a:spcAft>
                <a:spcPts val="0"/>
              </a:spcAft>
              <a:buNone/>
            </a:pPr>
            <a:r>
              <a:rPr lang="ru" sz="1150">
                <a:solidFill>
                  <a:srgbClr val="1A1A1A"/>
                </a:solidFill>
              </a:rPr>
              <a:t>Attack rate amplitude</a:t>
            </a:r>
            <a:endParaRPr sz="1150">
              <a:solidFill>
                <a:srgbClr val="1A1A1A"/>
              </a:solidFill>
            </a:endParaRPr>
          </a:p>
          <a:p>
            <a:pPr indent="0" lvl="0" marL="0" rtl="0" algn="l">
              <a:lnSpc>
                <a:spcPct val="115000"/>
              </a:lnSpc>
              <a:spcBef>
                <a:spcPts val="0"/>
              </a:spcBef>
              <a:spcAft>
                <a:spcPts val="0"/>
              </a:spcAft>
              <a:buNone/>
            </a:pPr>
            <a:r>
              <a:rPr lang="ru" sz="1150">
                <a:solidFill>
                  <a:srgbClr val="1A1A1A"/>
                </a:solidFill>
              </a:rPr>
              <a:t>Cα</a:t>
            </a:r>
            <a:endParaRPr sz="1150">
              <a:solidFill>
                <a:srgbClr val="1A1A1A"/>
              </a:solidFill>
            </a:endParaRPr>
          </a:p>
          <a:p>
            <a:pPr indent="0" lvl="0" marL="0" rtl="0" algn="l">
              <a:lnSpc>
                <a:spcPct val="115000"/>
              </a:lnSpc>
              <a:spcBef>
                <a:spcPts val="0"/>
              </a:spcBef>
              <a:spcAft>
                <a:spcPts val="0"/>
              </a:spcAft>
              <a:buNone/>
            </a:pPr>
            <a:r>
              <a:rPr lang="ru" sz="1150">
                <a:solidFill>
                  <a:srgbClr val="1A1A1A"/>
                </a:solidFill>
              </a:rPr>
              <a:t>0.3</a:t>
            </a:r>
            <a:endParaRPr sz="1150">
              <a:solidFill>
                <a:srgbClr val="1A1A1A"/>
              </a:solidFill>
            </a:endParaRPr>
          </a:p>
          <a:p>
            <a:pPr indent="0" lvl="0" marL="0" rtl="0" algn="l">
              <a:lnSpc>
                <a:spcPct val="115000"/>
              </a:lnSpc>
              <a:spcBef>
                <a:spcPts val="0"/>
              </a:spcBef>
              <a:spcAft>
                <a:spcPts val="0"/>
              </a:spcAft>
              <a:buNone/>
            </a:pPr>
            <a:r>
              <a:rPr lang="ru" sz="1150">
                <a:solidFill>
                  <a:srgbClr val="1A1A1A"/>
                </a:solidFill>
              </a:rPr>
              <a:t>Attack rate coefficient</a:t>
            </a:r>
            <a:endParaRPr sz="1150">
              <a:solidFill>
                <a:srgbClr val="1A1A1A"/>
              </a:solidFill>
            </a:endParaRPr>
          </a:p>
          <a:p>
            <a:pPr indent="0" lvl="0" marL="0" rtl="0" algn="l">
              <a:lnSpc>
                <a:spcPct val="115000"/>
              </a:lnSpc>
              <a:spcBef>
                <a:spcPts val="0"/>
              </a:spcBef>
              <a:spcAft>
                <a:spcPts val="0"/>
              </a:spcAft>
              <a:buNone/>
            </a:pPr>
            <a:r>
              <a:rPr lang="ru" sz="1150">
                <a:solidFill>
                  <a:srgbClr val="1A1A1A"/>
                </a:solidFill>
              </a:rPr>
              <a:t>χ0</a:t>
            </a:r>
            <a:endParaRPr sz="1150">
              <a:solidFill>
                <a:srgbClr val="1A1A1A"/>
              </a:solidFill>
            </a:endParaRPr>
          </a:p>
          <a:p>
            <a:pPr indent="0" lvl="0" marL="0" rtl="0" algn="l">
              <a:lnSpc>
                <a:spcPct val="115000"/>
              </a:lnSpc>
              <a:spcBef>
                <a:spcPts val="0"/>
              </a:spcBef>
              <a:spcAft>
                <a:spcPts val="0"/>
              </a:spcAft>
              <a:buNone/>
            </a:pPr>
            <a:r>
              <a:rPr lang="ru" sz="1150">
                <a:solidFill>
                  <a:srgbClr val="1A1A1A"/>
                </a:solidFill>
              </a:rPr>
              <a:t>5</a:t>
            </a:r>
            <a:endParaRPr sz="1150">
              <a:solidFill>
                <a:srgbClr val="1A1A1A"/>
              </a:solidFill>
            </a:endParaRPr>
          </a:p>
          <a:p>
            <a:pPr indent="0" lvl="0" marL="0" rtl="0" algn="l">
              <a:lnSpc>
                <a:spcPct val="115000"/>
              </a:lnSpc>
              <a:spcBef>
                <a:spcPts val="0"/>
              </a:spcBef>
              <a:spcAft>
                <a:spcPts val="0"/>
              </a:spcAft>
              <a:buNone/>
            </a:pPr>
            <a:r>
              <a:rPr lang="ru" sz="1150">
                <a:solidFill>
                  <a:srgbClr val="1A1A1A"/>
                </a:solidFill>
              </a:rPr>
              <a:t>Viral birth rate amplitude</a:t>
            </a:r>
            <a:endParaRPr sz="1150">
              <a:solidFill>
                <a:srgbClr val="1A1A1A"/>
              </a:solidFill>
            </a:endParaRPr>
          </a:p>
          <a:p>
            <a:pPr indent="0" lvl="0" marL="0" rtl="0" algn="l">
              <a:lnSpc>
                <a:spcPct val="115000"/>
              </a:lnSpc>
              <a:spcBef>
                <a:spcPts val="0"/>
              </a:spcBef>
              <a:spcAft>
                <a:spcPts val="0"/>
              </a:spcAft>
              <a:buNone/>
            </a:pPr>
            <a:r>
              <a:rPr lang="ru" sz="1150">
                <a:solidFill>
                  <a:srgbClr val="1A1A1A"/>
                </a:solidFill>
              </a:rPr>
              <a:t>Cχ</a:t>
            </a:r>
            <a:endParaRPr sz="1150">
              <a:solidFill>
                <a:srgbClr val="1A1A1A"/>
              </a:solidFill>
            </a:endParaRPr>
          </a:p>
          <a:p>
            <a:pPr indent="0" lvl="0" marL="0" rtl="0" algn="l">
              <a:lnSpc>
                <a:spcPct val="115000"/>
              </a:lnSpc>
              <a:spcBef>
                <a:spcPts val="0"/>
              </a:spcBef>
              <a:spcAft>
                <a:spcPts val="0"/>
              </a:spcAft>
              <a:buNone/>
            </a:pPr>
            <a:r>
              <a:rPr lang="ru" sz="1150">
                <a:solidFill>
                  <a:srgbClr val="1A1A1A"/>
                </a:solidFill>
              </a:rPr>
              <a:t>0.1</a:t>
            </a:r>
            <a:endParaRPr sz="1150">
              <a:solidFill>
                <a:srgbClr val="1A1A1A"/>
              </a:solidFill>
            </a:endParaRPr>
          </a:p>
          <a:p>
            <a:pPr indent="0" lvl="0" marL="0" rtl="0" algn="l">
              <a:lnSpc>
                <a:spcPct val="115000"/>
              </a:lnSpc>
              <a:spcBef>
                <a:spcPts val="0"/>
              </a:spcBef>
              <a:spcAft>
                <a:spcPts val="0"/>
              </a:spcAft>
              <a:buNone/>
            </a:pPr>
            <a:r>
              <a:rPr lang="ru" sz="1150">
                <a:solidFill>
                  <a:srgbClr val="1A1A1A"/>
                </a:solidFill>
              </a:rPr>
              <a:t>Viral birth rate coefficient</a:t>
            </a:r>
            <a:endParaRPr sz="1150">
              <a:solidFill>
                <a:srgbClr val="1A1A1A"/>
              </a:solidFill>
            </a:endParaRPr>
          </a:p>
          <a:p>
            <a:pPr indent="0" lvl="0" marL="0" rtl="0" algn="l">
              <a:lnSpc>
                <a:spcPct val="115000"/>
              </a:lnSpc>
              <a:spcBef>
                <a:spcPts val="0"/>
              </a:spcBef>
              <a:spcAft>
                <a:spcPts val="0"/>
              </a:spcAft>
              <a:buNone/>
            </a:pPr>
            <a:r>
              <a:rPr lang="ru" sz="1150">
                <a:solidFill>
                  <a:srgbClr val="1A1A1A"/>
                </a:solidFill>
              </a:rPr>
              <a:t>δ</a:t>
            </a:r>
            <a:endParaRPr sz="1150">
              <a:solidFill>
                <a:srgbClr val="1A1A1A"/>
              </a:solidFill>
            </a:endParaRPr>
          </a:p>
          <a:p>
            <a:pPr indent="0" lvl="0" marL="0" rtl="0" algn="l">
              <a:lnSpc>
                <a:spcPct val="115000"/>
              </a:lnSpc>
              <a:spcBef>
                <a:spcPts val="0"/>
              </a:spcBef>
              <a:spcAft>
                <a:spcPts val="0"/>
              </a:spcAft>
              <a:buNone/>
            </a:pPr>
            <a:r>
              <a:rPr lang="ru" sz="1150">
                <a:solidFill>
                  <a:srgbClr val="1A1A1A"/>
                </a:solidFill>
              </a:rPr>
              <a:t>1</a:t>
            </a:r>
            <a:endParaRPr sz="1150">
              <a:solidFill>
                <a:srgbClr val="1A1A1A"/>
              </a:solidFill>
            </a:endParaRPr>
          </a:p>
          <a:p>
            <a:pPr indent="0" lvl="0" marL="0" rtl="0" algn="l">
              <a:lnSpc>
                <a:spcPct val="115000"/>
              </a:lnSpc>
              <a:spcBef>
                <a:spcPts val="0"/>
              </a:spcBef>
              <a:spcAft>
                <a:spcPts val="0"/>
              </a:spcAft>
              <a:buNone/>
            </a:pPr>
            <a:r>
              <a:rPr lang="ru" sz="1150">
                <a:solidFill>
                  <a:srgbClr val="1A1A1A"/>
                </a:solidFill>
              </a:rPr>
              <a:t>Viral death rate</a:t>
            </a:r>
            <a:endParaRPr sz="1150">
              <a:solidFill>
                <a:srgbClr val="1A1A1A"/>
              </a:solidFill>
            </a:endParaRPr>
          </a:p>
          <a:p>
            <a:pPr indent="0" lvl="0" marL="0" rtl="0" algn="l">
              <a:lnSpc>
                <a:spcPct val="115000"/>
              </a:lnSpc>
              <a:spcBef>
                <a:spcPts val="0"/>
              </a:spcBef>
              <a:spcAft>
                <a:spcPts val="0"/>
              </a:spcAft>
              <a:buNone/>
            </a:pPr>
            <a:r>
              <a:rPr lang="ru" sz="1150">
                <a:solidFill>
                  <a:srgbClr val="1A1A1A"/>
                </a:solidFill>
              </a:rPr>
              <a:t>Bseed</a:t>
            </a:r>
            <a:endParaRPr sz="1150">
              <a:solidFill>
                <a:srgbClr val="1A1A1A"/>
              </a:solidFill>
            </a:endParaRPr>
          </a:p>
          <a:p>
            <a:pPr indent="0" lvl="0" marL="0" rtl="0" algn="l">
              <a:lnSpc>
                <a:spcPct val="115000"/>
              </a:lnSpc>
              <a:spcBef>
                <a:spcPts val="0"/>
              </a:spcBef>
              <a:spcAft>
                <a:spcPts val="0"/>
              </a:spcAft>
              <a:buNone/>
            </a:pPr>
            <a:r>
              <a:rPr lang="ru" sz="1150">
                <a:solidFill>
                  <a:srgbClr val="1A1A1A"/>
                </a:solidFill>
              </a:rPr>
              <a:t>2× 10−6</a:t>
            </a:r>
            <a:endParaRPr sz="1150">
              <a:solidFill>
                <a:srgbClr val="1A1A1A"/>
              </a:solidFill>
            </a:endParaRPr>
          </a:p>
          <a:p>
            <a:pPr indent="0" lvl="0" marL="0" rtl="0" algn="l">
              <a:lnSpc>
                <a:spcPct val="115000"/>
              </a:lnSpc>
              <a:spcBef>
                <a:spcPts val="0"/>
              </a:spcBef>
              <a:spcAft>
                <a:spcPts val="0"/>
              </a:spcAft>
              <a:buNone/>
            </a:pPr>
            <a:r>
              <a:rPr lang="ru" sz="1150">
                <a:solidFill>
                  <a:srgbClr val="1A1A1A"/>
                </a:solidFill>
              </a:rPr>
              <a:t>Initial density of cells</a:t>
            </a:r>
            <a:endParaRPr sz="1150">
              <a:solidFill>
                <a:srgbClr val="1A1A1A"/>
              </a:solidFill>
            </a:endParaRPr>
          </a:p>
          <a:p>
            <a:pPr indent="0" lvl="0" marL="0" rtl="0" algn="l">
              <a:lnSpc>
                <a:spcPct val="115000"/>
              </a:lnSpc>
              <a:spcBef>
                <a:spcPts val="0"/>
              </a:spcBef>
              <a:spcAft>
                <a:spcPts val="0"/>
              </a:spcAft>
              <a:buNone/>
            </a:pPr>
            <a:r>
              <a:rPr lang="ru" sz="1150">
                <a:solidFill>
                  <a:srgbClr val="1A1A1A"/>
                </a:solidFill>
              </a:rPr>
              <a:t>P</a:t>
            </a:r>
            <a:endParaRPr sz="1150">
              <a:solidFill>
                <a:srgbClr val="1A1A1A"/>
              </a:solidFill>
            </a:endParaRPr>
          </a:p>
          <a:p>
            <a:pPr indent="0" lvl="0" marL="0" rtl="0" algn="l">
              <a:lnSpc>
                <a:spcPct val="115000"/>
              </a:lnSpc>
              <a:spcBef>
                <a:spcPts val="0"/>
              </a:spcBef>
              <a:spcAft>
                <a:spcPts val="0"/>
              </a:spcAft>
              <a:buNone/>
            </a:pPr>
            <a:r>
              <a:rPr lang="ru" sz="1150">
                <a:solidFill>
                  <a:srgbClr val="1A1A1A"/>
                </a:solidFill>
              </a:rPr>
              <a:t>−6</a:t>
            </a:r>
            <a:endParaRPr sz="1150">
              <a:solidFill>
                <a:srgbClr val="1A1A1A"/>
              </a:solidFill>
            </a:endParaRPr>
          </a:p>
          <a:p>
            <a:pPr indent="0" lvl="0" marL="0" rtl="0" algn="l">
              <a:lnSpc>
                <a:spcPct val="115000"/>
              </a:lnSpc>
              <a:spcBef>
                <a:spcPts val="0"/>
              </a:spcBef>
              <a:spcAft>
                <a:spcPts val="0"/>
              </a:spcAft>
              <a:buNone/>
            </a:pPr>
            <a:r>
              <a:rPr lang="ru" sz="1150">
                <a:solidFill>
                  <a:srgbClr val="1A1A1A"/>
                </a:solidFill>
              </a:rPr>
              <a:t>seed</a:t>
            </a:r>
            <a:endParaRPr sz="1150">
              <a:solidFill>
                <a:srgbClr val="1A1A1A"/>
              </a:solidFill>
            </a:endParaRPr>
          </a:p>
          <a:p>
            <a:pPr indent="0" lvl="0" marL="0" rtl="0" algn="l">
              <a:lnSpc>
                <a:spcPct val="115000"/>
              </a:lnSpc>
              <a:spcBef>
                <a:spcPts val="0"/>
              </a:spcBef>
              <a:spcAft>
                <a:spcPts val="0"/>
              </a:spcAft>
              <a:buNone/>
            </a:pPr>
            <a:r>
              <a:rPr lang="ru" sz="1150">
                <a:solidFill>
                  <a:srgbClr val="1A1A1A"/>
                </a:solidFill>
              </a:rPr>
              <a:t>2× 10</a:t>
            </a:r>
            <a:endParaRPr sz="1150">
              <a:solidFill>
                <a:srgbClr val="1A1A1A"/>
              </a:solidFill>
            </a:endParaRPr>
          </a:p>
          <a:p>
            <a:pPr indent="0" lvl="0" marL="0" rtl="0" algn="l">
              <a:lnSpc>
                <a:spcPct val="115000"/>
              </a:lnSpc>
              <a:spcBef>
                <a:spcPts val="0"/>
              </a:spcBef>
              <a:spcAft>
                <a:spcPts val="0"/>
              </a:spcAft>
              <a:buNone/>
            </a:pPr>
            <a:r>
              <a:rPr lang="ru" sz="1150">
                <a:solidFill>
                  <a:srgbClr val="1A1A1A"/>
                </a:solidFill>
              </a:rPr>
              <a:t>Initial viral density</a:t>
            </a:r>
            <a:endParaRPr sz="1150">
              <a:solidFill>
                <a:srgbClr val="1A1A1A"/>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ru" sz="1000">
                <a:solidFill>
                  <a:schemeClr val="dk1"/>
                </a:solidFill>
              </a:rPr>
              <a:t>We developed a Lotka-Volterra model to describe the population dynamics of prokaryotic cells and viruses, each characterized by their defense and counter-defense systems. The model incorporates the metabolic costs of maintaining these systems and the specificity of interactions between defense and counter-defense mechanisms. We conducted two types of simulations: ecological simulations, where all possible strains are present from the start, and evolutionary simulations, where new strains emerge through mutations. The simulations varied parameters such as the costs of defense and counter-defense systems and their specificity to understand their impact on the sustainable number of layers.</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2ba9574d6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2ba9574d6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2ba9574d6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2ba9574d6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ru" sz="1000">
                <a:solidFill>
                  <a:schemeClr val="dk1"/>
                </a:solidFill>
              </a:rPr>
              <a:t>Our simulations revealed that the number of sustainable defense and counter-defense layers is limited, typically around 10, due to the balance between the benefits of additional defenses and their metabolic costs. Additive costs for cells and viruses limited the number of layers to 4, while multiplicative costs allowed up to 6 layers. Specificity of defense and counter-defense mechanisms further reduced the number of sustainable layers. For example, with specific mechanisms, only 2 layers were sustainable compared to 4 in the non-specific case. Variations in metabolic costs significantly influenced the number of sustainable layers, with lower costs allowing more layers and higher costs restricting them. These findings were supported by a theoretical estimate that accurately predicted the maximal number of sustainable layers based on the model parameters.</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0"/>
              </a:spcAft>
              <a:buClr>
                <a:schemeClr val="dk1"/>
              </a:buClr>
              <a:buSzPts val="1100"/>
              <a:buFont typeface="Arial"/>
              <a:buNone/>
            </a:pPr>
            <a:r>
              <a:rPr lang="ru" sz="1750">
                <a:solidFill>
                  <a:srgbClr val="1A1A1A"/>
                </a:solidFill>
                <a:latin typeface="Roboto Mono"/>
                <a:ea typeface="Roboto Mono"/>
                <a:cs typeface="Roboto Mono"/>
                <a:sym typeface="Roboto Mono"/>
              </a:rPr>
              <a:t>The number of immune defense and counter-defense systems</a:t>
            </a:r>
            <a:endParaRPr sz="1750">
              <a:solidFill>
                <a:srgbClr val="1A1A1A"/>
              </a:solidFill>
              <a:latin typeface="Roboto Mono"/>
              <a:ea typeface="Roboto Mono"/>
              <a:cs typeface="Roboto Mono"/>
              <a:sym typeface="Roboto Mono"/>
            </a:endParaRPr>
          </a:p>
          <a:p>
            <a:pPr indent="0" lvl="0" marL="0" rtl="0" algn="ctr">
              <a:lnSpc>
                <a:spcPct val="115000"/>
              </a:lnSpc>
              <a:spcBef>
                <a:spcPts val="0"/>
              </a:spcBef>
              <a:spcAft>
                <a:spcPts val="0"/>
              </a:spcAft>
              <a:buClr>
                <a:schemeClr val="dk1"/>
              </a:buClr>
              <a:buSzPts val="1100"/>
              <a:buFont typeface="Arial"/>
              <a:buNone/>
            </a:pPr>
            <a:r>
              <a:rPr lang="ru" sz="1750">
                <a:solidFill>
                  <a:srgbClr val="1A1A1A"/>
                </a:solidFill>
                <a:latin typeface="Roboto Mono"/>
                <a:ea typeface="Roboto Mono"/>
                <a:cs typeface="Roboto Mono"/>
                <a:sym typeface="Roboto Mono"/>
              </a:rPr>
              <a:t>sustained in the arms race between procaryotes and viruses</a:t>
            </a:r>
            <a:endParaRPr sz="1750">
              <a:solidFill>
                <a:srgbClr val="1A1A1A"/>
              </a:solidFill>
              <a:latin typeface="Roboto Mono"/>
              <a:ea typeface="Roboto Mono"/>
              <a:cs typeface="Roboto Mono"/>
              <a:sym typeface="Roboto Mono"/>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sz="2000">
              <a:solidFill>
                <a:schemeClr val="dk1"/>
              </a:solidFill>
              <a:latin typeface="Roboto Mono"/>
              <a:ea typeface="Roboto Mono"/>
              <a:cs typeface="Roboto Mono"/>
              <a:sym typeface="Roboto Mono"/>
            </a:endParaRPr>
          </a:p>
        </p:txBody>
      </p:sp>
      <p:pic>
        <p:nvPicPr>
          <p:cNvPr id="56" name="Google Shape;56;p13"/>
          <p:cNvPicPr preferRelativeResize="0"/>
          <p:nvPr/>
        </p:nvPicPr>
        <p:blipFill>
          <a:blip r:embed="rId3">
            <a:alphaModFix/>
          </a:blip>
          <a:stretch>
            <a:fillRect/>
          </a:stretch>
        </p:blipFill>
        <p:spPr>
          <a:xfrm>
            <a:off x="570825" y="3663675"/>
            <a:ext cx="8002357" cy="1211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latin typeface="Roboto Mono"/>
                <a:ea typeface="Roboto Mono"/>
                <a:cs typeface="Roboto Mono"/>
                <a:sym typeface="Roboto Mono"/>
              </a:rPr>
              <a:t>Introduction</a:t>
            </a:r>
            <a:endParaRPr>
              <a:latin typeface="Roboto Mono"/>
              <a:ea typeface="Roboto Mono"/>
              <a:cs typeface="Roboto Mono"/>
              <a:sym typeface="Roboto Mono"/>
            </a:endParaRPr>
          </a:p>
        </p:txBody>
      </p:sp>
      <p:sp>
        <p:nvSpPr>
          <p:cNvPr id="62" name="Google Shape;62;p14"/>
          <p:cNvSpPr txBox="1"/>
          <p:nvPr>
            <p:ph idx="1" type="body"/>
          </p:nvPr>
        </p:nvSpPr>
        <p:spPr>
          <a:xfrm>
            <a:off x="311700" y="2167800"/>
            <a:ext cx="5515200" cy="29757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404040"/>
              </a:buClr>
              <a:buSzPts val="1200"/>
              <a:buFont typeface="Roboto"/>
              <a:buChar char="●"/>
            </a:pPr>
            <a:r>
              <a:rPr lang="ru" sz="1200">
                <a:solidFill>
                  <a:srgbClr val="404040"/>
                </a:solidFill>
                <a:latin typeface="Roboto"/>
                <a:ea typeface="Roboto"/>
                <a:cs typeface="Roboto"/>
                <a:sym typeface="Roboto"/>
              </a:rPr>
              <a:t>Prokaryotes and viruses are locked in an evolutionary arms race, with hosts developing immune defenses and viruses evolving counter-defenses.</a:t>
            </a:r>
            <a:endParaRPr sz="1200">
              <a:solidFill>
                <a:srgbClr val="404040"/>
              </a:solidFill>
              <a:latin typeface="Roboto"/>
              <a:ea typeface="Roboto"/>
              <a:cs typeface="Roboto"/>
              <a:sym typeface="Roboto"/>
            </a:endParaRPr>
          </a:p>
          <a:p>
            <a:pPr indent="-304800" lvl="0" marL="457200" rtl="0" algn="l">
              <a:spcBef>
                <a:spcPts val="0"/>
              </a:spcBef>
              <a:spcAft>
                <a:spcPts val="0"/>
              </a:spcAft>
              <a:buClr>
                <a:srgbClr val="404040"/>
              </a:buClr>
              <a:buSzPts val="1200"/>
              <a:buFont typeface="Roboto"/>
              <a:buChar char="●"/>
            </a:pPr>
            <a:r>
              <a:rPr lang="ru" sz="1200">
                <a:solidFill>
                  <a:srgbClr val="404040"/>
                </a:solidFill>
                <a:latin typeface="Roboto"/>
                <a:ea typeface="Roboto"/>
                <a:cs typeface="Roboto"/>
                <a:sym typeface="Roboto"/>
              </a:rPr>
              <a:t>The number of such systems maintained by a given virus or host is limited</a:t>
            </a:r>
            <a:endParaRPr sz="1200">
              <a:solidFill>
                <a:srgbClr val="404040"/>
              </a:solidFill>
              <a:latin typeface="Roboto"/>
              <a:ea typeface="Roboto"/>
              <a:cs typeface="Roboto"/>
              <a:sym typeface="Roboto"/>
            </a:endParaRPr>
          </a:p>
          <a:p>
            <a:pPr indent="-304800" lvl="0" marL="457200" rtl="0" algn="l">
              <a:spcBef>
                <a:spcPts val="0"/>
              </a:spcBef>
              <a:spcAft>
                <a:spcPts val="0"/>
              </a:spcAft>
              <a:buClr>
                <a:srgbClr val="404040"/>
              </a:buClr>
              <a:buSzPts val="1200"/>
              <a:buFont typeface="Roboto"/>
              <a:buChar char="●"/>
            </a:pPr>
            <a:r>
              <a:rPr lang="ru" sz="1200">
                <a:solidFill>
                  <a:srgbClr val="404040"/>
                </a:solidFill>
                <a:latin typeface="Roboto"/>
                <a:ea typeface="Roboto"/>
                <a:cs typeface="Roboto"/>
                <a:sym typeface="Roboto"/>
              </a:rPr>
              <a:t>Idea:  to determine the ecological and evolutionary constraints that limit the number of sustainable defense and counter-defense systems</a:t>
            </a:r>
            <a:endParaRPr sz="1200">
              <a:solidFill>
                <a:srgbClr val="404040"/>
              </a:solidFill>
              <a:latin typeface="Roboto"/>
              <a:ea typeface="Roboto"/>
              <a:cs typeface="Roboto"/>
              <a:sym typeface="Roboto"/>
            </a:endParaRPr>
          </a:p>
          <a:p>
            <a:pPr indent="0" lvl="0" marL="0" rtl="0" algn="l">
              <a:spcBef>
                <a:spcPts val="1200"/>
              </a:spcBef>
              <a:spcAft>
                <a:spcPts val="1200"/>
              </a:spcAft>
              <a:buNone/>
            </a:pPr>
            <a:r>
              <a:t/>
            </a:r>
            <a:endParaRPr sz="1200">
              <a:solidFill>
                <a:srgbClr val="404040"/>
              </a:solidFill>
              <a:latin typeface="Roboto"/>
              <a:ea typeface="Roboto"/>
              <a:cs typeface="Roboto"/>
              <a:sym typeface="Roboto"/>
            </a:endParaRPr>
          </a:p>
        </p:txBody>
      </p:sp>
      <p:pic>
        <p:nvPicPr>
          <p:cNvPr id="63" name="Google Shape;63;p14"/>
          <p:cNvPicPr preferRelativeResize="0"/>
          <p:nvPr/>
        </p:nvPicPr>
        <p:blipFill>
          <a:blip r:embed="rId3">
            <a:alphaModFix/>
          </a:blip>
          <a:stretch>
            <a:fillRect/>
          </a:stretch>
        </p:blipFill>
        <p:spPr>
          <a:xfrm>
            <a:off x="5106675" y="0"/>
            <a:ext cx="3976649" cy="1945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ru">
                <a:latin typeface="Roboto Mono"/>
                <a:ea typeface="Roboto Mono"/>
                <a:cs typeface="Roboto Mono"/>
                <a:sym typeface="Roboto Mono"/>
              </a:rPr>
              <a:t>Methods</a:t>
            </a:r>
            <a:endParaRPr>
              <a:latin typeface="Roboto Mono"/>
              <a:ea typeface="Roboto Mono"/>
              <a:cs typeface="Roboto Mono"/>
              <a:sym typeface="Roboto Mono"/>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latin typeface="Roboto Mono"/>
                <a:ea typeface="Roboto Mono"/>
                <a:cs typeface="Roboto Mono"/>
                <a:sym typeface="Roboto Mono"/>
              </a:rPr>
              <a:t>Lotka-Volter</a:t>
            </a:r>
            <a:endParaRPr>
              <a:latin typeface="Roboto Mono"/>
              <a:ea typeface="Roboto Mono"/>
              <a:cs typeface="Roboto Mono"/>
              <a:sym typeface="Roboto Mono"/>
            </a:endParaRPr>
          </a:p>
          <a:p>
            <a:pPr indent="0" lvl="0" marL="0" rtl="0" algn="l">
              <a:spcBef>
                <a:spcPts val="1200"/>
              </a:spcBef>
              <a:spcAft>
                <a:spcPts val="0"/>
              </a:spcAft>
              <a:buNone/>
            </a:pPr>
            <a:r>
              <a:t/>
            </a:r>
            <a:endParaRPr>
              <a:latin typeface="Roboto Mono"/>
              <a:ea typeface="Roboto Mono"/>
              <a:cs typeface="Roboto Mono"/>
              <a:sym typeface="Roboto Mono"/>
            </a:endParaRPr>
          </a:p>
          <a:p>
            <a:pPr indent="0" lvl="0" marL="0" rtl="0" algn="l">
              <a:spcBef>
                <a:spcPts val="1200"/>
              </a:spcBef>
              <a:spcAft>
                <a:spcPts val="0"/>
              </a:spcAft>
              <a:buNone/>
            </a:pPr>
            <a:r>
              <a:t/>
            </a:r>
            <a:endParaRPr>
              <a:latin typeface="Roboto Mono"/>
              <a:ea typeface="Roboto Mono"/>
              <a:cs typeface="Roboto Mono"/>
              <a:sym typeface="Roboto Mono"/>
            </a:endParaRPr>
          </a:p>
          <a:p>
            <a:pPr indent="0" lvl="0" marL="0" rtl="0" algn="l">
              <a:spcBef>
                <a:spcPts val="1200"/>
              </a:spcBef>
              <a:spcAft>
                <a:spcPts val="1200"/>
              </a:spcAft>
              <a:buNone/>
            </a:pPr>
            <a:r>
              <a:rPr b="1" lang="ru">
                <a:latin typeface="Roboto Mono"/>
                <a:ea typeface="Roboto Mono"/>
                <a:cs typeface="Roboto Mono"/>
                <a:sym typeface="Roboto Mono"/>
              </a:rPr>
              <a:t>Ecological</a:t>
            </a:r>
            <a:r>
              <a:rPr lang="ru">
                <a:latin typeface="Roboto Mono"/>
                <a:ea typeface="Roboto Mono"/>
                <a:cs typeface="Roboto Mono"/>
                <a:sym typeface="Roboto Mono"/>
              </a:rPr>
              <a:t> and </a:t>
            </a:r>
            <a:r>
              <a:rPr b="1" lang="ru">
                <a:latin typeface="Roboto Mono"/>
                <a:ea typeface="Roboto Mono"/>
                <a:cs typeface="Roboto Mono"/>
                <a:sym typeface="Roboto Mono"/>
              </a:rPr>
              <a:t>Evolutionary</a:t>
            </a:r>
            <a:r>
              <a:rPr lang="ru">
                <a:latin typeface="Roboto Mono"/>
                <a:ea typeface="Roboto Mono"/>
                <a:cs typeface="Roboto Mono"/>
                <a:sym typeface="Roboto Mono"/>
              </a:rPr>
              <a:t> Simmulation</a:t>
            </a:r>
            <a:endParaRPr>
              <a:latin typeface="Roboto Mono"/>
              <a:ea typeface="Roboto Mono"/>
              <a:cs typeface="Roboto Mono"/>
              <a:sym typeface="Roboto Mono"/>
            </a:endParaRPr>
          </a:p>
        </p:txBody>
      </p:sp>
      <p:pic>
        <p:nvPicPr>
          <p:cNvPr id="70" name="Google Shape;70;p15"/>
          <p:cNvPicPr preferRelativeResize="0"/>
          <p:nvPr/>
        </p:nvPicPr>
        <p:blipFill>
          <a:blip r:embed="rId3">
            <a:alphaModFix/>
          </a:blip>
          <a:stretch>
            <a:fillRect/>
          </a:stretch>
        </p:blipFill>
        <p:spPr>
          <a:xfrm>
            <a:off x="2597675" y="720700"/>
            <a:ext cx="5138701" cy="1754300"/>
          </a:xfrm>
          <a:prstGeom prst="rect">
            <a:avLst/>
          </a:prstGeom>
          <a:noFill/>
          <a:ln>
            <a:noFill/>
          </a:ln>
        </p:spPr>
      </p:pic>
      <p:pic>
        <p:nvPicPr>
          <p:cNvPr id="71" name="Google Shape;71;p15"/>
          <p:cNvPicPr preferRelativeResize="0"/>
          <p:nvPr/>
        </p:nvPicPr>
        <p:blipFill>
          <a:blip r:embed="rId4">
            <a:alphaModFix/>
          </a:blip>
          <a:stretch>
            <a:fillRect/>
          </a:stretch>
        </p:blipFill>
        <p:spPr>
          <a:xfrm>
            <a:off x="4626875" y="2959575"/>
            <a:ext cx="4413751" cy="2048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Code walkthrough</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Results</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404040"/>
              </a:buClr>
              <a:buSzPts val="1400"/>
              <a:buFont typeface="Roboto"/>
              <a:buChar char="●"/>
            </a:pPr>
            <a:r>
              <a:rPr b="1" lang="ru" sz="1400">
                <a:solidFill>
                  <a:srgbClr val="404040"/>
                </a:solidFill>
                <a:latin typeface="Roboto"/>
                <a:ea typeface="Roboto"/>
                <a:cs typeface="Roboto"/>
                <a:sym typeface="Roboto"/>
              </a:rPr>
              <a:t>Sustainable Layers</a:t>
            </a:r>
            <a:r>
              <a:rPr lang="ru" sz="1400">
                <a:solidFill>
                  <a:srgbClr val="404040"/>
                </a:solidFill>
                <a:latin typeface="Roboto"/>
                <a:ea typeface="Roboto"/>
                <a:cs typeface="Roboto"/>
                <a:sym typeface="Roboto"/>
              </a:rPr>
              <a:t>: The number of sustainable defense and counter-defense layers is typically around 10.</a:t>
            </a:r>
            <a:endParaRPr sz="1400">
              <a:solidFill>
                <a:srgbClr val="404040"/>
              </a:solidFill>
              <a:latin typeface="Roboto"/>
              <a:ea typeface="Roboto"/>
              <a:cs typeface="Roboto"/>
              <a:sym typeface="Roboto"/>
            </a:endParaRPr>
          </a:p>
          <a:p>
            <a:pPr indent="-317500" lvl="0" marL="457200" rtl="0" algn="l">
              <a:spcBef>
                <a:spcPts val="0"/>
              </a:spcBef>
              <a:spcAft>
                <a:spcPts val="0"/>
              </a:spcAft>
              <a:buClr>
                <a:srgbClr val="404040"/>
              </a:buClr>
              <a:buSzPts val="1400"/>
              <a:buFont typeface="Roboto"/>
              <a:buChar char="●"/>
            </a:pPr>
            <a:r>
              <a:rPr b="1" lang="ru" sz="1400">
                <a:solidFill>
                  <a:srgbClr val="404040"/>
                </a:solidFill>
                <a:latin typeface="Roboto"/>
                <a:ea typeface="Roboto"/>
                <a:cs typeface="Roboto"/>
                <a:sym typeface="Roboto"/>
              </a:rPr>
              <a:t>Cost Impact</a:t>
            </a:r>
            <a:r>
              <a:rPr lang="ru" sz="1400">
                <a:solidFill>
                  <a:srgbClr val="404040"/>
                </a:solidFill>
                <a:latin typeface="Roboto"/>
                <a:ea typeface="Roboto"/>
                <a:cs typeface="Roboto"/>
                <a:sym typeface="Roboto"/>
              </a:rPr>
              <a:t>:</a:t>
            </a:r>
            <a:endParaRPr sz="1400">
              <a:solidFill>
                <a:srgbClr val="404040"/>
              </a:solidFill>
              <a:latin typeface="Roboto"/>
              <a:ea typeface="Roboto"/>
              <a:cs typeface="Roboto"/>
              <a:sym typeface="Roboto"/>
            </a:endParaRPr>
          </a:p>
          <a:p>
            <a:pPr indent="-317500" lvl="1" marL="914400" rtl="0" algn="l">
              <a:spcBef>
                <a:spcPts val="0"/>
              </a:spcBef>
              <a:spcAft>
                <a:spcPts val="0"/>
              </a:spcAft>
              <a:buClr>
                <a:srgbClr val="404040"/>
              </a:buClr>
              <a:buSzPts val="1400"/>
              <a:buFont typeface="Roboto"/>
              <a:buChar char="○"/>
            </a:pPr>
            <a:r>
              <a:rPr b="1" lang="ru">
                <a:solidFill>
                  <a:srgbClr val="404040"/>
                </a:solidFill>
                <a:latin typeface="Roboto"/>
                <a:ea typeface="Roboto"/>
                <a:cs typeface="Roboto"/>
                <a:sym typeface="Roboto"/>
              </a:rPr>
              <a:t>Additive Costs</a:t>
            </a:r>
            <a:r>
              <a:rPr lang="ru">
                <a:solidFill>
                  <a:srgbClr val="404040"/>
                </a:solidFill>
                <a:latin typeface="Roboto"/>
                <a:ea typeface="Roboto"/>
                <a:cs typeface="Roboto"/>
                <a:sym typeface="Roboto"/>
              </a:rPr>
              <a:t>: Limited the number of layers to 4.</a:t>
            </a:r>
            <a:endParaRPr>
              <a:solidFill>
                <a:srgbClr val="404040"/>
              </a:solidFill>
              <a:latin typeface="Roboto"/>
              <a:ea typeface="Roboto"/>
              <a:cs typeface="Roboto"/>
              <a:sym typeface="Roboto"/>
            </a:endParaRPr>
          </a:p>
          <a:p>
            <a:pPr indent="-317500" lvl="1" marL="914400" rtl="0" algn="l">
              <a:spcBef>
                <a:spcPts val="0"/>
              </a:spcBef>
              <a:spcAft>
                <a:spcPts val="0"/>
              </a:spcAft>
              <a:buClr>
                <a:srgbClr val="404040"/>
              </a:buClr>
              <a:buSzPts val="1400"/>
              <a:buFont typeface="Roboto"/>
              <a:buChar char="○"/>
            </a:pPr>
            <a:r>
              <a:rPr b="1" lang="ru">
                <a:solidFill>
                  <a:srgbClr val="404040"/>
                </a:solidFill>
                <a:latin typeface="Roboto"/>
                <a:ea typeface="Roboto"/>
                <a:cs typeface="Roboto"/>
                <a:sym typeface="Roboto"/>
              </a:rPr>
              <a:t>Multiplicative Costs</a:t>
            </a:r>
            <a:r>
              <a:rPr lang="ru">
                <a:solidFill>
                  <a:srgbClr val="404040"/>
                </a:solidFill>
                <a:latin typeface="Roboto"/>
                <a:ea typeface="Roboto"/>
                <a:cs typeface="Roboto"/>
                <a:sym typeface="Roboto"/>
              </a:rPr>
              <a:t>: Allowed up to 6 layers.</a:t>
            </a:r>
            <a:endParaRPr>
              <a:solidFill>
                <a:srgbClr val="404040"/>
              </a:solidFill>
              <a:latin typeface="Roboto"/>
              <a:ea typeface="Roboto"/>
              <a:cs typeface="Roboto"/>
              <a:sym typeface="Roboto"/>
            </a:endParaRPr>
          </a:p>
          <a:p>
            <a:pPr indent="-317500" lvl="0" marL="457200" rtl="0" algn="l">
              <a:spcBef>
                <a:spcPts val="0"/>
              </a:spcBef>
              <a:spcAft>
                <a:spcPts val="0"/>
              </a:spcAft>
              <a:buClr>
                <a:srgbClr val="404040"/>
              </a:buClr>
              <a:buSzPts val="1400"/>
              <a:buFont typeface="Roboto"/>
              <a:buChar char="●"/>
            </a:pPr>
            <a:r>
              <a:rPr b="1" lang="ru" sz="1400">
                <a:solidFill>
                  <a:srgbClr val="404040"/>
                </a:solidFill>
                <a:latin typeface="Roboto"/>
                <a:ea typeface="Roboto"/>
                <a:cs typeface="Roboto"/>
                <a:sym typeface="Roboto"/>
              </a:rPr>
              <a:t>Generalization</a:t>
            </a:r>
            <a:r>
              <a:rPr lang="ru" sz="1400">
                <a:solidFill>
                  <a:srgbClr val="404040"/>
                </a:solidFill>
                <a:latin typeface="Roboto"/>
                <a:ea typeface="Roboto"/>
                <a:cs typeface="Roboto"/>
                <a:sym typeface="Roboto"/>
              </a:rPr>
              <a:t>: The principles may apply to other antagonistic interactions, such as pathogen-host interactions, predator-prey dynamics, and even social conflicts like crime and law enforcement.</a:t>
            </a:r>
            <a:endParaRPr sz="1400">
              <a:solidFill>
                <a:srgbClr val="404040"/>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