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340" r:id="rId4"/>
    <p:sldId id="341" r:id="rId5"/>
    <p:sldId id="342" r:id="rId6"/>
    <p:sldId id="343" r:id="rId7"/>
    <p:sldId id="344" r:id="rId8"/>
    <p:sldId id="345" r:id="rId9"/>
    <p:sldId id="346" r:id="rId10"/>
    <p:sldId id="347" r:id="rId11"/>
    <p:sldId id="263" r:id="rId12"/>
    <p:sldId id="264" r:id="rId13"/>
    <p:sldId id="265" r:id="rId14"/>
    <p:sldId id="266" r:id="rId15"/>
    <p:sldId id="267" r:id="rId16"/>
    <p:sldId id="268" r:id="rId17"/>
    <p:sldId id="269" r:id="rId18"/>
    <p:sldId id="270" r:id="rId19"/>
    <p:sldId id="271" r:id="rId20"/>
    <p:sldId id="273" r:id="rId21"/>
    <p:sldId id="272" r:id="rId22"/>
    <p:sldId id="330"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gNnX6EGuk1EwPpAoQ9Pa5Tf/GHt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Tyagi" initials="PT" lastIdx="1" clrIdx="0">
    <p:extLst>
      <p:ext uri="{19B8F6BF-5375-455C-9EA6-DF929625EA0E}">
        <p15:presenceInfo xmlns:p15="http://schemas.microsoft.com/office/powerpoint/2012/main" userId="S::ptyagi@adobe.com::fea4488b-0cf1-40c4-a247-7f006244f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97"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95"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10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432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567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330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2376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45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90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120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16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8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8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8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8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8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8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8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slide">
  <p:cSld name="Agenda slide">
    <p:spTree>
      <p:nvGrpSpPr>
        <p:cNvPr id="1" name="Shape 21"/>
        <p:cNvGrpSpPr/>
        <p:nvPr/>
      </p:nvGrpSpPr>
      <p:grpSpPr>
        <a:xfrm>
          <a:off x="0" y="0"/>
          <a:ext cx="0" cy="0"/>
          <a:chOff x="0" y="0"/>
          <a:chExt cx="0" cy="0"/>
        </a:xfrm>
      </p:grpSpPr>
      <p:sp>
        <p:nvSpPr>
          <p:cNvPr id="22" name="Google Shape;22;p7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lvl1pPr lvl="0" algn="ctr">
              <a:spcBef>
                <a:spcPts val="0"/>
              </a:spcBef>
              <a:spcAft>
                <a:spcPts val="0"/>
              </a:spcAft>
              <a:buClr>
                <a:schemeClr val="dk2"/>
              </a:buClr>
              <a:buSzPts val="3600"/>
              <a:buFont typeface="Calibri"/>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8"/>
          <p:cNvSpPr txBox="1">
            <a:spLocks noGrp="1"/>
          </p:cNvSpPr>
          <p:nvPr>
            <p:ph type="body" idx="1"/>
          </p:nvPr>
        </p:nvSpPr>
        <p:spPr>
          <a:xfrm>
            <a:off x="228600" y="990600"/>
            <a:ext cx="8686800" cy="52578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accent1"/>
              </a:buClr>
              <a:buSzPts val="2400"/>
              <a:buFont typeface="Calibri"/>
              <a:buAutoNum type="arabicPeriod"/>
              <a:defRPr sz="2400">
                <a:solidFill>
                  <a:schemeClr val="accent1"/>
                </a:solidFill>
              </a:defRPr>
            </a:lvl1pPr>
            <a:lvl2pPr marL="914400" lvl="1" indent="-355600" algn="l">
              <a:spcBef>
                <a:spcPts val="400"/>
              </a:spcBef>
              <a:spcAft>
                <a:spcPts val="0"/>
              </a:spcAft>
              <a:buClr>
                <a:schemeClr val="dk2"/>
              </a:buClr>
              <a:buSzPts val="2000"/>
              <a:buFont typeface="Calibri"/>
              <a:buAutoNum type="romanLcPeriod"/>
              <a:defRPr sz="2000">
                <a:solidFill>
                  <a:schemeClr val="dk2"/>
                </a:solidFill>
              </a:defRPr>
            </a:lvl2pPr>
            <a:lvl3pPr marL="1371600" lvl="2" indent="-342900" algn="l">
              <a:spcBef>
                <a:spcPts val="360"/>
              </a:spcBef>
              <a:spcAft>
                <a:spcPts val="0"/>
              </a:spcAft>
              <a:buClr>
                <a:schemeClr val="dk2"/>
              </a:buClr>
              <a:buSzPts val="1800"/>
              <a:buFont typeface="Calibri"/>
              <a:buAutoNum type="romanLcPeriod"/>
              <a:defRPr sz="1800">
                <a:solidFill>
                  <a:schemeClr val="dk2"/>
                </a:solidFill>
              </a:defRPr>
            </a:lvl3pPr>
            <a:lvl4pPr marL="1828800" lvl="3" indent="-330200" algn="l">
              <a:spcBef>
                <a:spcPts val="320"/>
              </a:spcBef>
              <a:spcAft>
                <a:spcPts val="0"/>
              </a:spcAft>
              <a:buClr>
                <a:schemeClr val="dk2"/>
              </a:buClr>
              <a:buSzPts val="1600"/>
              <a:buFont typeface="Calibri"/>
              <a:buAutoNum type="romanLcPeriod"/>
              <a:defRPr sz="1600">
                <a:solidFill>
                  <a:schemeClr val="dk2"/>
                </a:solidFill>
              </a:defRPr>
            </a:lvl4pPr>
            <a:lvl5pPr marL="2286000" lvl="4" indent="-317500" algn="l">
              <a:spcBef>
                <a:spcPts val="280"/>
              </a:spcBef>
              <a:spcAft>
                <a:spcPts val="0"/>
              </a:spcAft>
              <a:buClr>
                <a:schemeClr val="dk2"/>
              </a:buClr>
              <a:buSzPts val="1400"/>
              <a:buFont typeface="Calibri"/>
              <a:buAutoNum type="romanLcPeriod"/>
              <a:defRPr sz="1400">
                <a:solidFill>
                  <a:schemeClr val="dk2"/>
                </a:solidFill>
              </a:defRPr>
            </a:lvl5pPr>
            <a:lvl6pPr marL="2743200" lvl="5" indent="-304800" algn="l">
              <a:spcBef>
                <a:spcPts val="240"/>
              </a:spcBef>
              <a:spcAft>
                <a:spcPts val="0"/>
              </a:spcAft>
              <a:buClr>
                <a:schemeClr val="dk2"/>
              </a:buClr>
              <a:buSzPts val="1200"/>
              <a:buFont typeface="Calibri"/>
              <a:buAutoNum type="romanLcPeriod"/>
              <a:defRPr sz="1200">
                <a:solidFill>
                  <a:schemeClr val="dk2"/>
                </a:solidFill>
              </a:defRPr>
            </a:lvl6pPr>
            <a:lvl7pPr marL="3200400" lvl="6" indent="-298450" algn="l">
              <a:spcBef>
                <a:spcPts val="220"/>
              </a:spcBef>
              <a:spcAft>
                <a:spcPts val="0"/>
              </a:spcAft>
              <a:buClr>
                <a:schemeClr val="dk2"/>
              </a:buClr>
              <a:buSzPts val="1100"/>
              <a:buFont typeface="Calibri"/>
              <a:buAutoNum type="romanLcPeriod"/>
              <a:defRPr sz="1100">
                <a:solidFill>
                  <a:schemeClr val="dk2"/>
                </a:solidFill>
              </a:defRPr>
            </a:lvl7pPr>
            <a:lvl8pPr marL="3657600" lvl="7" indent="-292100" algn="l">
              <a:spcBef>
                <a:spcPts val="200"/>
              </a:spcBef>
              <a:spcAft>
                <a:spcPts val="0"/>
              </a:spcAft>
              <a:buClr>
                <a:schemeClr val="dk2"/>
              </a:buClr>
              <a:buSzPts val="1000"/>
              <a:buFont typeface="Calibri"/>
              <a:buAutoNum type="romanLcPeriod"/>
              <a:defRPr sz="1000">
                <a:solidFill>
                  <a:schemeClr val="dk2"/>
                </a:solidFill>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rk End Slide">
  <p:cSld name="Dark End Slide">
    <p:spTree>
      <p:nvGrpSpPr>
        <p:cNvPr id="1" name="Shape 24"/>
        <p:cNvGrpSpPr/>
        <p:nvPr/>
      </p:nvGrpSpPr>
      <p:grpSpPr>
        <a:xfrm>
          <a:off x="0" y="0"/>
          <a:ext cx="0" cy="0"/>
          <a:chOff x="0" y="0"/>
          <a:chExt cx="0" cy="0"/>
        </a:xfrm>
      </p:grpSpPr>
      <p:sp>
        <p:nvSpPr>
          <p:cNvPr id="25" name="Google Shape;25;p79"/>
          <p:cNvSpPr/>
          <p:nvPr/>
        </p:nvSpPr>
        <p:spPr>
          <a:xfrm>
            <a:off x="0" y="0"/>
            <a:ext cx="9144000" cy="6858000"/>
          </a:xfrm>
          <a:prstGeom prst="rect">
            <a:avLst/>
          </a:prstGeom>
          <a:solidFill>
            <a:srgbClr val="47463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26" name="Google Shape;26;p79"/>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lvl1pPr marL="457200" lvl="0" indent="-228600" algn="ctr">
              <a:spcBef>
                <a:spcPts val="72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marL="914400" lvl="1" indent="-228600" algn="l">
              <a:spcBef>
                <a:spcPts val="560"/>
              </a:spcBef>
              <a:spcAft>
                <a:spcPts val="0"/>
              </a:spcAft>
              <a:buClr>
                <a:schemeClr val="lt1"/>
              </a:buClr>
              <a:buSzPts val="2800"/>
              <a:buFont typeface="Calibri"/>
              <a:buNone/>
              <a:defRPr b="1">
                <a:solidFill>
                  <a:schemeClr val="lt1"/>
                </a:solidFill>
                <a:latin typeface="Calibri"/>
                <a:ea typeface="Calibri"/>
                <a:cs typeface="Calibri"/>
                <a:sym typeface="Calibri"/>
              </a:defRPr>
            </a:lvl2pPr>
            <a:lvl3pPr marL="1371600" lvl="2" indent="-228600" algn="l">
              <a:spcBef>
                <a:spcPts val="480"/>
              </a:spcBef>
              <a:spcAft>
                <a:spcPts val="0"/>
              </a:spcAft>
              <a:buClr>
                <a:schemeClr val="lt1"/>
              </a:buClr>
              <a:buSzPts val="2400"/>
              <a:buFont typeface="Calibri"/>
              <a:buNone/>
              <a:defRPr b="1">
                <a:solidFill>
                  <a:schemeClr val="lt1"/>
                </a:solidFill>
                <a:latin typeface="Calibri"/>
                <a:ea typeface="Calibri"/>
                <a:cs typeface="Calibri"/>
                <a:sym typeface="Calibri"/>
              </a:defRPr>
            </a:lvl3pPr>
            <a:lvl4pPr marL="1828800" lvl="3"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4pPr>
            <a:lvl5pPr marL="2286000" lvl="4" indent="-228600" algn="l">
              <a:spcBef>
                <a:spcPts val="400"/>
              </a:spcBef>
              <a:spcAft>
                <a:spcPts val="0"/>
              </a:spcAft>
              <a:buClr>
                <a:schemeClr val="lt1"/>
              </a:buClr>
              <a:buSzPts val="2000"/>
              <a:buFont typeface="Calibri"/>
              <a:buNone/>
              <a:defRPr b="1">
                <a:solidFill>
                  <a:schemeClr val="lt1"/>
                </a:solidFill>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8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8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8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8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8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gif"/><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notesSlide" Target="../notesSlides/notesSlide9.xml"/><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1.png"/><Relationship Id="rId5" Type="http://schemas.openxmlformats.org/officeDocument/2006/relationships/image" Target="../media/image36.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5.png"/><Relationship Id="rId1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2"/>
              </a:buClr>
              <a:buSzPts val="8640"/>
              <a:buFont typeface="Calibri"/>
              <a:buNone/>
            </a:pPr>
            <a:r>
              <a:rPr lang="en-US" sz="8640" dirty="0">
                <a:solidFill>
                  <a:schemeClr val="dk2"/>
                </a:solidFill>
              </a:rPr>
              <a:t>Event Loop + ES6</a:t>
            </a:r>
            <a:br>
              <a:rPr lang="en-US" sz="3959" dirty="0"/>
            </a:br>
            <a:endParaRPr sz="3959" dirty="0"/>
          </a:p>
        </p:txBody>
      </p:sp>
      <p:sp>
        <p:nvSpPr>
          <p:cNvPr id="95" name="Google Shape;9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Concurrency &amp; Event loop…</a:t>
            </a:r>
            <a:br>
              <a:rPr lang="en-US" sz="3240" dirty="0"/>
            </a:br>
            <a:endParaRPr sz="3240" dirty="0"/>
          </a:p>
        </p:txBody>
      </p:sp>
      <p:sp>
        <p:nvSpPr>
          <p:cNvPr id="234" name="Google Shape;234;p18"/>
          <p:cNvSpPr txBox="1">
            <a:spLocks noGrp="1"/>
          </p:cNvSpPr>
          <p:nvPr>
            <p:ph type="body" idx="1"/>
          </p:nvPr>
        </p:nvSpPr>
        <p:spPr>
          <a:xfrm>
            <a:off x="228600" y="990600"/>
            <a:ext cx="8382000" cy="5715000"/>
          </a:xfrm>
          <a:prstGeom prst="rect">
            <a:avLst/>
          </a:prstGeom>
          <a:noFill/>
          <a:ln>
            <a:noFill/>
          </a:ln>
        </p:spPr>
        <p:txBody>
          <a:bodyPr spcFirstLastPara="1" wrap="square" lIns="91425" tIns="45700" rIns="91425" bIns="45700" anchor="t" anchorCtr="0">
            <a:noAutofit/>
          </a:bodyPr>
          <a:lstStyle/>
          <a:p>
            <a:pPr marL="285750" indent="-285750">
              <a:spcBef>
                <a:spcPts val="360"/>
              </a:spcBef>
              <a:buSzPts val="1800"/>
              <a:buFont typeface="Wingdings" panose="05000000000000000000" pitchFamily="2" charset="2"/>
              <a:buChar char="q"/>
            </a:pPr>
            <a:r>
              <a:rPr lang="en-US" sz="1800" dirty="0"/>
              <a:t>The event Loop’s job is to look at the stack and to the event queue and</a:t>
            </a:r>
          </a:p>
          <a:p>
            <a:pPr marL="285750" indent="-285750">
              <a:spcBef>
                <a:spcPts val="360"/>
              </a:spcBef>
              <a:buSzPts val="1800"/>
              <a:buFont typeface="Wingdings" panose="05000000000000000000" pitchFamily="2" charset="2"/>
              <a:buChar char="q"/>
            </a:pPr>
            <a:r>
              <a:rPr lang="en-US" sz="1800" dirty="0"/>
              <a:t>If the stack is empty it takes the first thing on the queue and push it onto the stack</a:t>
            </a:r>
          </a:p>
          <a:p>
            <a:pPr marL="285750" indent="-285750">
              <a:spcBef>
                <a:spcPts val="360"/>
              </a:spcBef>
              <a:buSzPts val="1800"/>
              <a:buFont typeface="Wingdings" panose="05000000000000000000" pitchFamily="2" charset="2"/>
              <a:buChar char="q"/>
            </a:pPr>
            <a:r>
              <a:rPr lang="en-US" sz="1800" dirty="0" err="1"/>
              <a:t>setTimeOut</a:t>
            </a:r>
            <a:r>
              <a:rPr lang="en-US" sz="1800" dirty="0"/>
              <a:t>(fn,0): will defer the execution of the code till the stack is empty but web </a:t>
            </a:r>
            <a:r>
              <a:rPr lang="en-US" sz="1800" dirty="0" err="1"/>
              <a:t>api</a:t>
            </a:r>
            <a:r>
              <a:rPr lang="en-US" sz="1800" dirty="0"/>
              <a:t>/browser will immediately push the callback to the event/message queue.</a:t>
            </a:r>
          </a:p>
          <a:p>
            <a:pPr marL="285750" indent="-285750">
              <a:spcBef>
                <a:spcPts val="360"/>
              </a:spcBef>
              <a:buSzPts val="1800"/>
              <a:buFont typeface="Wingdings" panose="05000000000000000000" pitchFamily="2" charset="2"/>
              <a:buChar char="q"/>
            </a:pPr>
            <a:r>
              <a:rPr lang="en-US" sz="1800" dirty="0"/>
              <a:t>It works similarly with XHR(ajax/fetch) calls.</a:t>
            </a:r>
          </a:p>
          <a:p>
            <a:pPr marL="285750" indent="-285750">
              <a:spcBef>
                <a:spcPts val="360"/>
              </a:spcBef>
              <a:buSzPts val="1800"/>
              <a:buFont typeface="Wingdings" panose="05000000000000000000" pitchFamily="2" charset="2"/>
              <a:buChar char="q"/>
            </a:pPr>
            <a:r>
              <a:rPr lang="en-US" sz="1800" dirty="0" err="1"/>
              <a:t>setTimeOut</a:t>
            </a:r>
            <a:r>
              <a:rPr lang="en-US" sz="1800" dirty="0"/>
              <a:t> indicates a minimum time—not a guaranteed time, just like </a:t>
            </a:r>
            <a:r>
              <a:rPr lang="en-US" sz="1800" dirty="0" err="1"/>
              <a:t>setTimeout</a:t>
            </a:r>
            <a:r>
              <a:rPr lang="en-US" sz="1800" dirty="0"/>
              <a:t>(</a:t>
            </a:r>
            <a:r>
              <a:rPr lang="en-US" sz="1800" dirty="0" err="1"/>
              <a:t>fn</a:t>
            </a:r>
            <a:r>
              <a:rPr lang="en-US" sz="1800" dirty="0"/>
              <a:t> ,0) doesn’t run the code immediately</a:t>
            </a:r>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r>
              <a:rPr lang="en-US" sz="1800" dirty="0"/>
              <a:t>So, now JS is a single threaded, asynchronous, non-blocking programming language.</a:t>
            </a:r>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marL="0" indent="0">
              <a:spcBef>
                <a:spcPts val="360"/>
              </a:spcBef>
              <a:buSzPts val="1800"/>
              <a:buNone/>
            </a:pPr>
            <a:endParaRPr lang="en-US" sz="1800" dirty="0"/>
          </a:p>
        </p:txBody>
      </p:sp>
      <p:pic>
        <p:nvPicPr>
          <p:cNvPr id="4" name="Picture 3">
            <a:extLst>
              <a:ext uri="{FF2B5EF4-FFF2-40B4-BE49-F238E27FC236}">
                <a16:creationId xmlns:a16="http://schemas.microsoft.com/office/drawing/2014/main" id="{C7D1C7F2-B1B6-4FED-A0D0-5F3F3F3DC802}"/>
              </a:ext>
            </a:extLst>
          </p:cNvPr>
          <p:cNvPicPr>
            <a:picLocks noChangeAspect="1"/>
          </p:cNvPicPr>
          <p:nvPr/>
        </p:nvPicPr>
        <p:blipFill>
          <a:blip r:embed="rId3"/>
          <a:stretch>
            <a:fillRect/>
          </a:stretch>
        </p:blipFill>
        <p:spPr>
          <a:xfrm>
            <a:off x="637095" y="3429000"/>
            <a:ext cx="1947863" cy="1938338"/>
          </a:xfrm>
          <a:prstGeom prst="rect">
            <a:avLst/>
          </a:prstGeom>
        </p:spPr>
      </p:pic>
    </p:spTree>
    <p:extLst>
      <p:ext uri="{BB962C8B-B14F-4D97-AF65-F5344CB8AC3E}">
        <p14:creationId xmlns:p14="http://schemas.microsoft.com/office/powerpoint/2010/main" val="237746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146" name="Google Shape;146;p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Font typeface="Calibri"/>
              <a:buAutoNum type="arabicPeriod"/>
            </a:pPr>
            <a:r>
              <a:rPr lang="en-US" sz="3200"/>
              <a:t>Let and const</a:t>
            </a:r>
            <a:endParaRPr/>
          </a:p>
          <a:p>
            <a:pPr marL="514350" lvl="0" indent="-514350" algn="l" rtl="0">
              <a:spcBef>
                <a:spcPts val="640"/>
              </a:spcBef>
              <a:spcAft>
                <a:spcPts val="0"/>
              </a:spcAft>
              <a:buClr>
                <a:schemeClr val="accent1"/>
              </a:buClr>
              <a:buSzPts val="3200"/>
              <a:buFont typeface="Calibri"/>
              <a:buAutoNum type="arabicPeriod"/>
            </a:pPr>
            <a:r>
              <a:rPr lang="en-US" sz="3200"/>
              <a:t>Arrow function</a:t>
            </a:r>
            <a:endParaRPr/>
          </a:p>
          <a:p>
            <a:pPr marL="514350" lvl="0" indent="-514350" algn="l" rtl="0">
              <a:spcBef>
                <a:spcPts val="640"/>
              </a:spcBef>
              <a:spcAft>
                <a:spcPts val="0"/>
              </a:spcAft>
              <a:buClr>
                <a:schemeClr val="accent1"/>
              </a:buClr>
              <a:buSzPts val="3200"/>
              <a:buFont typeface="Calibri"/>
              <a:buAutoNum type="arabicPeriod"/>
            </a:pPr>
            <a:r>
              <a:rPr lang="en-US" sz="3200"/>
              <a:t>export and import</a:t>
            </a:r>
            <a:endParaRPr/>
          </a:p>
          <a:p>
            <a:pPr marL="514350" lvl="0" indent="-514350" algn="l" rtl="0">
              <a:spcBef>
                <a:spcPts val="640"/>
              </a:spcBef>
              <a:spcAft>
                <a:spcPts val="0"/>
              </a:spcAft>
              <a:buClr>
                <a:schemeClr val="accent1"/>
              </a:buClr>
              <a:buSzPts val="3200"/>
              <a:buFont typeface="Calibri"/>
              <a:buAutoNum type="arabicPeriod"/>
            </a:pPr>
            <a:r>
              <a:rPr lang="en-US" sz="3200"/>
              <a:t>Classes</a:t>
            </a:r>
            <a:endParaRPr/>
          </a:p>
          <a:p>
            <a:pPr marL="514350" lvl="0" indent="-514350" algn="l" rtl="0">
              <a:spcBef>
                <a:spcPts val="640"/>
              </a:spcBef>
              <a:spcAft>
                <a:spcPts val="0"/>
              </a:spcAft>
              <a:buClr>
                <a:schemeClr val="accent1"/>
              </a:buClr>
              <a:buSzPts val="3200"/>
              <a:buFont typeface="Calibri"/>
              <a:buAutoNum type="arabicPeriod"/>
            </a:pPr>
            <a:r>
              <a:rPr lang="en-US" sz="3200"/>
              <a:t>Spread and Rest Operator</a:t>
            </a:r>
            <a:endParaRPr/>
          </a:p>
          <a:p>
            <a:pPr marL="514350" lvl="0" indent="-514350" algn="l" rtl="0">
              <a:spcBef>
                <a:spcPts val="640"/>
              </a:spcBef>
              <a:spcAft>
                <a:spcPts val="0"/>
              </a:spcAft>
              <a:buClr>
                <a:schemeClr val="accent1"/>
              </a:buClr>
              <a:buSzPts val="3200"/>
              <a:buFont typeface="Calibri"/>
              <a:buAutoNum type="arabicPeriod"/>
            </a:pPr>
            <a:r>
              <a:rPr lang="en-US" sz="3200"/>
              <a:t>Destructuring</a:t>
            </a:r>
            <a:endParaRPr sz="3200"/>
          </a:p>
          <a:p>
            <a:pPr marL="514350" lvl="0" indent="-514350" algn="l" rtl="0">
              <a:spcBef>
                <a:spcPts val="640"/>
              </a:spcBef>
              <a:spcAft>
                <a:spcPts val="0"/>
              </a:spcAft>
              <a:buClr>
                <a:schemeClr val="accent1"/>
              </a:buClr>
              <a:buSzPts val="3200"/>
              <a:buFont typeface="Calibri"/>
              <a:buAutoNum type="arabicPeriod"/>
            </a:pPr>
            <a:r>
              <a:rPr lang="en-US" sz="3200"/>
              <a:t>Reference and primitive type refresher</a:t>
            </a:r>
            <a:endParaRPr/>
          </a:p>
          <a:p>
            <a:pPr marL="514350" lvl="0" indent="-514350" algn="l" rtl="0">
              <a:spcBef>
                <a:spcPts val="640"/>
              </a:spcBef>
              <a:spcAft>
                <a:spcPts val="0"/>
              </a:spcAft>
              <a:buClr>
                <a:schemeClr val="accent1"/>
              </a:buClr>
              <a:buSzPts val="3200"/>
              <a:buFont typeface="Calibri"/>
              <a:buAutoNum type="arabicPeriod"/>
            </a:pPr>
            <a:r>
              <a:rPr lang="en-US" sz="3200"/>
              <a:t>Refreshing arrays</a:t>
            </a:r>
            <a:endParaRPr/>
          </a:p>
          <a:p>
            <a:pPr marL="514350" lvl="0" indent="-400050" algn="l" rtl="0">
              <a:spcBef>
                <a:spcPts val="360"/>
              </a:spcBef>
              <a:spcAft>
                <a:spcPts val="0"/>
              </a:spcAft>
              <a:buClr>
                <a:schemeClr val="accent1"/>
              </a:buClr>
              <a:buSzPts val="1800"/>
              <a:buFont typeface="Calibri"/>
              <a:buNone/>
            </a:pP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152" name="Google Shape;152;p9"/>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a:t>Let and const</a:t>
            </a:r>
            <a:endParaRPr/>
          </a:p>
          <a:p>
            <a:pPr marL="514350" lvl="0" indent="-514350" algn="l" rtl="0">
              <a:spcBef>
                <a:spcPts val="360"/>
              </a:spcBef>
              <a:spcAft>
                <a:spcPts val="0"/>
              </a:spcAft>
              <a:buClr>
                <a:schemeClr val="accent1"/>
              </a:buClr>
              <a:buSzPts val="1800"/>
              <a:buNone/>
            </a:pPr>
            <a:endParaRPr sz="1800">
              <a:solidFill>
                <a:schemeClr val="dk1"/>
              </a:solidFill>
            </a:endParaRPr>
          </a:p>
        </p:txBody>
      </p:sp>
      <p:pic>
        <p:nvPicPr>
          <p:cNvPr id="153" name="Google Shape;153;p9"/>
          <p:cNvPicPr preferRelativeResize="0"/>
          <p:nvPr/>
        </p:nvPicPr>
        <p:blipFill rotWithShape="1">
          <a:blip r:embed="rId3">
            <a:alphaModFix/>
          </a:blip>
          <a:srcRect/>
          <a:stretch/>
        </p:blipFill>
        <p:spPr>
          <a:xfrm>
            <a:off x="1295400" y="1524000"/>
            <a:ext cx="5486400" cy="2514202"/>
          </a:xfrm>
          <a:prstGeom prst="rect">
            <a:avLst/>
          </a:prstGeom>
          <a:noFill/>
          <a:ln>
            <a:noFill/>
          </a:ln>
        </p:spPr>
      </p:pic>
      <p:pic>
        <p:nvPicPr>
          <p:cNvPr id="154" name="Google Shape;154;p9"/>
          <p:cNvPicPr preferRelativeResize="0"/>
          <p:nvPr/>
        </p:nvPicPr>
        <p:blipFill rotWithShape="1">
          <a:blip r:embed="rId4">
            <a:alphaModFix/>
          </a:blip>
          <a:srcRect/>
          <a:stretch/>
        </p:blipFill>
        <p:spPr>
          <a:xfrm>
            <a:off x="838200" y="4724400"/>
            <a:ext cx="3028950" cy="866775"/>
          </a:xfrm>
          <a:prstGeom prst="rect">
            <a:avLst/>
          </a:prstGeom>
          <a:noFill/>
          <a:ln>
            <a:noFill/>
          </a:ln>
        </p:spPr>
      </p:pic>
      <p:pic>
        <p:nvPicPr>
          <p:cNvPr id="155" name="Google Shape;155;p9"/>
          <p:cNvPicPr preferRelativeResize="0"/>
          <p:nvPr/>
        </p:nvPicPr>
        <p:blipFill rotWithShape="1">
          <a:blip r:embed="rId5">
            <a:alphaModFix/>
          </a:blip>
          <a:srcRect/>
          <a:stretch/>
        </p:blipFill>
        <p:spPr>
          <a:xfrm>
            <a:off x="4572000" y="4800600"/>
            <a:ext cx="2924175" cy="876300"/>
          </a:xfrm>
          <a:prstGeom prst="rect">
            <a:avLst/>
          </a:prstGeom>
          <a:noFill/>
          <a:ln>
            <a:noFill/>
          </a:ln>
        </p:spPr>
      </p:pic>
      <p:sp>
        <p:nvSpPr>
          <p:cNvPr id="156" name="Google Shape;156;p9"/>
          <p:cNvSpPr txBox="1"/>
          <p:nvPr/>
        </p:nvSpPr>
        <p:spPr>
          <a:xfrm>
            <a:off x="5105400" y="1905000"/>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Function Scope</a:t>
            </a:r>
            <a:endParaRPr sz="1200">
              <a:solidFill>
                <a:schemeClr val="dk1"/>
              </a:solidFill>
              <a:latin typeface="Calibri"/>
              <a:ea typeface="Calibri"/>
              <a:cs typeface="Calibri"/>
              <a:sym typeface="Calibri"/>
            </a:endParaRPr>
          </a:p>
        </p:txBody>
      </p:sp>
      <p:sp>
        <p:nvSpPr>
          <p:cNvPr id="157" name="Google Shape;157;p9"/>
          <p:cNvSpPr txBox="1"/>
          <p:nvPr/>
        </p:nvSpPr>
        <p:spPr>
          <a:xfrm>
            <a:off x="6705600" y="2971800"/>
            <a:ext cx="190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Block Scope</a:t>
            </a:r>
            <a:endParaRPr sz="1200">
              <a:solidFill>
                <a:schemeClr val="dk1"/>
              </a:solidFill>
              <a:latin typeface="Calibri"/>
              <a:ea typeface="Calibri"/>
              <a:cs typeface="Calibri"/>
              <a:sym typeface="Calibri"/>
            </a:endParaRPr>
          </a:p>
        </p:txBody>
      </p:sp>
      <p:sp>
        <p:nvSpPr>
          <p:cNvPr id="158" name="Google Shape;158;p9"/>
          <p:cNvSpPr txBox="1"/>
          <p:nvPr/>
        </p:nvSpPr>
        <p:spPr>
          <a:xfrm>
            <a:off x="762000" y="2971800"/>
            <a:ext cx="1143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Block Scope</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164" name="Google Shape;164;p10"/>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a:t>Arrow Function</a:t>
            </a:r>
            <a:endParaRPr/>
          </a:p>
          <a:p>
            <a:pPr marL="514350" lvl="0" indent="-514350" algn="l" rtl="0">
              <a:spcBef>
                <a:spcPts val="640"/>
              </a:spcBef>
              <a:spcAft>
                <a:spcPts val="0"/>
              </a:spcAft>
              <a:buClr>
                <a:schemeClr val="accent1"/>
              </a:buClr>
              <a:buSzPts val="3200"/>
              <a:buNone/>
            </a:pPr>
            <a:endParaRPr sz="3200"/>
          </a:p>
          <a:p>
            <a:pPr marL="514350" lvl="0" indent="-514350" algn="l" rtl="0">
              <a:spcBef>
                <a:spcPts val="640"/>
              </a:spcBef>
              <a:spcAft>
                <a:spcPts val="0"/>
              </a:spcAft>
              <a:buClr>
                <a:schemeClr val="accent1"/>
              </a:buClr>
              <a:buSzPts val="3200"/>
              <a:buNone/>
            </a:pPr>
            <a:endParaRPr sz="3200"/>
          </a:p>
          <a:p>
            <a:pPr marL="514350" lvl="0" indent="-514350" algn="l" rtl="0">
              <a:spcBef>
                <a:spcPts val="640"/>
              </a:spcBef>
              <a:spcAft>
                <a:spcPts val="0"/>
              </a:spcAft>
              <a:buClr>
                <a:schemeClr val="accent1"/>
              </a:buClr>
              <a:buSzPts val="3200"/>
              <a:buNone/>
            </a:pPr>
            <a:endParaRPr sz="3200"/>
          </a:p>
          <a:p>
            <a:pPr marL="514350" lvl="0" indent="-514350" algn="l" rtl="0">
              <a:spcBef>
                <a:spcPts val="640"/>
              </a:spcBef>
              <a:spcAft>
                <a:spcPts val="0"/>
              </a:spcAft>
              <a:buClr>
                <a:schemeClr val="accent1"/>
              </a:buClr>
              <a:buSzPts val="3200"/>
              <a:buNone/>
            </a:pPr>
            <a:endParaRPr sz="3200"/>
          </a:p>
          <a:p>
            <a:pPr marL="514350" lvl="0" indent="-514350" algn="l" rtl="0">
              <a:spcBef>
                <a:spcPts val="640"/>
              </a:spcBef>
              <a:spcAft>
                <a:spcPts val="0"/>
              </a:spcAft>
              <a:buClr>
                <a:schemeClr val="accent1"/>
              </a:buClr>
              <a:buSzPts val="3200"/>
              <a:buNone/>
            </a:pPr>
            <a:endParaRPr sz="3200"/>
          </a:p>
          <a:p>
            <a:pPr marL="514350" lvl="0" indent="-400050" algn="l" rtl="0">
              <a:spcBef>
                <a:spcPts val="360"/>
              </a:spcBef>
              <a:spcAft>
                <a:spcPts val="0"/>
              </a:spcAft>
              <a:buClr>
                <a:schemeClr val="accent1"/>
              </a:buClr>
              <a:buSzPts val="1800"/>
              <a:buFont typeface="Noto Sans Symbols"/>
              <a:buNone/>
            </a:pPr>
            <a:endParaRPr sz="1800"/>
          </a:p>
          <a:p>
            <a:pPr marL="514350" lvl="0" indent="-514350" algn="l" rtl="0">
              <a:spcBef>
                <a:spcPts val="360"/>
              </a:spcBef>
              <a:spcAft>
                <a:spcPts val="0"/>
              </a:spcAft>
              <a:buClr>
                <a:schemeClr val="accent1"/>
              </a:buClr>
              <a:buSzPts val="1800"/>
              <a:buFont typeface="Noto Sans Symbols"/>
              <a:buChar char="❑"/>
            </a:pPr>
            <a:r>
              <a:rPr lang="en-US" sz="1800"/>
              <a:t>If only one argument - remove ()</a:t>
            </a:r>
            <a:endParaRPr/>
          </a:p>
          <a:p>
            <a:pPr marL="514350" lvl="0" indent="-514350" algn="l" rtl="0">
              <a:spcBef>
                <a:spcPts val="360"/>
              </a:spcBef>
              <a:spcAft>
                <a:spcPts val="0"/>
              </a:spcAft>
              <a:buClr>
                <a:schemeClr val="accent1"/>
              </a:buClr>
              <a:buSzPts val="1800"/>
              <a:buFont typeface="Noto Sans Symbols"/>
              <a:buChar char="❑"/>
            </a:pPr>
            <a:r>
              <a:rPr lang="en-US" sz="1800"/>
              <a:t>If return only one line - remove {}</a:t>
            </a:r>
            <a:endParaRPr/>
          </a:p>
        </p:txBody>
      </p:sp>
      <p:pic>
        <p:nvPicPr>
          <p:cNvPr id="165" name="Google Shape;165;p10"/>
          <p:cNvPicPr preferRelativeResize="0"/>
          <p:nvPr/>
        </p:nvPicPr>
        <p:blipFill rotWithShape="1">
          <a:blip r:embed="rId3">
            <a:alphaModFix/>
          </a:blip>
          <a:srcRect/>
          <a:stretch/>
        </p:blipFill>
        <p:spPr>
          <a:xfrm>
            <a:off x="4191000" y="1447800"/>
            <a:ext cx="4343400" cy="3120081"/>
          </a:xfrm>
          <a:prstGeom prst="rect">
            <a:avLst/>
          </a:prstGeom>
          <a:noFill/>
          <a:ln>
            <a:noFill/>
          </a:ln>
        </p:spPr>
      </p:pic>
      <p:pic>
        <p:nvPicPr>
          <p:cNvPr id="166" name="Google Shape;166;p10"/>
          <p:cNvPicPr preferRelativeResize="0"/>
          <p:nvPr/>
        </p:nvPicPr>
        <p:blipFill rotWithShape="1">
          <a:blip r:embed="rId4">
            <a:alphaModFix/>
          </a:blip>
          <a:srcRect/>
          <a:stretch/>
        </p:blipFill>
        <p:spPr>
          <a:xfrm>
            <a:off x="990600" y="1828800"/>
            <a:ext cx="2250507" cy="828675"/>
          </a:xfrm>
          <a:prstGeom prst="rect">
            <a:avLst/>
          </a:prstGeom>
          <a:noFill/>
          <a:ln>
            <a:noFill/>
          </a:ln>
        </p:spPr>
      </p:pic>
      <p:pic>
        <p:nvPicPr>
          <p:cNvPr id="167" name="Google Shape;167;p10"/>
          <p:cNvPicPr preferRelativeResize="0"/>
          <p:nvPr/>
        </p:nvPicPr>
        <p:blipFill rotWithShape="1">
          <a:blip r:embed="rId5">
            <a:alphaModFix/>
          </a:blip>
          <a:srcRect/>
          <a:stretch/>
        </p:blipFill>
        <p:spPr>
          <a:xfrm>
            <a:off x="914400" y="3124200"/>
            <a:ext cx="2376487" cy="609895"/>
          </a:xfrm>
          <a:prstGeom prst="rect">
            <a:avLst/>
          </a:prstGeom>
          <a:noFill/>
          <a:ln>
            <a:noFill/>
          </a:ln>
        </p:spPr>
      </p:pic>
      <p:pic>
        <p:nvPicPr>
          <p:cNvPr id="168" name="Google Shape;168;p10"/>
          <p:cNvPicPr preferRelativeResize="0"/>
          <p:nvPr/>
        </p:nvPicPr>
        <p:blipFill rotWithShape="1">
          <a:blip r:embed="rId6">
            <a:alphaModFix/>
          </a:blip>
          <a:srcRect/>
          <a:stretch/>
        </p:blipFill>
        <p:spPr>
          <a:xfrm>
            <a:off x="762000" y="4038600"/>
            <a:ext cx="3934408" cy="408445"/>
          </a:xfrm>
          <a:prstGeom prst="rect">
            <a:avLst/>
          </a:prstGeom>
          <a:noFill/>
          <a:ln>
            <a:noFill/>
          </a:ln>
        </p:spPr>
      </p:pic>
      <p:pic>
        <p:nvPicPr>
          <p:cNvPr id="169" name="Google Shape;169;p10"/>
          <p:cNvPicPr preferRelativeResize="0"/>
          <p:nvPr/>
        </p:nvPicPr>
        <p:blipFill rotWithShape="1">
          <a:blip r:embed="rId7">
            <a:alphaModFix/>
          </a:blip>
          <a:srcRect/>
          <a:stretch/>
        </p:blipFill>
        <p:spPr>
          <a:xfrm>
            <a:off x="4495800" y="4800600"/>
            <a:ext cx="3276600" cy="50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175" name="Google Shape;175;p11"/>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a:t>Import and Export (Modules)</a:t>
            </a:r>
            <a:endParaRPr/>
          </a:p>
          <a:p>
            <a:pPr marL="514350" lvl="0" indent="-514350" algn="l" rtl="0">
              <a:spcBef>
                <a:spcPts val="640"/>
              </a:spcBef>
              <a:spcAft>
                <a:spcPts val="0"/>
              </a:spcAft>
              <a:buClr>
                <a:schemeClr val="accent1"/>
              </a:buClr>
              <a:buSzPts val="3200"/>
              <a:buNone/>
            </a:pPr>
            <a:endParaRPr sz="3200"/>
          </a:p>
        </p:txBody>
      </p:sp>
      <p:pic>
        <p:nvPicPr>
          <p:cNvPr id="176" name="Google Shape;176;p11"/>
          <p:cNvPicPr preferRelativeResize="0"/>
          <p:nvPr/>
        </p:nvPicPr>
        <p:blipFill rotWithShape="1">
          <a:blip r:embed="rId3">
            <a:alphaModFix/>
          </a:blip>
          <a:srcRect/>
          <a:stretch/>
        </p:blipFill>
        <p:spPr>
          <a:xfrm>
            <a:off x="533400" y="1524000"/>
            <a:ext cx="7391400" cy="462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182" name="Google Shape;182;p12"/>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a:t>Import and Export (Alternative Syntax)</a:t>
            </a:r>
            <a:endParaRPr/>
          </a:p>
          <a:p>
            <a:pPr marL="514350" lvl="0" indent="-514350" algn="l" rtl="0">
              <a:spcBef>
                <a:spcPts val="640"/>
              </a:spcBef>
              <a:spcAft>
                <a:spcPts val="0"/>
              </a:spcAft>
              <a:buClr>
                <a:schemeClr val="accent1"/>
              </a:buClr>
              <a:buSzPts val="3200"/>
              <a:buNone/>
            </a:pPr>
            <a:endParaRPr sz="3200"/>
          </a:p>
        </p:txBody>
      </p:sp>
      <p:pic>
        <p:nvPicPr>
          <p:cNvPr id="183" name="Google Shape;183;p12"/>
          <p:cNvPicPr preferRelativeResize="0"/>
          <p:nvPr/>
        </p:nvPicPr>
        <p:blipFill rotWithShape="1">
          <a:blip r:embed="rId3">
            <a:alphaModFix/>
          </a:blip>
          <a:srcRect/>
          <a:stretch/>
        </p:blipFill>
        <p:spPr>
          <a:xfrm>
            <a:off x="914400" y="1752600"/>
            <a:ext cx="6813550" cy="403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ES6 Features</a:t>
            </a:r>
            <a:br>
              <a:rPr lang="en-US" sz="3240" dirty="0"/>
            </a:br>
            <a:endParaRPr sz="3240" dirty="0"/>
          </a:p>
        </p:txBody>
      </p:sp>
      <p:sp>
        <p:nvSpPr>
          <p:cNvPr id="189" name="Google Shape;189;p13"/>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dirty="0"/>
              <a:t>Classes</a:t>
            </a:r>
            <a:endParaRPr dirty="0"/>
          </a:p>
          <a:p>
            <a:pPr marL="514350" lvl="0" indent="-514350" algn="l" rtl="0">
              <a:spcBef>
                <a:spcPts val="360"/>
              </a:spcBef>
              <a:spcAft>
                <a:spcPts val="0"/>
              </a:spcAft>
              <a:buClr>
                <a:schemeClr val="dk2"/>
              </a:buClr>
              <a:buSzPts val="1800"/>
              <a:buFont typeface="Noto Sans Symbols"/>
              <a:buChar char="❑"/>
            </a:pPr>
            <a:r>
              <a:rPr lang="en-US" sz="1800" dirty="0"/>
              <a:t>blueprints for object</a:t>
            </a:r>
            <a:endParaRPr dirty="0"/>
          </a:p>
          <a:p>
            <a:pPr marL="514350" lvl="0" indent="-514350" algn="l" rtl="0">
              <a:spcBef>
                <a:spcPts val="360"/>
              </a:spcBef>
              <a:spcAft>
                <a:spcPts val="0"/>
              </a:spcAft>
              <a:buClr>
                <a:schemeClr val="dk2"/>
              </a:buClr>
              <a:buSzPts val="1800"/>
              <a:buFont typeface="Noto Sans Symbols"/>
              <a:buChar char="❑"/>
            </a:pPr>
            <a:r>
              <a:rPr lang="en-US" sz="1800" dirty="0"/>
              <a:t>It has properties(variables) and method(functions)</a:t>
            </a:r>
            <a:endParaRPr dirty="0"/>
          </a:p>
          <a:p>
            <a:pPr marL="514350" lvl="0" indent="-514350" algn="l" rtl="0">
              <a:spcBef>
                <a:spcPts val="360"/>
              </a:spcBef>
              <a:spcAft>
                <a:spcPts val="0"/>
              </a:spcAft>
              <a:buClr>
                <a:schemeClr val="dk2"/>
              </a:buClr>
              <a:buSzPts val="1800"/>
              <a:buFont typeface="Noto Sans Symbols"/>
              <a:buChar char="❑"/>
            </a:pPr>
            <a:r>
              <a:rPr lang="en-US" sz="1800" dirty="0"/>
              <a:t>instantiated by new keyword</a:t>
            </a:r>
            <a:endParaRPr dirty="0"/>
          </a:p>
          <a:p>
            <a:pPr marL="514350" lvl="0" indent="-514350" algn="l" rtl="0">
              <a:spcBef>
                <a:spcPts val="360"/>
              </a:spcBef>
              <a:spcAft>
                <a:spcPts val="0"/>
              </a:spcAft>
              <a:buClr>
                <a:schemeClr val="dk2"/>
              </a:buClr>
              <a:buSzPts val="1800"/>
              <a:buFont typeface="Noto Sans Symbols"/>
              <a:buChar char="❑"/>
            </a:pPr>
            <a:r>
              <a:rPr lang="en-US" sz="1800" dirty="0"/>
              <a:t>more convenient way of creating constructor function</a:t>
            </a:r>
            <a:endParaRPr dirty="0"/>
          </a:p>
          <a:p>
            <a:pPr marL="514350" lvl="0" indent="-514350" algn="l" rtl="0">
              <a:spcBef>
                <a:spcPts val="360"/>
              </a:spcBef>
              <a:spcAft>
                <a:spcPts val="0"/>
              </a:spcAft>
              <a:buClr>
                <a:schemeClr val="dk2"/>
              </a:buClr>
              <a:buSzPts val="1800"/>
              <a:buFont typeface="Noto Sans Symbols"/>
              <a:buChar char="❑"/>
            </a:pPr>
            <a:r>
              <a:rPr lang="en-US" sz="1800" dirty="0"/>
              <a:t>supports inheritance, (like in prototypes)</a:t>
            </a:r>
            <a:endParaRPr dirty="0"/>
          </a:p>
          <a:p>
            <a:pPr marL="514350" lvl="0" indent="-514350" algn="l" rtl="0">
              <a:spcBef>
                <a:spcPts val="640"/>
              </a:spcBef>
              <a:spcAft>
                <a:spcPts val="0"/>
              </a:spcAft>
              <a:buClr>
                <a:schemeClr val="accent1"/>
              </a:buClr>
              <a:buSzPts val="3200"/>
              <a:buNone/>
            </a:pPr>
            <a:endParaRPr sz="3200" dirty="0"/>
          </a:p>
          <a:p>
            <a:pPr marL="514350" lvl="0" indent="-514350" algn="l" rtl="0">
              <a:spcBef>
                <a:spcPts val="640"/>
              </a:spcBef>
              <a:spcAft>
                <a:spcPts val="0"/>
              </a:spcAft>
              <a:buClr>
                <a:schemeClr val="accent1"/>
              </a:buClr>
              <a:buSzPts val="3200"/>
              <a:buNone/>
            </a:pPr>
            <a:endParaRPr sz="3200" dirty="0"/>
          </a:p>
        </p:txBody>
      </p:sp>
      <p:pic>
        <p:nvPicPr>
          <p:cNvPr id="190" name="Google Shape;190;p13"/>
          <p:cNvPicPr preferRelativeResize="0"/>
          <p:nvPr/>
        </p:nvPicPr>
        <p:blipFill rotWithShape="1">
          <a:blip r:embed="rId3">
            <a:alphaModFix/>
          </a:blip>
          <a:srcRect/>
          <a:stretch/>
        </p:blipFill>
        <p:spPr>
          <a:xfrm>
            <a:off x="304800" y="3200400"/>
            <a:ext cx="4836767" cy="2813050"/>
          </a:xfrm>
          <a:prstGeom prst="rect">
            <a:avLst/>
          </a:prstGeom>
          <a:noFill/>
          <a:ln>
            <a:noFill/>
          </a:ln>
        </p:spPr>
      </p:pic>
      <p:pic>
        <p:nvPicPr>
          <p:cNvPr id="191" name="Google Shape;191;p13"/>
          <p:cNvPicPr preferRelativeResize="0"/>
          <p:nvPr/>
        </p:nvPicPr>
        <p:blipFill rotWithShape="1">
          <a:blip r:embed="rId4">
            <a:alphaModFix/>
          </a:blip>
          <a:srcRect/>
          <a:stretch/>
        </p:blipFill>
        <p:spPr>
          <a:xfrm>
            <a:off x="5638800" y="1143000"/>
            <a:ext cx="2895600" cy="1440140"/>
          </a:xfrm>
          <a:prstGeom prst="rect">
            <a:avLst/>
          </a:prstGeom>
          <a:noFill/>
          <a:ln>
            <a:noFill/>
          </a:ln>
        </p:spPr>
      </p:pic>
      <p:pic>
        <p:nvPicPr>
          <p:cNvPr id="192" name="Google Shape;192;p13"/>
          <p:cNvPicPr preferRelativeResize="0"/>
          <p:nvPr/>
        </p:nvPicPr>
        <p:blipFill rotWithShape="1">
          <a:blip r:embed="rId5">
            <a:alphaModFix/>
          </a:blip>
          <a:srcRect/>
          <a:stretch/>
        </p:blipFill>
        <p:spPr>
          <a:xfrm>
            <a:off x="5638800" y="2895600"/>
            <a:ext cx="2743200" cy="1897243"/>
          </a:xfrm>
          <a:prstGeom prst="rect">
            <a:avLst/>
          </a:prstGeom>
          <a:noFill/>
          <a:ln>
            <a:noFill/>
          </a:ln>
        </p:spPr>
      </p:pic>
      <p:pic>
        <p:nvPicPr>
          <p:cNvPr id="193" name="Google Shape;193;p13"/>
          <p:cNvPicPr preferRelativeResize="0"/>
          <p:nvPr/>
        </p:nvPicPr>
        <p:blipFill rotWithShape="1">
          <a:blip r:embed="rId6">
            <a:alphaModFix/>
          </a:blip>
          <a:srcRect/>
          <a:stretch/>
        </p:blipFill>
        <p:spPr>
          <a:xfrm>
            <a:off x="5715000" y="5029200"/>
            <a:ext cx="2971800" cy="6642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199" name="Google Shape;199;p14"/>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a:t>Properties and Methods</a:t>
            </a:r>
            <a:endParaRPr/>
          </a:p>
          <a:p>
            <a:pPr marL="514350" lvl="0" indent="-514350" algn="l" rtl="0">
              <a:spcBef>
                <a:spcPts val="640"/>
              </a:spcBef>
              <a:spcAft>
                <a:spcPts val="0"/>
              </a:spcAft>
              <a:buClr>
                <a:schemeClr val="accent1"/>
              </a:buClr>
              <a:buSzPts val="3200"/>
              <a:buNone/>
            </a:pPr>
            <a:endParaRPr sz="3200"/>
          </a:p>
          <a:p>
            <a:pPr marL="514350" lvl="0" indent="-514350" algn="l" rtl="0">
              <a:spcBef>
                <a:spcPts val="640"/>
              </a:spcBef>
              <a:spcAft>
                <a:spcPts val="0"/>
              </a:spcAft>
              <a:buClr>
                <a:schemeClr val="accent1"/>
              </a:buClr>
              <a:buSzPts val="3200"/>
              <a:buNone/>
            </a:pPr>
            <a:endParaRPr sz="3200"/>
          </a:p>
        </p:txBody>
      </p:sp>
      <p:pic>
        <p:nvPicPr>
          <p:cNvPr id="200" name="Google Shape;200;p14"/>
          <p:cNvPicPr preferRelativeResize="0"/>
          <p:nvPr/>
        </p:nvPicPr>
        <p:blipFill rotWithShape="1">
          <a:blip r:embed="rId3">
            <a:alphaModFix/>
          </a:blip>
          <a:srcRect/>
          <a:stretch/>
        </p:blipFill>
        <p:spPr>
          <a:xfrm>
            <a:off x="609600" y="1981200"/>
            <a:ext cx="3394025" cy="3324225"/>
          </a:xfrm>
          <a:prstGeom prst="rect">
            <a:avLst/>
          </a:prstGeom>
          <a:noFill/>
          <a:ln>
            <a:noFill/>
          </a:ln>
        </p:spPr>
      </p:pic>
      <p:pic>
        <p:nvPicPr>
          <p:cNvPr id="201" name="Google Shape;201;p14"/>
          <p:cNvPicPr preferRelativeResize="0"/>
          <p:nvPr/>
        </p:nvPicPr>
        <p:blipFill rotWithShape="1">
          <a:blip r:embed="rId4">
            <a:alphaModFix/>
          </a:blip>
          <a:srcRect/>
          <a:stretch/>
        </p:blipFill>
        <p:spPr>
          <a:xfrm>
            <a:off x="4800600" y="2133600"/>
            <a:ext cx="2971800" cy="639186"/>
          </a:xfrm>
          <a:prstGeom prst="rect">
            <a:avLst/>
          </a:prstGeom>
          <a:noFill/>
          <a:ln>
            <a:noFill/>
          </a:ln>
        </p:spPr>
      </p:pic>
      <p:pic>
        <p:nvPicPr>
          <p:cNvPr id="202" name="Google Shape;202;p14"/>
          <p:cNvPicPr preferRelativeResize="0"/>
          <p:nvPr/>
        </p:nvPicPr>
        <p:blipFill rotWithShape="1">
          <a:blip r:embed="rId5">
            <a:alphaModFix/>
          </a:blip>
          <a:srcRect/>
          <a:stretch/>
        </p:blipFill>
        <p:spPr>
          <a:xfrm>
            <a:off x="4876800" y="3048000"/>
            <a:ext cx="2819400" cy="826376"/>
          </a:xfrm>
          <a:prstGeom prst="rect">
            <a:avLst/>
          </a:prstGeom>
          <a:noFill/>
          <a:ln>
            <a:noFill/>
          </a:ln>
        </p:spPr>
      </p:pic>
      <p:pic>
        <p:nvPicPr>
          <p:cNvPr id="203" name="Google Shape;203;p14"/>
          <p:cNvPicPr preferRelativeResize="0"/>
          <p:nvPr/>
        </p:nvPicPr>
        <p:blipFill rotWithShape="1">
          <a:blip r:embed="rId6">
            <a:alphaModFix/>
          </a:blip>
          <a:srcRect/>
          <a:stretch/>
        </p:blipFill>
        <p:spPr>
          <a:xfrm>
            <a:off x="4953000" y="4343400"/>
            <a:ext cx="2895600" cy="7789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209" name="Google Shape;209;p15"/>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a:t>Spread and Rest Operator</a:t>
            </a:r>
            <a:endParaRPr/>
          </a:p>
          <a:p>
            <a:pPr marL="514350" lvl="0" indent="-514350" algn="l" rtl="0">
              <a:spcBef>
                <a:spcPts val="640"/>
              </a:spcBef>
              <a:spcAft>
                <a:spcPts val="0"/>
              </a:spcAft>
              <a:buClr>
                <a:schemeClr val="accent1"/>
              </a:buClr>
              <a:buSzPts val="3200"/>
              <a:buNone/>
            </a:pPr>
            <a:endParaRPr sz="3200"/>
          </a:p>
          <a:p>
            <a:pPr marL="514350" lvl="0" indent="-514350" algn="l" rtl="0">
              <a:spcBef>
                <a:spcPts val="640"/>
              </a:spcBef>
              <a:spcAft>
                <a:spcPts val="0"/>
              </a:spcAft>
              <a:buClr>
                <a:schemeClr val="accent1"/>
              </a:buClr>
              <a:buSzPts val="3200"/>
              <a:buNone/>
            </a:pPr>
            <a:endParaRPr sz="3200"/>
          </a:p>
        </p:txBody>
      </p:sp>
      <p:pic>
        <p:nvPicPr>
          <p:cNvPr id="210" name="Google Shape;210;p15"/>
          <p:cNvPicPr preferRelativeResize="0"/>
          <p:nvPr/>
        </p:nvPicPr>
        <p:blipFill rotWithShape="1">
          <a:blip r:embed="rId3">
            <a:alphaModFix/>
          </a:blip>
          <a:srcRect/>
          <a:stretch/>
        </p:blipFill>
        <p:spPr>
          <a:xfrm>
            <a:off x="3352800" y="1676400"/>
            <a:ext cx="1501645" cy="476250"/>
          </a:xfrm>
          <a:prstGeom prst="rect">
            <a:avLst/>
          </a:prstGeom>
          <a:noFill/>
          <a:ln>
            <a:noFill/>
          </a:ln>
        </p:spPr>
      </p:pic>
      <p:pic>
        <p:nvPicPr>
          <p:cNvPr id="211" name="Google Shape;211;p15"/>
          <p:cNvPicPr preferRelativeResize="0"/>
          <p:nvPr/>
        </p:nvPicPr>
        <p:blipFill rotWithShape="1">
          <a:blip r:embed="rId4">
            <a:alphaModFix/>
          </a:blip>
          <a:srcRect/>
          <a:stretch/>
        </p:blipFill>
        <p:spPr>
          <a:xfrm>
            <a:off x="609600" y="2286000"/>
            <a:ext cx="7766050" cy="3257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217" name="Google Shape;217;p16"/>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a:t>Destructuring</a:t>
            </a:r>
            <a:endParaRPr sz="3200"/>
          </a:p>
          <a:p>
            <a:pPr marL="514350" lvl="0" indent="-514350" algn="l" rtl="0">
              <a:spcBef>
                <a:spcPts val="640"/>
              </a:spcBef>
              <a:spcAft>
                <a:spcPts val="0"/>
              </a:spcAft>
              <a:buClr>
                <a:schemeClr val="accent1"/>
              </a:buClr>
              <a:buSzPts val="3200"/>
              <a:buNone/>
            </a:pPr>
            <a:endParaRPr sz="3200"/>
          </a:p>
          <a:p>
            <a:pPr marL="514350" lvl="0" indent="-514350" algn="l" rtl="0">
              <a:spcBef>
                <a:spcPts val="640"/>
              </a:spcBef>
              <a:spcAft>
                <a:spcPts val="0"/>
              </a:spcAft>
              <a:buClr>
                <a:schemeClr val="accent1"/>
              </a:buClr>
              <a:buSzPts val="3200"/>
              <a:buNone/>
            </a:pPr>
            <a:endParaRPr sz="3200"/>
          </a:p>
        </p:txBody>
      </p:sp>
      <p:pic>
        <p:nvPicPr>
          <p:cNvPr id="218" name="Google Shape;218;p16"/>
          <p:cNvPicPr preferRelativeResize="0"/>
          <p:nvPr/>
        </p:nvPicPr>
        <p:blipFill rotWithShape="1">
          <a:blip r:embed="rId3">
            <a:alphaModFix/>
          </a:blip>
          <a:srcRect/>
          <a:stretch/>
        </p:blipFill>
        <p:spPr>
          <a:xfrm>
            <a:off x="1371600" y="1600200"/>
            <a:ext cx="5715000" cy="616880"/>
          </a:xfrm>
          <a:prstGeom prst="rect">
            <a:avLst/>
          </a:prstGeom>
          <a:noFill/>
          <a:ln>
            <a:noFill/>
          </a:ln>
        </p:spPr>
      </p:pic>
      <p:pic>
        <p:nvPicPr>
          <p:cNvPr id="219" name="Google Shape;219;p16"/>
          <p:cNvPicPr preferRelativeResize="0"/>
          <p:nvPr/>
        </p:nvPicPr>
        <p:blipFill rotWithShape="1">
          <a:blip r:embed="rId4">
            <a:alphaModFix/>
          </a:blip>
          <a:srcRect/>
          <a:stretch/>
        </p:blipFill>
        <p:spPr>
          <a:xfrm>
            <a:off x="1371600" y="2286000"/>
            <a:ext cx="5486400" cy="612349"/>
          </a:xfrm>
          <a:prstGeom prst="rect">
            <a:avLst/>
          </a:prstGeom>
          <a:noFill/>
          <a:ln>
            <a:noFill/>
          </a:ln>
        </p:spPr>
      </p:pic>
      <p:pic>
        <p:nvPicPr>
          <p:cNvPr id="220" name="Google Shape;220;p16"/>
          <p:cNvPicPr preferRelativeResize="0"/>
          <p:nvPr/>
        </p:nvPicPr>
        <p:blipFill rotWithShape="1">
          <a:blip r:embed="rId5">
            <a:alphaModFix/>
          </a:blip>
          <a:srcRect/>
          <a:stretch/>
        </p:blipFill>
        <p:spPr>
          <a:xfrm>
            <a:off x="1371600" y="3886200"/>
            <a:ext cx="5486400" cy="574116"/>
          </a:xfrm>
          <a:prstGeom prst="rect">
            <a:avLst/>
          </a:prstGeom>
          <a:noFill/>
          <a:ln>
            <a:noFill/>
          </a:ln>
        </p:spPr>
      </p:pic>
      <p:pic>
        <p:nvPicPr>
          <p:cNvPr id="221" name="Google Shape;221;p16"/>
          <p:cNvPicPr preferRelativeResize="0"/>
          <p:nvPr/>
        </p:nvPicPr>
        <p:blipFill rotWithShape="1">
          <a:blip r:embed="rId6">
            <a:alphaModFix/>
          </a:blip>
          <a:srcRect/>
          <a:stretch/>
        </p:blipFill>
        <p:spPr>
          <a:xfrm>
            <a:off x="1828800" y="2971800"/>
            <a:ext cx="4343400" cy="863217"/>
          </a:xfrm>
          <a:prstGeom prst="rect">
            <a:avLst/>
          </a:prstGeom>
          <a:noFill/>
          <a:ln>
            <a:noFill/>
          </a:ln>
        </p:spPr>
      </p:pic>
      <p:pic>
        <p:nvPicPr>
          <p:cNvPr id="222" name="Google Shape;222;p16"/>
          <p:cNvPicPr preferRelativeResize="0"/>
          <p:nvPr/>
        </p:nvPicPr>
        <p:blipFill rotWithShape="1">
          <a:blip r:embed="rId7">
            <a:alphaModFix/>
          </a:blip>
          <a:srcRect/>
          <a:stretch/>
        </p:blipFill>
        <p:spPr>
          <a:xfrm>
            <a:off x="1828800" y="4572000"/>
            <a:ext cx="4495800" cy="9014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500"/>
                                        <p:tgtEl>
                                          <p:spTgt spid="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500"/>
                                        <p:tgtEl>
                                          <p:spTgt spid="219"/>
                                        </p:tgtEl>
                                      </p:cBhvr>
                                    </p:animEffect>
                                  </p:childTnLst>
                                </p:cTn>
                              </p:par>
                              <p:par>
                                <p:cTn id="13" presetID="10" presetClass="entr" presetSubtype="0" fill="hold" nodeType="withEffect">
                                  <p:stCondLst>
                                    <p:cond delay="0"/>
                                  </p:stCondLst>
                                  <p:childTnLst>
                                    <p:set>
                                      <p:cBhvr>
                                        <p:cTn id="14" dur="1" fill="hold">
                                          <p:stCondLst>
                                            <p:cond delay="0"/>
                                          </p:stCondLst>
                                        </p:cTn>
                                        <p:tgtEl>
                                          <p:spTgt spid="220"/>
                                        </p:tgtEl>
                                        <p:attrNameLst>
                                          <p:attrName>style.visibility</p:attrName>
                                        </p:attrNameLst>
                                      </p:cBhvr>
                                      <p:to>
                                        <p:strVal val="visible"/>
                                      </p:to>
                                    </p:set>
                                    <p:animEffect transition="in" filter="fade">
                                      <p:cBhvr>
                                        <p:cTn id="15" dur="500"/>
                                        <p:tgtEl>
                                          <p:spTgt spid="2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1"/>
                                        </p:tgtEl>
                                        <p:attrNameLst>
                                          <p:attrName>style.visibility</p:attrName>
                                        </p:attrNameLst>
                                      </p:cBhvr>
                                      <p:to>
                                        <p:strVal val="visible"/>
                                      </p:to>
                                    </p:set>
                                    <p:animEffect transition="in" filter="fade">
                                      <p:cBhvr>
                                        <p:cTn id="20" dur="500"/>
                                        <p:tgtEl>
                                          <p:spTgt spid="221"/>
                                        </p:tgtEl>
                                      </p:cBhvr>
                                    </p:animEffect>
                                  </p:childTnLst>
                                </p:cTn>
                              </p:par>
                              <p:par>
                                <p:cTn id="21" presetID="10" presetClass="entr" presetSubtype="0" fill="hold" nodeType="withEffect">
                                  <p:stCondLst>
                                    <p:cond delay="0"/>
                                  </p:stCondLst>
                                  <p:childTnLst>
                                    <p:set>
                                      <p:cBhvr>
                                        <p:cTn id="22" dur="1" fill="hold">
                                          <p:stCondLst>
                                            <p:cond delay="0"/>
                                          </p:stCondLst>
                                        </p:cTn>
                                        <p:tgtEl>
                                          <p:spTgt spid="222"/>
                                        </p:tgtEl>
                                        <p:attrNameLst>
                                          <p:attrName>style.visibility</p:attrName>
                                        </p:attrNameLst>
                                      </p:cBhvr>
                                      <p:to>
                                        <p:strVal val="visible"/>
                                      </p:to>
                                    </p:set>
                                    <p:animEffect transition="in" filter="fade">
                                      <p:cBhvr>
                                        <p:cTn id="23"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a:bodyPr>
          <a:lstStyle/>
          <a:p>
            <a:pPr marL="0" lvl="0" indent="0" algn="ctr" rtl="0">
              <a:spcBef>
                <a:spcPts val="0"/>
              </a:spcBef>
              <a:spcAft>
                <a:spcPts val="0"/>
              </a:spcAft>
              <a:buClr>
                <a:schemeClr val="dk2"/>
              </a:buClr>
              <a:buSzPts val="3600"/>
              <a:buFont typeface="Calibri"/>
              <a:buNone/>
            </a:pPr>
            <a:r>
              <a:rPr lang="en-US" dirty="0"/>
              <a:t>Contents</a:t>
            </a:r>
            <a:endParaRPr dirty="0"/>
          </a:p>
        </p:txBody>
      </p:sp>
      <p:sp>
        <p:nvSpPr>
          <p:cNvPr id="101" name="Google Shape;101;p2"/>
          <p:cNvSpPr txBox="1">
            <a:spLocks noGrp="1"/>
          </p:cNvSpPr>
          <p:nvPr>
            <p:ph type="body" idx="1"/>
          </p:nvPr>
        </p:nvSpPr>
        <p:spPr>
          <a:xfrm>
            <a:off x="228600" y="990600"/>
            <a:ext cx="4191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1400"/>
              <a:buNone/>
            </a:pPr>
            <a:r>
              <a:rPr lang="en-US" sz="1400" dirty="0"/>
              <a:t>Pre-requisite: Basic HTML, CSS and JS</a:t>
            </a:r>
            <a:endParaRPr dirty="0"/>
          </a:p>
          <a:p>
            <a:pPr marL="514350" lvl="0" indent="-514350" algn="l" rtl="0">
              <a:spcBef>
                <a:spcPts val="280"/>
              </a:spcBef>
              <a:spcAft>
                <a:spcPts val="0"/>
              </a:spcAft>
              <a:buClr>
                <a:schemeClr val="accent1"/>
              </a:buClr>
              <a:buSzPts val="1400"/>
              <a:buNone/>
            </a:pPr>
            <a:endParaRPr sz="1400" dirty="0"/>
          </a:p>
          <a:p>
            <a:pPr marL="514350" lvl="0" indent="-514350" algn="l" rtl="0">
              <a:spcBef>
                <a:spcPts val="280"/>
              </a:spcBef>
              <a:spcAft>
                <a:spcPts val="0"/>
              </a:spcAft>
              <a:buClr>
                <a:schemeClr val="accent1"/>
              </a:buClr>
              <a:buSzPts val="1400"/>
              <a:buFont typeface="Calibri"/>
              <a:buAutoNum type="arabicPeriod"/>
            </a:pPr>
            <a:r>
              <a:rPr lang="en-US" sz="1800" dirty="0"/>
              <a:t>Event Loop</a:t>
            </a:r>
            <a:endParaRPr sz="1800" dirty="0"/>
          </a:p>
          <a:p>
            <a:pPr marL="514350" lvl="0" indent="-514350" algn="l" rtl="0">
              <a:spcBef>
                <a:spcPts val="280"/>
              </a:spcBef>
              <a:spcAft>
                <a:spcPts val="0"/>
              </a:spcAft>
              <a:buClr>
                <a:schemeClr val="accent1"/>
              </a:buClr>
              <a:buSzPts val="1400"/>
              <a:buFont typeface="Calibri"/>
              <a:buAutoNum type="arabicPeriod"/>
            </a:pPr>
            <a:r>
              <a:rPr lang="en-US" sz="1800" dirty="0"/>
              <a:t>ES6 Features</a:t>
            </a:r>
          </a:p>
          <a:p>
            <a:pPr marL="971550" lvl="1" indent="-514350">
              <a:spcBef>
                <a:spcPts val="280"/>
              </a:spcBef>
              <a:buClr>
                <a:schemeClr val="accent1"/>
              </a:buClr>
              <a:buSzPts val="1400"/>
              <a:buFont typeface="Wingdings" panose="05000000000000000000" pitchFamily="2" charset="2"/>
              <a:buChar char="Ø"/>
            </a:pPr>
            <a:r>
              <a:rPr lang="en-US" sz="1600" dirty="0"/>
              <a:t>Let and Const</a:t>
            </a:r>
          </a:p>
          <a:p>
            <a:pPr marL="971550" lvl="1" indent="-514350">
              <a:spcBef>
                <a:spcPts val="280"/>
              </a:spcBef>
              <a:buClr>
                <a:schemeClr val="accent1"/>
              </a:buClr>
              <a:buSzPts val="1400"/>
              <a:buFont typeface="Wingdings" panose="05000000000000000000" pitchFamily="2" charset="2"/>
              <a:buChar char="Ø"/>
            </a:pPr>
            <a:r>
              <a:rPr lang="en-US" sz="1600" dirty="0"/>
              <a:t>Arrow Function</a:t>
            </a:r>
          </a:p>
          <a:p>
            <a:pPr marL="971550" lvl="1" indent="-514350">
              <a:spcBef>
                <a:spcPts val="280"/>
              </a:spcBef>
              <a:buClr>
                <a:schemeClr val="accent1"/>
              </a:buClr>
              <a:buSzPts val="1400"/>
              <a:buFont typeface="Wingdings" panose="05000000000000000000" pitchFamily="2" charset="2"/>
              <a:buChar char="Ø"/>
            </a:pPr>
            <a:r>
              <a:rPr lang="en-US" sz="1600" dirty="0"/>
              <a:t>Classes</a:t>
            </a:r>
          </a:p>
          <a:p>
            <a:pPr marL="971550" lvl="1" indent="-514350">
              <a:spcBef>
                <a:spcPts val="280"/>
              </a:spcBef>
              <a:buClr>
                <a:schemeClr val="accent1"/>
              </a:buClr>
              <a:buSzPts val="1400"/>
              <a:buFont typeface="Wingdings" panose="05000000000000000000" pitchFamily="2" charset="2"/>
              <a:buChar char="Ø"/>
            </a:pPr>
            <a:r>
              <a:rPr lang="en-US" sz="1600" dirty="0"/>
              <a:t>Inheritance</a:t>
            </a:r>
          </a:p>
          <a:p>
            <a:pPr marL="971550" lvl="1" indent="-514350">
              <a:spcBef>
                <a:spcPts val="280"/>
              </a:spcBef>
              <a:buClr>
                <a:schemeClr val="accent1"/>
              </a:buClr>
              <a:buSzPts val="1400"/>
              <a:buFont typeface="Wingdings" panose="05000000000000000000" pitchFamily="2" charset="2"/>
              <a:buChar char="Ø"/>
            </a:pPr>
            <a:r>
              <a:rPr lang="en-US" sz="1600" dirty="0"/>
              <a:t>Rest and Spread</a:t>
            </a:r>
          </a:p>
          <a:p>
            <a:pPr marL="971550" lvl="1" indent="-514350">
              <a:spcBef>
                <a:spcPts val="280"/>
              </a:spcBef>
              <a:buClr>
                <a:schemeClr val="accent1"/>
              </a:buClr>
              <a:buSzPts val="1400"/>
              <a:buFont typeface="Wingdings" panose="05000000000000000000" pitchFamily="2" charset="2"/>
              <a:buChar char="Ø"/>
            </a:pPr>
            <a:r>
              <a:rPr lang="en-US" sz="1600" dirty="0" err="1"/>
              <a:t>Destructuring</a:t>
            </a:r>
            <a:endParaRPr lang="en-US" sz="1600" dirty="0"/>
          </a:p>
          <a:p>
            <a:pPr marL="971550" lvl="1" indent="-514350">
              <a:spcBef>
                <a:spcPts val="280"/>
              </a:spcBef>
              <a:buClr>
                <a:schemeClr val="accent1"/>
              </a:buClr>
              <a:buSzPts val="1400"/>
              <a:buFont typeface="Wingdings" panose="05000000000000000000" pitchFamily="2" charset="2"/>
              <a:buChar char="Ø"/>
            </a:pPr>
            <a:r>
              <a:rPr lang="en-US" sz="1600" dirty="0"/>
              <a:t>Object Literals</a:t>
            </a:r>
          </a:p>
          <a:p>
            <a:pPr marL="971550" lvl="1" indent="-514350">
              <a:spcBef>
                <a:spcPts val="280"/>
              </a:spcBef>
              <a:buClr>
                <a:schemeClr val="accent1"/>
              </a:buClr>
              <a:buSzPts val="1400"/>
              <a:buFont typeface="Wingdings" panose="05000000000000000000" pitchFamily="2" charset="2"/>
              <a:buChar char="Ø"/>
            </a:pPr>
            <a:r>
              <a:rPr lang="en-US" sz="1600" dirty="0"/>
              <a:t>export and import</a:t>
            </a:r>
          </a:p>
          <a:p>
            <a:pPr marL="971550" lvl="1" indent="-514350">
              <a:spcBef>
                <a:spcPts val="280"/>
              </a:spcBef>
              <a:buClr>
                <a:schemeClr val="accent1"/>
              </a:buClr>
              <a:buSzPts val="1400"/>
              <a:buFont typeface="Wingdings" panose="05000000000000000000" pitchFamily="2" charset="2"/>
              <a:buChar char="Ø"/>
            </a:pPr>
            <a:r>
              <a:rPr lang="en-US" sz="1600" dirty="0"/>
              <a:t>Array methods (map, filter)</a:t>
            </a:r>
          </a:p>
          <a:p>
            <a:pPr marL="971550" lvl="1" indent="-514350">
              <a:spcBef>
                <a:spcPts val="280"/>
              </a:spcBef>
              <a:buClr>
                <a:schemeClr val="accent1"/>
              </a:buClr>
              <a:buSzPts val="1400"/>
              <a:buFont typeface="Wingdings" panose="05000000000000000000" pitchFamily="2" charset="2"/>
              <a:buChar char="Ø"/>
            </a:pPr>
            <a:r>
              <a:rPr lang="en-US" sz="1600" dirty="0"/>
              <a:t>Promises and Callbacks</a:t>
            </a:r>
          </a:p>
          <a:p>
            <a:pPr marL="971550" lvl="1" indent="-514350">
              <a:spcBef>
                <a:spcPts val="280"/>
              </a:spcBef>
              <a:buClr>
                <a:schemeClr val="accent1"/>
              </a:buClr>
              <a:buSzPts val="1400"/>
              <a:buFont typeface="Wingdings" panose="05000000000000000000" pitchFamily="2" charset="2"/>
              <a:buChar char="Ø"/>
            </a:pPr>
            <a:r>
              <a:rPr lang="en-US" sz="1600" dirty="0"/>
              <a:t>fetch and API calls</a:t>
            </a:r>
          </a:p>
          <a:p>
            <a:pPr marL="971550" lvl="1" indent="-514350">
              <a:spcBef>
                <a:spcPts val="280"/>
              </a:spcBef>
              <a:buClr>
                <a:schemeClr val="accent1"/>
              </a:buClr>
              <a:buSzPts val="1400"/>
              <a:buFont typeface="Wingdings" panose="05000000000000000000" pitchFamily="2" charset="2"/>
              <a:buChar char="Ø"/>
            </a:pPr>
            <a:r>
              <a:rPr lang="en-US" sz="1600" dirty="0"/>
              <a:t>async/await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234" name="Google Shape;234;p1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dirty="0"/>
              <a:t>Refreshing Array Functions</a:t>
            </a:r>
            <a:endParaRPr dirty="0"/>
          </a:p>
          <a:p>
            <a:pPr marL="514350" indent="-514350">
              <a:spcBef>
                <a:spcPts val="360"/>
              </a:spcBef>
              <a:buSzPts val="1800"/>
              <a:buFont typeface="Noto Sans Symbols"/>
              <a:buChar char="❑"/>
            </a:pPr>
            <a:r>
              <a:rPr lang="en-US" sz="1800" dirty="0"/>
              <a:t>Map :</a:t>
            </a:r>
          </a:p>
          <a:p>
            <a:pPr marL="971550" lvl="1" indent="-514350">
              <a:spcBef>
                <a:spcPts val="360"/>
              </a:spcBef>
              <a:buSzPts val="1800"/>
              <a:buFont typeface="Wingdings" panose="05000000000000000000" pitchFamily="2" charset="2"/>
              <a:buChar char="Ø"/>
            </a:pPr>
            <a:r>
              <a:rPr lang="en-US" sz="1400" dirty="0"/>
              <a:t> The map() method creates a new array with the results of calling a function for every array element.</a:t>
            </a:r>
          </a:p>
          <a:p>
            <a:pPr marL="971550" lvl="1" indent="-514350">
              <a:spcBef>
                <a:spcPts val="360"/>
              </a:spcBef>
              <a:buSzPts val="1800"/>
              <a:buFont typeface="Wingdings" panose="05000000000000000000" pitchFamily="2" charset="2"/>
              <a:buChar char="Ø"/>
            </a:pPr>
            <a:r>
              <a:rPr lang="en-US" sz="1400" dirty="0"/>
              <a:t>map() does not change the original array.</a:t>
            </a:r>
          </a:p>
          <a:p>
            <a:pPr marL="514350" indent="-514350">
              <a:spcBef>
                <a:spcPts val="360"/>
              </a:spcBef>
              <a:buSzPts val="1800"/>
              <a:buFont typeface="Noto Sans Symbols"/>
              <a:buChar char="❑"/>
            </a:pPr>
            <a:endParaRPr sz="1800" dirty="0"/>
          </a:p>
          <a:p>
            <a:pPr marL="514350" indent="-514350">
              <a:spcBef>
                <a:spcPts val="360"/>
              </a:spcBef>
              <a:buSzPts val="1800"/>
              <a:buFont typeface="Noto Sans Symbols"/>
              <a:buChar char="❑"/>
            </a:pPr>
            <a:r>
              <a:rPr lang="en-US" sz="1800" dirty="0"/>
              <a:t>Filter:</a:t>
            </a:r>
          </a:p>
          <a:p>
            <a:pPr marL="971550" lvl="1" indent="-514350">
              <a:spcBef>
                <a:spcPts val="360"/>
              </a:spcBef>
              <a:buSzPts val="1800"/>
              <a:buFont typeface="Wingdings" panose="05000000000000000000" pitchFamily="2" charset="2"/>
              <a:buChar char="Ø"/>
            </a:pPr>
            <a:r>
              <a:rPr lang="en-US" sz="1400" dirty="0"/>
              <a:t> method creates an array filled with all array elements that pass a test (provided by a function).</a:t>
            </a:r>
          </a:p>
          <a:p>
            <a:pPr marL="971550" lvl="1" indent="-514350">
              <a:spcBef>
                <a:spcPts val="360"/>
              </a:spcBef>
              <a:buSzPts val="1800"/>
              <a:buFont typeface="Wingdings" panose="05000000000000000000" pitchFamily="2" charset="2"/>
              <a:buChar char="Ø"/>
            </a:pPr>
            <a:r>
              <a:rPr lang="en-US" sz="1400" dirty="0"/>
              <a:t>does not change the original array.</a:t>
            </a:r>
            <a:endParaRPr sz="1400" dirty="0"/>
          </a:p>
          <a:p>
            <a:pPr marL="514350" indent="-514350">
              <a:spcBef>
                <a:spcPts val="360"/>
              </a:spcBef>
              <a:buSzPts val="1800"/>
              <a:buFont typeface="Noto Sans Symbols"/>
              <a:buChar char="❑"/>
            </a:pPr>
            <a:r>
              <a:rPr lang="en-US" sz="1800" dirty="0"/>
              <a:t>Reduce:</a:t>
            </a:r>
          </a:p>
          <a:p>
            <a:pPr marL="971550" lvl="1" indent="-514350">
              <a:spcBef>
                <a:spcPts val="360"/>
              </a:spcBef>
              <a:buSzPts val="1800"/>
              <a:buFont typeface="Wingdings" panose="05000000000000000000" pitchFamily="2" charset="2"/>
              <a:buChar char="Ø"/>
            </a:pPr>
            <a:r>
              <a:rPr lang="en-US" sz="1400" dirty="0"/>
              <a:t>executes a reducer function for each value of an array.</a:t>
            </a:r>
          </a:p>
          <a:p>
            <a:pPr marL="971550" lvl="1" indent="-514350">
              <a:spcBef>
                <a:spcPts val="360"/>
              </a:spcBef>
              <a:buSzPts val="1800"/>
              <a:buFont typeface="Wingdings" panose="05000000000000000000" pitchFamily="2" charset="2"/>
              <a:buChar char="Ø"/>
            </a:pPr>
            <a:r>
              <a:rPr lang="en-US" sz="1400" dirty="0"/>
              <a:t>returns a single value which is the function's accumulated result.</a:t>
            </a:r>
          </a:p>
          <a:p>
            <a:pPr marL="971550" lvl="1" indent="-514350">
              <a:spcBef>
                <a:spcPts val="360"/>
              </a:spcBef>
              <a:buSzPts val="1800"/>
              <a:buFont typeface="Wingdings" panose="05000000000000000000" pitchFamily="2" charset="2"/>
              <a:buChar char="Ø"/>
            </a:pPr>
            <a:r>
              <a:rPr lang="en-US" sz="1400" dirty="0"/>
              <a:t>does not change the original array.</a:t>
            </a:r>
            <a:br>
              <a:rPr lang="en-US" sz="1400" dirty="0"/>
            </a:br>
            <a:endParaRPr lang="en-US" sz="1400" dirty="0"/>
          </a:p>
          <a:p>
            <a:pPr marL="514350" indent="-514350">
              <a:spcBef>
                <a:spcPts val="360"/>
              </a:spcBef>
              <a:buSzPts val="1800"/>
              <a:buFont typeface="Noto Sans Symbols"/>
              <a:buChar char="❑"/>
            </a:pPr>
            <a:r>
              <a:rPr lang="en-US" sz="1800" dirty="0"/>
              <a:t>Find</a:t>
            </a:r>
            <a:endParaRPr sz="1800" dirty="0"/>
          </a:p>
          <a:p>
            <a:pPr marL="514350" indent="-514350">
              <a:spcBef>
                <a:spcPts val="360"/>
              </a:spcBef>
              <a:buSzPts val="1800"/>
              <a:buFont typeface="Noto Sans Symbols"/>
              <a:buChar char="❑"/>
            </a:pPr>
            <a:r>
              <a:rPr lang="en-US" sz="1800" dirty="0"/>
              <a:t>Slice</a:t>
            </a:r>
            <a:endParaRPr sz="1800" dirty="0"/>
          </a:p>
          <a:p>
            <a:pPr marL="514350" indent="-514350">
              <a:spcBef>
                <a:spcPts val="360"/>
              </a:spcBef>
              <a:buSzPts val="1800"/>
              <a:buFont typeface="Noto Sans Symbols"/>
              <a:buChar char="❑"/>
            </a:pPr>
            <a:r>
              <a:rPr lang="en-US" sz="1800" dirty="0"/>
              <a:t>Splice</a:t>
            </a:r>
            <a:endParaRPr sz="1800" dirty="0"/>
          </a:p>
          <a:p>
            <a:pPr marL="514350" lvl="0" indent="-311150" algn="l" rtl="0">
              <a:spcBef>
                <a:spcPts val="640"/>
              </a:spcBef>
              <a:spcAft>
                <a:spcPts val="0"/>
              </a:spcAft>
              <a:buClr>
                <a:schemeClr val="accent1"/>
              </a:buClr>
              <a:buSzPts val="3200"/>
              <a:buFont typeface="Noto Sans Symbols"/>
              <a:buNone/>
            </a:pPr>
            <a:endParaRPr sz="3200" dirty="0"/>
          </a:p>
          <a:p>
            <a:pPr marL="514350" lvl="0" indent="-514350" algn="l" rtl="0">
              <a:spcBef>
                <a:spcPts val="640"/>
              </a:spcBef>
              <a:spcAft>
                <a:spcPts val="0"/>
              </a:spcAft>
              <a:buClr>
                <a:schemeClr val="accent1"/>
              </a:buClr>
              <a:buSzPts val="3200"/>
              <a:buNone/>
            </a:pPr>
            <a:endParaRPr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7"/>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a:t>ES6 Features</a:t>
            </a:r>
            <a:br>
              <a:rPr lang="en-US" sz="3240"/>
            </a:br>
            <a:endParaRPr sz="3240"/>
          </a:p>
        </p:txBody>
      </p:sp>
      <p:sp>
        <p:nvSpPr>
          <p:cNvPr id="228" name="Google Shape;228;p17"/>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accent1"/>
              </a:buClr>
              <a:buSzPts val="3200"/>
              <a:buNone/>
            </a:pPr>
            <a:r>
              <a:rPr lang="en-US" sz="3200" dirty="0"/>
              <a:t>Primitive and Reference Type</a:t>
            </a:r>
            <a:endParaRPr dirty="0"/>
          </a:p>
          <a:p>
            <a:pPr marL="514350" lvl="0" indent="-514350">
              <a:spcBef>
                <a:spcPts val="360"/>
              </a:spcBef>
              <a:buSzPts val="1800"/>
              <a:buFont typeface="Noto Sans Symbols"/>
              <a:buChar char="❑"/>
            </a:pPr>
            <a:r>
              <a:rPr lang="en-US" sz="1800" dirty="0"/>
              <a:t>Numbers, String Boolean are primitive type</a:t>
            </a:r>
            <a:endParaRPr sz="1800" dirty="0"/>
          </a:p>
          <a:p>
            <a:pPr marL="514350" lvl="0" indent="-514350">
              <a:spcBef>
                <a:spcPts val="360"/>
              </a:spcBef>
              <a:buSzPts val="1800"/>
              <a:buFont typeface="Noto Sans Symbols"/>
              <a:buChar char="❑"/>
            </a:pPr>
            <a:r>
              <a:rPr lang="en-US" sz="1800" dirty="0"/>
              <a:t>Primitive Type: if you copy the variable it will create a real copy</a:t>
            </a:r>
            <a:endParaRPr sz="1800" dirty="0"/>
          </a:p>
          <a:p>
            <a:pPr marL="514350" lvl="0" indent="-514350">
              <a:spcBef>
                <a:spcPts val="360"/>
              </a:spcBef>
              <a:buSzPts val="1800"/>
              <a:buFont typeface="Noto Sans Symbols"/>
              <a:buChar char="❑"/>
            </a:pPr>
            <a:r>
              <a:rPr lang="en-US" sz="1800" dirty="0"/>
              <a:t>Object and Arrays are reference types</a:t>
            </a:r>
            <a:endParaRPr sz="1800" dirty="0"/>
          </a:p>
          <a:p>
            <a:pPr marL="514350" lvl="0" indent="-514350">
              <a:spcBef>
                <a:spcPts val="360"/>
              </a:spcBef>
              <a:buSzPts val="1800"/>
              <a:buFont typeface="Noto Sans Symbols"/>
              <a:buChar char="❑"/>
            </a:pPr>
            <a:r>
              <a:rPr lang="en-US" sz="1800" dirty="0"/>
              <a:t>If you are copying Object or Array you are copying the pointer and not the exact object or array</a:t>
            </a:r>
            <a:endParaRPr sz="1800" dirty="0"/>
          </a:p>
          <a:p>
            <a:pPr marL="514350" lvl="0" indent="-514350" algn="l" rtl="0">
              <a:spcBef>
                <a:spcPts val="640"/>
              </a:spcBef>
              <a:spcAft>
                <a:spcPts val="0"/>
              </a:spcAft>
              <a:buClr>
                <a:schemeClr val="accent1"/>
              </a:buClr>
              <a:buSzPts val="3200"/>
              <a:buNone/>
            </a:pPr>
            <a:endParaRPr sz="3200" dirty="0"/>
          </a:p>
          <a:p>
            <a:pPr marL="514350" lvl="0" indent="-514350" algn="l" rtl="0">
              <a:spcBef>
                <a:spcPts val="640"/>
              </a:spcBef>
              <a:spcAft>
                <a:spcPts val="0"/>
              </a:spcAft>
              <a:buClr>
                <a:schemeClr val="accent1"/>
              </a:buClr>
              <a:buSzPts val="3200"/>
              <a:buNone/>
            </a:pPr>
            <a:endParaRPr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5"/>
          <p:cNvSpPr txBox="1">
            <a:spLocks noGrp="1"/>
          </p:cNvSpPr>
          <p:nvPr>
            <p:ph type="body" idx="1"/>
          </p:nvPr>
        </p:nvSpPr>
        <p:spPr>
          <a:xfrm>
            <a:off x="457200" y="2286000"/>
            <a:ext cx="8176430" cy="12954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600"/>
              <a:buFont typeface="Calibri"/>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Event Loop</a:t>
            </a:r>
            <a:br>
              <a:rPr lang="en-US" sz="3240" dirty="0"/>
            </a:br>
            <a:endParaRPr sz="3240" dirty="0"/>
          </a:p>
        </p:txBody>
      </p:sp>
      <p:sp>
        <p:nvSpPr>
          <p:cNvPr id="234" name="Google Shape;234;p1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indent="-514350">
              <a:spcBef>
                <a:spcPts val="360"/>
              </a:spcBef>
              <a:buSzPts val="1800"/>
              <a:buFont typeface="Noto Sans Symbols"/>
              <a:buChar char="❑"/>
            </a:pPr>
            <a:r>
              <a:rPr lang="en-GB" sz="1800" dirty="0"/>
              <a:t>To understand event loop, we need to understand how does JavaScript work 
We have a JavaScript engine(Chrome’s V8) where JavaScript runs inside the browser
A very simplified graphical representation is as follows</a:t>
            </a:r>
          </a:p>
          <a:p>
            <a:pPr marL="514350" indent="-514350">
              <a:spcBef>
                <a:spcPts val="360"/>
              </a:spcBef>
              <a:buSzPts val="1800"/>
              <a:buFont typeface="Noto Sans Symbols"/>
              <a:buChar char="❑"/>
            </a:pPr>
            <a:r>
              <a:rPr lang="en-GB" sz="1800" dirty="0"/>
              <a:t>It does not contain DOM, set</a:t>
            </a:r>
            <a:r>
              <a:rPr lang="en-US" sz="1800" dirty="0"/>
              <a:t>T</a:t>
            </a:r>
            <a:r>
              <a:rPr lang="en-GB" sz="1800" dirty="0" err="1"/>
              <a:t>imeOut</a:t>
            </a:r>
            <a:r>
              <a:rPr lang="en-GB" sz="1800" dirty="0"/>
              <a:t>, ajax calls, etc.</a:t>
            </a:r>
          </a:p>
          <a:p>
            <a:pPr marL="514350" indent="-514350">
              <a:spcBef>
                <a:spcPts val="360"/>
              </a:spcBef>
              <a:buSzPts val="1800"/>
              <a:buFont typeface="Noto Sans Symbols"/>
              <a:buChar char="❑"/>
            </a:pPr>
            <a:r>
              <a:rPr lang="en-GB" sz="1800" dirty="0"/>
              <a:t>Other than JS runtime browser has something </a:t>
            </a:r>
            <a:br>
              <a:rPr lang="en-GB" sz="1800" dirty="0"/>
            </a:br>
            <a:r>
              <a:rPr lang="en-GB" sz="1800" dirty="0"/>
              <a:t>called web APIs message/event queue an event loop </a:t>
            </a:r>
          </a:p>
          <a:p>
            <a:pPr marL="514350" indent="-514350">
              <a:spcBef>
                <a:spcPts val="360"/>
              </a:spcBef>
              <a:buSzPts val="1800"/>
              <a:buFont typeface="Noto Sans Symbols"/>
              <a:buChar char="❑"/>
            </a:pPr>
            <a:endParaRPr lang="en-US" sz="3200" dirty="0"/>
          </a:p>
          <a:p>
            <a:pPr marL="514350" lvl="0" indent="-514350" algn="l" rtl="0">
              <a:spcBef>
                <a:spcPts val="640"/>
              </a:spcBef>
              <a:spcAft>
                <a:spcPts val="0"/>
              </a:spcAft>
              <a:buClr>
                <a:schemeClr val="accent1"/>
              </a:buClr>
              <a:buSzPts val="3200"/>
              <a:buNone/>
            </a:pPr>
            <a:endParaRPr sz="3200" dirty="0"/>
          </a:p>
        </p:txBody>
      </p:sp>
      <p:pic>
        <p:nvPicPr>
          <p:cNvPr id="3" name="Picture 2">
            <a:extLst>
              <a:ext uri="{FF2B5EF4-FFF2-40B4-BE49-F238E27FC236}">
                <a16:creationId xmlns:a16="http://schemas.microsoft.com/office/drawing/2014/main" id="{D4A7BEB6-2721-4FAC-941F-C29B12B52875}"/>
              </a:ext>
            </a:extLst>
          </p:cNvPr>
          <p:cNvPicPr>
            <a:picLocks noChangeAspect="1"/>
          </p:cNvPicPr>
          <p:nvPr/>
        </p:nvPicPr>
        <p:blipFill>
          <a:blip r:embed="rId3"/>
          <a:stretch>
            <a:fillRect/>
          </a:stretch>
        </p:blipFill>
        <p:spPr>
          <a:xfrm>
            <a:off x="5911214" y="1948301"/>
            <a:ext cx="3232786" cy="2067318"/>
          </a:xfrm>
          <a:prstGeom prst="rect">
            <a:avLst/>
          </a:prstGeom>
        </p:spPr>
      </p:pic>
      <p:pic>
        <p:nvPicPr>
          <p:cNvPr id="5" name="Picture 4">
            <a:extLst>
              <a:ext uri="{FF2B5EF4-FFF2-40B4-BE49-F238E27FC236}">
                <a16:creationId xmlns:a16="http://schemas.microsoft.com/office/drawing/2014/main" id="{CF9480AC-45AA-4DA0-B631-821034B2F129}"/>
              </a:ext>
            </a:extLst>
          </p:cNvPr>
          <p:cNvPicPr>
            <a:picLocks noChangeAspect="1"/>
          </p:cNvPicPr>
          <p:nvPr/>
        </p:nvPicPr>
        <p:blipFill>
          <a:blip r:embed="rId4"/>
          <a:stretch>
            <a:fillRect/>
          </a:stretch>
        </p:blipFill>
        <p:spPr>
          <a:xfrm>
            <a:off x="2721133" y="3801692"/>
            <a:ext cx="3396933" cy="2508235"/>
          </a:xfrm>
          <a:prstGeom prst="rect">
            <a:avLst/>
          </a:prstGeom>
        </p:spPr>
      </p:pic>
    </p:spTree>
    <p:extLst>
      <p:ext uri="{BB962C8B-B14F-4D97-AF65-F5344CB8AC3E}">
        <p14:creationId xmlns:p14="http://schemas.microsoft.com/office/powerpoint/2010/main" val="354427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Event Loop- Call Stack</a:t>
            </a:r>
            <a:br>
              <a:rPr lang="en-US" sz="3240" dirty="0"/>
            </a:br>
            <a:endParaRPr sz="3240" dirty="0"/>
          </a:p>
        </p:txBody>
      </p:sp>
      <p:sp>
        <p:nvSpPr>
          <p:cNvPr id="234" name="Google Shape;234;p1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514350" indent="-514350">
              <a:spcBef>
                <a:spcPts val="360"/>
              </a:spcBef>
              <a:buSzPts val="1800"/>
              <a:buFont typeface="Noto Sans Symbols"/>
              <a:buChar char="❑"/>
            </a:pPr>
            <a:r>
              <a:rPr lang="en-GB" sz="1800" dirty="0"/>
              <a:t>JavaScript is a single threaded language === one call stack === one thing at a time</a:t>
            </a:r>
          </a:p>
          <a:p>
            <a:pPr marL="514350" indent="-514350">
              <a:spcBef>
                <a:spcPts val="360"/>
              </a:spcBef>
              <a:buSzPts val="1800"/>
              <a:buFont typeface="Noto Sans Symbols"/>
              <a:buChar char="❑"/>
            </a:pPr>
            <a:r>
              <a:rPr lang="en-GB" sz="1800" dirty="0"/>
              <a:t>Call stack is basically is a DS which records where in the program we are.</a:t>
            </a:r>
          </a:p>
          <a:p>
            <a:pPr marL="514350" indent="-514350">
              <a:spcBef>
                <a:spcPts val="360"/>
              </a:spcBef>
              <a:buSzPts val="1800"/>
              <a:buFont typeface="Noto Sans Symbols"/>
              <a:buChar char="❑"/>
            </a:pPr>
            <a:r>
              <a:rPr lang="en-GB" sz="1800" dirty="0"/>
              <a:t>So if we call a function we push in something to the stack if we return from a function we pop out from the stack </a:t>
            </a:r>
          </a:p>
          <a:p>
            <a:pPr marL="514350" indent="-514350">
              <a:spcBef>
                <a:spcPts val="360"/>
              </a:spcBef>
              <a:buSzPts val="1800"/>
              <a:buFont typeface="Noto Sans Symbols"/>
              <a:buChar char="❑"/>
            </a:pPr>
            <a:endParaRPr sz="3200" dirty="0"/>
          </a:p>
        </p:txBody>
      </p:sp>
      <p:pic>
        <p:nvPicPr>
          <p:cNvPr id="7" name="Picture 6">
            <a:extLst>
              <a:ext uri="{FF2B5EF4-FFF2-40B4-BE49-F238E27FC236}">
                <a16:creationId xmlns:a16="http://schemas.microsoft.com/office/drawing/2014/main" id="{CAA393FF-9B65-4B9F-99F5-36BBBCC4BDAA}"/>
              </a:ext>
            </a:extLst>
          </p:cNvPr>
          <p:cNvPicPr>
            <a:picLocks noChangeAspect="1"/>
          </p:cNvPicPr>
          <p:nvPr/>
        </p:nvPicPr>
        <p:blipFill>
          <a:blip r:embed="rId3"/>
          <a:stretch>
            <a:fillRect/>
          </a:stretch>
        </p:blipFill>
        <p:spPr>
          <a:xfrm>
            <a:off x="700676" y="2432116"/>
            <a:ext cx="3777163" cy="3256175"/>
          </a:xfrm>
          <a:prstGeom prst="rect">
            <a:avLst/>
          </a:prstGeom>
        </p:spPr>
      </p:pic>
      <p:pic>
        <p:nvPicPr>
          <p:cNvPr id="9" name="Picture 8">
            <a:extLst>
              <a:ext uri="{FF2B5EF4-FFF2-40B4-BE49-F238E27FC236}">
                <a16:creationId xmlns:a16="http://schemas.microsoft.com/office/drawing/2014/main" id="{6F2B29E2-0CD9-410D-BDF0-5CDC2FB6697F}"/>
              </a:ext>
            </a:extLst>
          </p:cNvPr>
          <p:cNvPicPr>
            <a:picLocks noChangeAspect="1"/>
          </p:cNvPicPr>
          <p:nvPr/>
        </p:nvPicPr>
        <p:blipFill>
          <a:blip r:embed="rId4"/>
          <a:stretch>
            <a:fillRect/>
          </a:stretch>
        </p:blipFill>
        <p:spPr>
          <a:xfrm>
            <a:off x="5187279" y="2482638"/>
            <a:ext cx="2834931" cy="3205653"/>
          </a:xfrm>
          <a:prstGeom prst="rect">
            <a:avLst/>
          </a:prstGeom>
        </p:spPr>
      </p:pic>
      <p:pic>
        <p:nvPicPr>
          <p:cNvPr id="11" name="Picture 10">
            <a:extLst>
              <a:ext uri="{FF2B5EF4-FFF2-40B4-BE49-F238E27FC236}">
                <a16:creationId xmlns:a16="http://schemas.microsoft.com/office/drawing/2014/main" id="{387C0DE9-02E0-4A5B-903B-51B039B49F83}"/>
              </a:ext>
            </a:extLst>
          </p:cNvPr>
          <p:cNvPicPr>
            <a:picLocks noChangeAspect="1"/>
          </p:cNvPicPr>
          <p:nvPr/>
        </p:nvPicPr>
        <p:blipFill>
          <a:blip r:embed="rId5"/>
          <a:stretch>
            <a:fillRect/>
          </a:stretch>
        </p:blipFill>
        <p:spPr>
          <a:xfrm>
            <a:off x="5371662" y="5146158"/>
            <a:ext cx="2436553" cy="358317"/>
          </a:xfrm>
          <a:prstGeom prst="rect">
            <a:avLst/>
          </a:prstGeom>
        </p:spPr>
      </p:pic>
      <p:pic>
        <p:nvPicPr>
          <p:cNvPr id="13" name="Picture 12">
            <a:extLst>
              <a:ext uri="{FF2B5EF4-FFF2-40B4-BE49-F238E27FC236}">
                <a16:creationId xmlns:a16="http://schemas.microsoft.com/office/drawing/2014/main" id="{84FF465B-21DB-4C26-B88B-1C05D7BE7FE2}"/>
              </a:ext>
            </a:extLst>
          </p:cNvPr>
          <p:cNvPicPr>
            <a:picLocks noChangeAspect="1"/>
          </p:cNvPicPr>
          <p:nvPr/>
        </p:nvPicPr>
        <p:blipFill>
          <a:blip r:embed="rId6"/>
          <a:stretch>
            <a:fillRect/>
          </a:stretch>
        </p:blipFill>
        <p:spPr>
          <a:xfrm>
            <a:off x="5371662" y="4591594"/>
            <a:ext cx="2367744" cy="368589"/>
          </a:xfrm>
          <a:prstGeom prst="rect">
            <a:avLst/>
          </a:prstGeom>
        </p:spPr>
      </p:pic>
      <p:pic>
        <p:nvPicPr>
          <p:cNvPr id="15" name="Picture 14">
            <a:extLst>
              <a:ext uri="{FF2B5EF4-FFF2-40B4-BE49-F238E27FC236}">
                <a16:creationId xmlns:a16="http://schemas.microsoft.com/office/drawing/2014/main" id="{EB78D68A-E660-4C4C-B986-6320E74A31B0}"/>
              </a:ext>
            </a:extLst>
          </p:cNvPr>
          <p:cNvPicPr>
            <a:picLocks noChangeAspect="1"/>
          </p:cNvPicPr>
          <p:nvPr/>
        </p:nvPicPr>
        <p:blipFill>
          <a:blip r:embed="rId7"/>
          <a:stretch>
            <a:fillRect/>
          </a:stretch>
        </p:blipFill>
        <p:spPr>
          <a:xfrm>
            <a:off x="5371663" y="4131612"/>
            <a:ext cx="2254622" cy="308324"/>
          </a:xfrm>
          <a:prstGeom prst="rect">
            <a:avLst/>
          </a:prstGeom>
        </p:spPr>
      </p:pic>
      <p:pic>
        <p:nvPicPr>
          <p:cNvPr id="17" name="Picture 16">
            <a:extLst>
              <a:ext uri="{FF2B5EF4-FFF2-40B4-BE49-F238E27FC236}">
                <a16:creationId xmlns:a16="http://schemas.microsoft.com/office/drawing/2014/main" id="{1FF59AF0-B43B-4A06-9A5C-01564CC07AB7}"/>
              </a:ext>
            </a:extLst>
          </p:cNvPr>
          <p:cNvPicPr>
            <a:picLocks noChangeAspect="1"/>
          </p:cNvPicPr>
          <p:nvPr/>
        </p:nvPicPr>
        <p:blipFill>
          <a:blip r:embed="rId8"/>
          <a:stretch>
            <a:fillRect/>
          </a:stretch>
        </p:blipFill>
        <p:spPr>
          <a:xfrm>
            <a:off x="5351432" y="3609707"/>
            <a:ext cx="2385575" cy="329539"/>
          </a:xfrm>
          <a:prstGeom prst="rect">
            <a:avLst/>
          </a:prstGeom>
        </p:spPr>
      </p:pic>
    </p:spTree>
    <p:extLst>
      <p:ext uri="{BB962C8B-B14F-4D97-AF65-F5344CB8AC3E}">
        <p14:creationId xmlns:p14="http://schemas.microsoft.com/office/powerpoint/2010/main" val="65821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Event Loop- Call Stack</a:t>
            </a:r>
            <a:br>
              <a:rPr lang="en-US" sz="3240" dirty="0"/>
            </a:br>
            <a:endParaRPr sz="3240" dirty="0"/>
          </a:p>
        </p:txBody>
      </p:sp>
      <p:sp>
        <p:nvSpPr>
          <p:cNvPr id="234" name="Google Shape;234;p1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0" indent="0">
              <a:spcBef>
                <a:spcPts val="360"/>
              </a:spcBef>
              <a:buSzPts val="1800"/>
              <a:buNone/>
            </a:pPr>
            <a:endParaRPr lang="en-US" sz="3200" dirty="0"/>
          </a:p>
          <a:p>
            <a:pPr marL="0" indent="0">
              <a:spcBef>
                <a:spcPts val="360"/>
              </a:spcBef>
              <a:buSzPts val="1800"/>
              <a:buNone/>
            </a:pPr>
            <a:endParaRPr lang="en-US" sz="3200" dirty="0"/>
          </a:p>
          <a:p>
            <a:pPr marL="0" indent="0">
              <a:spcBef>
                <a:spcPts val="360"/>
              </a:spcBef>
              <a:buSzPts val="1800"/>
              <a:buNone/>
            </a:pPr>
            <a:endParaRPr lang="en-US" sz="3200" dirty="0"/>
          </a:p>
          <a:p>
            <a:pPr marL="0" indent="0">
              <a:spcBef>
                <a:spcPts val="360"/>
              </a:spcBef>
              <a:buSzPts val="1800"/>
              <a:buNone/>
            </a:pPr>
            <a:endParaRPr lang="en-US" sz="3200" dirty="0"/>
          </a:p>
          <a:p>
            <a:pPr indent="-457200">
              <a:spcBef>
                <a:spcPts val="360"/>
              </a:spcBef>
              <a:buSzPts val="1800"/>
              <a:buFont typeface="Wingdings" panose="05000000000000000000" pitchFamily="2" charset="2"/>
              <a:buChar char="q"/>
            </a:pPr>
            <a:r>
              <a:rPr lang="en-US" sz="1800" dirty="0"/>
              <a:t>It will give the call stack as above</a:t>
            </a:r>
            <a:endParaRPr lang="en-US" sz="3200" dirty="0"/>
          </a:p>
          <a:p>
            <a:pPr indent="-457200">
              <a:spcBef>
                <a:spcPts val="360"/>
              </a:spcBef>
              <a:buSzPts val="1800"/>
              <a:buFont typeface="Wingdings" panose="05000000000000000000" pitchFamily="2" charset="2"/>
              <a:buChar char="q"/>
            </a:pPr>
            <a:r>
              <a:rPr lang="en-US" sz="1800" dirty="0"/>
              <a:t>Blowing the stack</a:t>
            </a:r>
          </a:p>
        </p:txBody>
      </p:sp>
      <p:pic>
        <p:nvPicPr>
          <p:cNvPr id="3" name="Picture 2">
            <a:extLst>
              <a:ext uri="{FF2B5EF4-FFF2-40B4-BE49-F238E27FC236}">
                <a16:creationId xmlns:a16="http://schemas.microsoft.com/office/drawing/2014/main" id="{65FFB6B3-C67E-4317-9170-535CF532A803}"/>
              </a:ext>
            </a:extLst>
          </p:cNvPr>
          <p:cNvPicPr>
            <a:picLocks noChangeAspect="1"/>
          </p:cNvPicPr>
          <p:nvPr/>
        </p:nvPicPr>
        <p:blipFill>
          <a:blip r:embed="rId3"/>
          <a:stretch>
            <a:fillRect/>
          </a:stretch>
        </p:blipFill>
        <p:spPr>
          <a:xfrm>
            <a:off x="533400" y="987238"/>
            <a:ext cx="2200275" cy="2343150"/>
          </a:xfrm>
          <a:prstGeom prst="rect">
            <a:avLst/>
          </a:prstGeom>
        </p:spPr>
      </p:pic>
      <p:pic>
        <p:nvPicPr>
          <p:cNvPr id="5" name="Picture 4">
            <a:extLst>
              <a:ext uri="{FF2B5EF4-FFF2-40B4-BE49-F238E27FC236}">
                <a16:creationId xmlns:a16="http://schemas.microsoft.com/office/drawing/2014/main" id="{7EE01954-1E84-4EEA-9B2A-96B5F0457DCF}"/>
              </a:ext>
            </a:extLst>
          </p:cNvPr>
          <p:cNvPicPr>
            <a:picLocks noChangeAspect="1"/>
          </p:cNvPicPr>
          <p:nvPr/>
        </p:nvPicPr>
        <p:blipFill>
          <a:blip r:embed="rId4"/>
          <a:stretch>
            <a:fillRect/>
          </a:stretch>
        </p:blipFill>
        <p:spPr>
          <a:xfrm>
            <a:off x="3245859" y="1354883"/>
            <a:ext cx="2638425" cy="933450"/>
          </a:xfrm>
          <a:prstGeom prst="rect">
            <a:avLst/>
          </a:prstGeom>
        </p:spPr>
      </p:pic>
      <p:pic>
        <p:nvPicPr>
          <p:cNvPr id="8" name="Picture 7">
            <a:extLst>
              <a:ext uri="{FF2B5EF4-FFF2-40B4-BE49-F238E27FC236}">
                <a16:creationId xmlns:a16="http://schemas.microsoft.com/office/drawing/2014/main" id="{B344FC2C-7720-449D-9A01-CC719645A9F3}"/>
              </a:ext>
            </a:extLst>
          </p:cNvPr>
          <p:cNvPicPr>
            <a:picLocks noChangeAspect="1"/>
          </p:cNvPicPr>
          <p:nvPr/>
        </p:nvPicPr>
        <p:blipFill>
          <a:blip r:embed="rId5"/>
          <a:stretch>
            <a:fillRect/>
          </a:stretch>
        </p:blipFill>
        <p:spPr>
          <a:xfrm>
            <a:off x="540759" y="3873286"/>
            <a:ext cx="2705100" cy="2505075"/>
          </a:xfrm>
          <a:prstGeom prst="rect">
            <a:avLst/>
          </a:prstGeom>
        </p:spPr>
      </p:pic>
      <p:pic>
        <p:nvPicPr>
          <p:cNvPr id="12" name="Picture 11">
            <a:extLst>
              <a:ext uri="{FF2B5EF4-FFF2-40B4-BE49-F238E27FC236}">
                <a16:creationId xmlns:a16="http://schemas.microsoft.com/office/drawing/2014/main" id="{4110B0B1-6F99-41B7-9CE4-17D1D42513A5}"/>
              </a:ext>
            </a:extLst>
          </p:cNvPr>
          <p:cNvPicPr>
            <a:picLocks noChangeAspect="1"/>
          </p:cNvPicPr>
          <p:nvPr/>
        </p:nvPicPr>
        <p:blipFill>
          <a:blip r:embed="rId6"/>
          <a:stretch>
            <a:fillRect/>
          </a:stretch>
        </p:blipFill>
        <p:spPr>
          <a:xfrm>
            <a:off x="4231654" y="3759306"/>
            <a:ext cx="2367110" cy="2619055"/>
          </a:xfrm>
          <a:prstGeom prst="rect">
            <a:avLst/>
          </a:prstGeom>
        </p:spPr>
      </p:pic>
      <p:pic>
        <p:nvPicPr>
          <p:cNvPr id="16" name="Picture 15">
            <a:extLst>
              <a:ext uri="{FF2B5EF4-FFF2-40B4-BE49-F238E27FC236}">
                <a16:creationId xmlns:a16="http://schemas.microsoft.com/office/drawing/2014/main" id="{D79AC0B7-276D-40D7-9DB6-0E232A50AF66}"/>
              </a:ext>
            </a:extLst>
          </p:cNvPr>
          <p:cNvPicPr>
            <a:picLocks noChangeAspect="1"/>
          </p:cNvPicPr>
          <p:nvPr/>
        </p:nvPicPr>
        <p:blipFill>
          <a:blip r:embed="rId7"/>
          <a:stretch>
            <a:fillRect/>
          </a:stretch>
        </p:blipFill>
        <p:spPr>
          <a:xfrm>
            <a:off x="4419600" y="5953975"/>
            <a:ext cx="2016424" cy="283206"/>
          </a:xfrm>
          <a:prstGeom prst="rect">
            <a:avLst/>
          </a:prstGeom>
        </p:spPr>
      </p:pic>
      <p:pic>
        <p:nvPicPr>
          <p:cNvPr id="19" name="Picture 18">
            <a:extLst>
              <a:ext uri="{FF2B5EF4-FFF2-40B4-BE49-F238E27FC236}">
                <a16:creationId xmlns:a16="http://schemas.microsoft.com/office/drawing/2014/main" id="{57747B1F-095B-454D-A870-0DE49B951287}"/>
              </a:ext>
            </a:extLst>
          </p:cNvPr>
          <p:cNvPicPr>
            <a:picLocks noChangeAspect="1"/>
          </p:cNvPicPr>
          <p:nvPr/>
        </p:nvPicPr>
        <p:blipFill>
          <a:blip r:embed="rId8"/>
          <a:stretch>
            <a:fillRect/>
          </a:stretch>
        </p:blipFill>
        <p:spPr>
          <a:xfrm>
            <a:off x="4419600" y="5573578"/>
            <a:ext cx="2016424" cy="293822"/>
          </a:xfrm>
          <a:prstGeom prst="rect">
            <a:avLst/>
          </a:prstGeom>
        </p:spPr>
      </p:pic>
      <p:pic>
        <p:nvPicPr>
          <p:cNvPr id="22" name="Picture 21">
            <a:extLst>
              <a:ext uri="{FF2B5EF4-FFF2-40B4-BE49-F238E27FC236}">
                <a16:creationId xmlns:a16="http://schemas.microsoft.com/office/drawing/2014/main" id="{96DCFE6E-2D37-47C9-B9FD-880CA7FE2F0C}"/>
              </a:ext>
            </a:extLst>
          </p:cNvPr>
          <p:cNvPicPr>
            <a:picLocks noChangeAspect="1"/>
          </p:cNvPicPr>
          <p:nvPr/>
        </p:nvPicPr>
        <p:blipFill>
          <a:blip r:embed="rId8"/>
          <a:stretch>
            <a:fillRect/>
          </a:stretch>
        </p:blipFill>
        <p:spPr>
          <a:xfrm>
            <a:off x="4406997" y="4775011"/>
            <a:ext cx="2016424" cy="293822"/>
          </a:xfrm>
          <a:prstGeom prst="rect">
            <a:avLst/>
          </a:prstGeom>
        </p:spPr>
      </p:pic>
      <p:pic>
        <p:nvPicPr>
          <p:cNvPr id="23" name="Picture 22">
            <a:extLst>
              <a:ext uri="{FF2B5EF4-FFF2-40B4-BE49-F238E27FC236}">
                <a16:creationId xmlns:a16="http://schemas.microsoft.com/office/drawing/2014/main" id="{48AB8540-296A-4F87-AF45-1FCBF2525509}"/>
              </a:ext>
            </a:extLst>
          </p:cNvPr>
          <p:cNvPicPr>
            <a:picLocks noChangeAspect="1"/>
          </p:cNvPicPr>
          <p:nvPr/>
        </p:nvPicPr>
        <p:blipFill>
          <a:blip r:embed="rId8"/>
          <a:stretch>
            <a:fillRect/>
          </a:stretch>
        </p:blipFill>
        <p:spPr>
          <a:xfrm>
            <a:off x="4414701" y="5193181"/>
            <a:ext cx="2016424" cy="293822"/>
          </a:xfrm>
          <a:prstGeom prst="rect">
            <a:avLst/>
          </a:prstGeom>
        </p:spPr>
      </p:pic>
      <p:pic>
        <p:nvPicPr>
          <p:cNvPr id="24" name="Picture 23">
            <a:extLst>
              <a:ext uri="{FF2B5EF4-FFF2-40B4-BE49-F238E27FC236}">
                <a16:creationId xmlns:a16="http://schemas.microsoft.com/office/drawing/2014/main" id="{C61604FE-9831-4710-AE44-BAFF6D2E9538}"/>
              </a:ext>
            </a:extLst>
          </p:cNvPr>
          <p:cNvPicPr>
            <a:picLocks noChangeAspect="1"/>
          </p:cNvPicPr>
          <p:nvPr/>
        </p:nvPicPr>
        <p:blipFill>
          <a:blip r:embed="rId8"/>
          <a:stretch>
            <a:fillRect/>
          </a:stretch>
        </p:blipFill>
        <p:spPr>
          <a:xfrm>
            <a:off x="4406997" y="4432387"/>
            <a:ext cx="2016424" cy="293822"/>
          </a:xfrm>
          <a:prstGeom prst="rect">
            <a:avLst/>
          </a:prstGeom>
        </p:spPr>
      </p:pic>
      <p:pic>
        <p:nvPicPr>
          <p:cNvPr id="25" name="Picture 24">
            <a:extLst>
              <a:ext uri="{FF2B5EF4-FFF2-40B4-BE49-F238E27FC236}">
                <a16:creationId xmlns:a16="http://schemas.microsoft.com/office/drawing/2014/main" id="{2EAD00AF-DC20-48F5-AFE2-F5702404B070}"/>
              </a:ext>
            </a:extLst>
          </p:cNvPr>
          <p:cNvPicPr>
            <a:picLocks noChangeAspect="1"/>
          </p:cNvPicPr>
          <p:nvPr/>
        </p:nvPicPr>
        <p:blipFill>
          <a:blip r:embed="rId8"/>
          <a:stretch>
            <a:fillRect/>
          </a:stretch>
        </p:blipFill>
        <p:spPr>
          <a:xfrm>
            <a:off x="4406997" y="4087626"/>
            <a:ext cx="2016424" cy="293822"/>
          </a:xfrm>
          <a:prstGeom prst="rect">
            <a:avLst/>
          </a:prstGeom>
        </p:spPr>
      </p:pic>
      <p:pic>
        <p:nvPicPr>
          <p:cNvPr id="26" name="Picture 25">
            <a:extLst>
              <a:ext uri="{FF2B5EF4-FFF2-40B4-BE49-F238E27FC236}">
                <a16:creationId xmlns:a16="http://schemas.microsoft.com/office/drawing/2014/main" id="{66BD6E1B-F315-42AB-B38E-F8BEF13647A2}"/>
              </a:ext>
            </a:extLst>
          </p:cNvPr>
          <p:cNvPicPr>
            <a:picLocks noChangeAspect="1"/>
          </p:cNvPicPr>
          <p:nvPr/>
        </p:nvPicPr>
        <p:blipFill>
          <a:blip r:embed="rId8"/>
          <a:stretch>
            <a:fillRect/>
          </a:stretch>
        </p:blipFill>
        <p:spPr>
          <a:xfrm>
            <a:off x="4414701" y="3726375"/>
            <a:ext cx="2016424" cy="293822"/>
          </a:xfrm>
          <a:prstGeom prst="rect">
            <a:avLst/>
          </a:prstGeom>
        </p:spPr>
      </p:pic>
      <p:pic>
        <p:nvPicPr>
          <p:cNvPr id="27" name="Picture 26">
            <a:extLst>
              <a:ext uri="{FF2B5EF4-FFF2-40B4-BE49-F238E27FC236}">
                <a16:creationId xmlns:a16="http://schemas.microsoft.com/office/drawing/2014/main" id="{1EB470F6-BC01-4A71-8E93-005E37E4C3FE}"/>
              </a:ext>
            </a:extLst>
          </p:cNvPr>
          <p:cNvPicPr>
            <a:picLocks noChangeAspect="1"/>
          </p:cNvPicPr>
          <p:nvPr/>
        </p:nvPicPr>
        <p:blipFill>
          <a:blip r:embed="rId8"/>
          <a:stretch>
            <a:fillRect/>
          </a:stretch>
        </p:blipFill>
        <p:spPr>
          <a:xfrm>
            <a:off x="4414701" y="3378909"/>
            <a:ext cx="2016424" cy="293822"/>
          </a:xfrm>
          <a:prstGeom prst="rect">
            <a:avLst/>
          </a:prstGeom>
        </p:spPr>
      </p:pic>
      <p:pic>
        <p:nvPicPr>
          <p:cNvPr id="21" name="Picture 20">
            <a:extLst>
              <a:ext uri="{FF2B5EF4-FFF2-40B4-BE49-F238E27FC236}">
                <a16:creationId xmlns:a16="http://schemas.microsoft.com/office/drawing/2014/main" id="{C43A53AF-C4E5-4EB8-A981-0AE3CDA7F9C0}"/>
              </a:ext>
            </a:extLst>
          </p:cNvPr>
          <p:cNvPicPr>
            <a:picLocks noChangeAspect="1"/>
          </p:cNvPicPr>
          <p:nvPr/>
        </p:nvPicPr>
        <p:blipFill>
          <a:blip r:embed="rId9"/>
          <a:stretch>
            <a:fillRect/>
          </a:stretch>
        </p:blipFill>
        <p:spPr>
          <a:xfrm>
            <a:off x="533400" y="4919006"/>
            <a:ext cx="5797485" cy="472804"/>
          </a:xfrm>
          <a:prstGeom prst="rect">
            <a:avLst/>
          </a:prstGeom>
        </p:spPr>
      </p:pic>
    </p:spTree>
    <p:extLst>
      <p:ext uri="{BB962C8B-B14F-4D97-AF65-F5344CB8AC3E}">
        <p14:creationId xmlns:p14="http://schemas.microsoft.com/office/powerpoint/2010/main" val="236718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Event Loop- Blocking</a:t>
            </a:r>
            <a:br>
              <a:rPr lang="en-US" sz="3240" dirty="0"/>
            </a:br>
            <a:endParaRPr sz="3240" dirty="0"/>
          </a:p>
        </p:txBody>
      </p:sp>
      <p:sp>
        <p:nvSpPr>
          <p:cNvPr id="234" name="Google Shape;234;p1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0" indent="0">
              <a:spcBef>
                <a:spcPts val="360"/>
              </a:spcBef>
              <a:buSzPts val="1800"/>
              <a:buNone/>
            </a:pPr>
            <a:endParaRPr lang="en-US" sz="3200" dirty="0"/>
          </a:p>
          <a:p>
            <a:pPr indent="-457200">
              <a:spcBef>
                <a:spcPts val="360"/>
              </a:spcBef>
              <a:buSzPts val="1800"/>
              <a:buFont typeface="Wingdings" panose="05000000000000000000" pitchFamily="2" charset="2"/>
              <a:buChar char="q"/>
            </a:pPr>
            <a:r>
              <a:rPr lang="en-US" sz="1800" dirty="0"/>
              <a:t>What happens when thing are slow</a:t>
            </a:r>
            <a:endParaRPr lang="en-US" sz="3200" dirty="0"/>
          </a:p>
          <a:p>
            <a:pPr indent="-457200">
              <a:spcBef>
                <a:spcPts val="360"/>
              </a:spcBef>
              <a:buSzPts val="1800"/>
              <a:buFont typeface="Wingdings" panose="05000000000000000000" pitchFamily="2" charset="2"/>
              <a:buChar char="q"/>
            </a:pPr>
            <a:r>
              <a:rPr lang="en-US" sz="1800" dirty="0"/>
              <a:t>Like a long loop, image processing, on the stack means blocking</a:t>
            </a:r>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r>
              <a:rPr lang="en-US" sz="1800" dirty="0"/>
              <a:t>The problem with such long blocking code is</a:t>
            </a:r>
            <a:br>
              <a:rPr lang="en-US" sz="1800" dirty="0"/>
            </a:br>
            <a:r>
              <a:rPr lang="en-US" sz="1800" dirty="0"/>
              <a:t>the browser gets nonresponsive until the execution completes.</a:t>
            </a:r>
          </a:p>
          <a:p>
            <a:pPr indent="-457200">
              <a:spcBef>
                <a:spcPts val="360"/>
              </a:spcBef>
              <a:buSzPts val="1800"/>
              <a:buFont typeface="Wingdings" panose="05000000000000000000" pitchFamily="2" charset="2"/>
              <a:buChar char="q"/>
            </a:pPr>
            <a:r>
              <a:rPr lang="en-US" sz="1800" dirty="0"/>
              <a:t>The simplest and most primitive solution to this problem is asynchronous callbacks.</a:t>
            </a:r>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p:txBody>
      </p:sp>
      <p:pic>
        <p:nvPicPr>
          <p:cNvPr id="7" name="Picture 6">
            <a:extLst>
              <a:ext uri="{FF2B5EF4-FFF2-40B4-BE49-F238E27FC236}">
                <a16:creationId xmlns:a16="http://schemas.microsoft.com/office/drawing/2014/main" id="{C2966C03-009A-4004-870A-D78BC6CBE66C}"/>
              </a:ext>
            </a:extLst>
          </p:cNvPr>
          <p:cNvPicPr>
            <a:picLocks noChangeAspect="1"/>
          </p:cNvPicPr>
          <p:nvPr/>
        </p:nvPicPr>
        <p:blipFill>
          <a:blip r:embed="rId3"/>
          <a:stretch>
            <a:fillRect/>
          </a:stretch>
        </p:blipFill>
        <p:spPr>
          <a:xfrm>
            <a:off x="725028" y="2394407"/>
            <a:ext cx="3708863" cy="1895475"/>
          </a:xfrm>
          <a:prstGeom prst="rect">
            <a:avLst/>
          </a:prstGeom>
        </p:spPr>
      </p:pic>
      <p:pic>
        <p:nvPicPr>
          <p:cNvPr id="10" name="Picture 9">
            <a:extLst>
              <a:ext uri="{FF2B5EF4-FFF2-40B4-BE49-F238E27FC236}">
                <a16:creationId xmlns:a16="http://schemas.microsoft.com/office/drawing/2014/main" id="{A40B6B19-9CB6-442E-96AC-0771658AF396}"/>
              </a:ext>
            </a:extLst>
          </p:cNvPr>
          <p:cNvPicPr>
            <a:picLocks noChangeAspect="1"/>
          </p:cNvPicPr>
          <p:nvPr/>
        </p:nvPicPr>
        <p:blipFill>
          <a:blip r:embed="rId4"/>
          <a:stretch>
            <a:fillRect/>
          </a:stretch>
        </p:blipFill>
        <p:spPr>
          <a:xfrm>
            <a:off x="4971319" y="2373243"/>
            <a:ext cx="2357044" cy="2659229"/>
          </a:xfrm>
          <a:prstGeom prst="rect">
            <a:avLst/>
          </a:prstGeom>
        </p:spPr>
      </p:pic>
      <p:pic>
        <p:nvPicPr>
          <p:cNvPr id="28" name="Picture 27">
            <a:extLst>
              <a:ext uri="{FF2B5EF4-FFF2-40B4-BE49-F238E27FC236}">
                <a16:creationId xmlns:a16="http://schemas.microsoft.com/office/drawing/2014/main" id="{B56F056A-0512-4994-A2EA-E55FD8AF11F0}"/>
              </a:ext>
            </a:extLst>
          </p:cNvPr>
          <p:cNvPicPr>
            <a:picLocks noChangeAspect="1"/>
          </p:cNvPicPr>
          <p:nvPr/>
        </p:nvPicPr>
        <p:blipFill>
          <a:blip r:embed="rId5"/>
          <a:stretch>
            <a:fillRect/>
          </a:stretch>
        </p:blipFill>
        <p:spPr>
          <a:xfrm>
            <a:off x="5207898" y="4647242"/>
            <a:ext cx="1789568" cy="263172"/>
          </a:xfrm>
          <a:prstGeom prst="rect">
            <a:avLst/>
          </a:prstGeom>
        </p:spPr>
      </p:pic>
      <p:pic>
        <p:nvPicPr>
          <p:cNvPr id="13" name="Picture 12">
            <a:extLst>
              <a:ext uri="{FF2B5EF4-FFF2-40B4-BE49-F238E27FC236}">
                <a16:creationId xmlns:a16="http://schemas.microsoft.com/office/drawing/2014/main" id="{64589185-29B5-4CBA-91D7-70CEA50C8720}"/>
              </a:ext>
            </a:extLst>
          </p:cNvPr>
          <p:cNvPicPr>
            <a:picLocks noChangeAspect="1"/>
          </p:cNvPicPr>
          <p:nvPr/>
        </p:nvPicPr>
        <p:blipFill>
          <a:blip r:embed="rId6"/>
          <a:stretch>
            <a:fillRect/>
          </a:stretch>
        </p:blipFill>
        <p:spPr>
          <a:xfrm>
            <a:off x="5207898" y="4303226"/>
            <a:ext cx="1789568" cy="268435"/>
          </a:xfrm>
          <a:prstGeom prst="rect">
            <a:avLst/>
          </a:prstGeom>
        </p:spPr>
      </p:pic>
      <p:pic>
        <p:nvPicPr>
          <p:cNvPr id="15" name="Picture 14" descr="Icon&#10;&#10;Description automatically generated">
            <a:extLst>
              <a:ext uri="{FF2B5EF4-FFF2-40B4-BE49-F238E27FC236}">
                <a16:creationId xmlns:a16="http://schemas.microsoft.com/office/drawing/2014/main" id="{BD708339-EEC6-4E22-B4F7-D0DBD7139C79}"/>
              </a:ext>
            </a:extLst>
          </p:cNvPr>
          <p:cNvPicPr>
            <a:picLocks noChangeAspect="1"/>
          </p:cNvPicPr>
          <p:nvPr/>
        </p:nvPicPr>
        <p:blipFill>
          <a:blip r:embed="rId7"/>
          <a:stretch>
            <a:fillRect/>
          </a:stretch>
        </p:blipFill>
        <p:spPr>
          <a:xfrm>
            <a:off x="3619500" y="2476500"/>
            <a:ext cx="1351819" cy="1351819"/>
          </a:xfrm>
          <a:prstGeom prst="rect">
            <a:avLst/>
          </a:prstGeom>
        </p:spPr>
      </p:pic>
      <p:pic>
        <p:nvPicPr>
          <p:cNvPr id="18" name="Picture 17">
            <a:extLst>
              <a:ext uri="{FF2B5EF4-FFF2-40B4-BE49-F238E27FC236}">
                <a16:creationId xmlns:a16="http://schemas.microsoft.com/office/drawing/2014/main" id="{D02D2FC7-DDF1-4BDE-BC05-1908DBED2B11}"/>
              </a:ext>
            </a:extLst>
          </p:cNvPr>
          <p:cNvPicPr>
            <a:picLocks noChangeAspect="1"/>
          </p:cNvPicPr>
          <p:nvPr/>
        </p:nvPicPr>
        <p:blipFill>
          <a:blip r:embed="rId8"/>
          <a:stretch>
            <a:fillRect/>
          </a:stretch>
        </p:blipFill>
        <p:spPr>
          <a:xfrm>
            <a:off x="5234964" y="3983138"/>
            <a:ext cx="1735436" cy="211764"/>
          </a:xfrm>
          <a:prstGeom prst="rect">
            <a:avLst/>
          </a:prstGeom>
        </p:spPr>
      </p:pic>
      <p:pic>
        <p:nvPicPr>
          <p:cNvPr id="29" name="Picture 28">
            <a:extLst>
              <a:ext uri="{FF2B5EF4-FFF2-40B4-BE49-F238E27FC236}">
                <a16:creationId xmlns:a16="http://schemas.microsoft.com/office/drawing/2014/main" id="{1A9ADD72-EC72-45C1-B7EF-99185D504F47}"/>
              </a:ext>
            </a:extLst>
          </p:cNvPr>
          <p:cNvPicPr>
            <a:picLocks noChangeAspect="1"/>
          </p:cNvPicPr>
          <p:nvPr/>
        </p:nvPicPr>
        <p:blipFill>
          <a:blip r:embed="rId9"/>
          <a:stretch>
            <a:fillRect/>
          </a:stretch>
        </p:blipFill>
        <p:spPr>
          <a:xfrm>
            <a:off x="5207898" y="3662941"/>
            <a:ext cx="1789568" cy="216917"/>
          </a:xfrm>
          <a:prstGeom prst="rect">
            <a:avLst/>
          </a:prstGeom>
        </p:spPr>
      </p:pic>
      <p:pic>
        <p:nvPicPr>
          <p:cNvPr id="31" name="Picture 30">
            <a:extLst>
              <a:ext uri="{FF2B5EF4-FFF2-40B4-BE49-F238E27FC236}">
                <a16:creationId xmlns:a16="http://schemas.microsoft.com/office/drawing/2014/main" id="{40EF2C9F-06CA-42A7-B2A6-FC012BA2C829}"/>
              </a:ext>
            </a:extLst>
          </p:cNvPr>
          <p:cNvPicPr>
            <a:picLocks noChangeAspect="1"/>
          </p:cNvPicPr>
          <p:nvPr/>
        </p:nvPicPr>
        <p:blipFill>
          <a:blip r:embed="rId10"/>
          <a:stretch>
            <a:fillRect/>
          </a:stretch>
        </p:blipFill>
        <p:spPr>
          <a:xfrm>
            <a:off x="5156618" y="3322625"/>
            <a:ext cx="1813782" cy="280922"/>
          </a:xfrm>
          <a:prstGeom prst="rect">
            <a:avLst/>
          </a:prstGeom>
        </p:spPr>
      </p:pic>
      <p:pic>
        <p:nvPicPr>
          <p:cNvPr id="225" name="Picture 224">
            <a:extLst>
              <a:ext uri="{FF2B5EF4-FFF2-40B4-BE49-F238E27FC236}">
                <a16:creationId xmlns:a16="http://schemas.microsoft.com/office/drawing/2014/main" id="{ABE5BA13-E853-4F10-9BF0-46143D38380B}"/>
              </a:ext>
            </a:extLst>
          </p:cNvPr>
          <p:cNvPicPr>
            <a:picLocks noChangeAspect="1"/>
          </p:cNvPicPr>
          <p:nvPr/>
        </p:nvPicPr>
        <p:blipFill>
          <a:blip r:embed="rId11"/>
          <a:stretch>
            <a:fillRect/>
          </a:stretch>
        </p:blipFill>
        <p:spPr>
          <a:xfrm>
            <a:off x="5254960" y="3022051"/>
            <a:ext cx="1608221" cy="269766"/>
          </a:xfrm>
          <a:prstGeom prst="rect">
            <a:avLst/>
          </a:prstGeom>
        </p:spPr>
      </p:pic>
      <p:pic>
        <p:nvPicPr>
          <p:cNvPr id="227" name="Picture 226">
            <a:extLst>
              <a:ext uri="{FF2B5EF4-FFF2-40B4-BE49-F238E27FC236}">
                <a16:creationId xmlns:a16="http://schemas.microsoft.com/office/drawing/2014/main" id="{1DFD203C-4CF9-4E6D-B1F4-B9753969B21A}"/>
              </a:ext>
            </a:extLst>
          </p:cNvPr>
          <p:cNvPicPr>
            <a:picLocks noChangeAspect="1"/>
          </p:cNvPicPr>
          <p:nvPr/>
        </p:nvPicPr>
        <p:blipFill>
          <a:blip r:embed="rId12"/>
          <a:stretch>
            <a:fillRect/>
          </a:stretch>
        </p:blipFill>
        <p:spPr>
          <a:xfrm>
            <a:off x="5309237" y="2758640"/>
            <a:ext cx="1499666" cy="233714"/>
          </a:xfrm>
          <a:prstGeom prst="rect">
            <a:avLst/>
          </a:prstGeom>
        </p:spPr>
      </p:pic>
    </p:spTree>
    <p:extLst>
      <p:ext uri="{BB962C8B-B14F-4D97-AF65-F5344CB8AC3E}">
        <p14:creationId xmlns:p14="http://schemas.microsoft.com/office/powerpoint/2010/main" val="105623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Event Loop- </a:t>
            </a:r>
            <a:r>
              <a:rPr lang="en-US" sz="3240" dirty="0" err="1"/>
              <a:t>NonBlocking</a:t>
            </a:r>
            <a:br>
              <a:rPr lang="en-US" sz="3240" dirty="0"/>
            </a:br>
            <a:endParaRPr sz="3240" dirty="0"/>
          </a:p>
        </p:txBody>
      </p:sp>
      <p:sp>
        <p:nvSpPr>
          <p:cNvPr id="234" name="Google Shape;234;p1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285750" indent="-285750">
              <a:spcBef>
                <a:spcPts val="360"/>
              </a:spcBef>
              <a:buSzPts val="1800"/>
              <a:buFont typeface="Wingdings" panose="05000000000000000000" pitchFamily="2" charset="2"/>
              <a:buChar char="q"/>
            </a:pPr>
            <a:r>
              <a:rPr lang="en-US" sz="1800" dirty="0"/>
              <a:t>Callbacks basically means we run some code and give it a callback and then run that later </a:t>
            </a:r>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marL="0" indent="0">
              <a:spcBef>
                <a:spcPts val="360"/>
              </a:spcBef>
              <a:buSzPts val="1800"/>
              <a:buNone/>
            </a:pPr>
            <a:endParaRPr lang="en-US" sz="1800" dirty="0"/>
          </a:p>
          <a:p>
            <a:pPr marL="285750" indent="-285750">
              <a:spcBef>
                <a:spcPts val="360"/>
              </a:spcBef>
              <a:buSzPts val="1800"/>
              <a:buFont typeface="Wingdings" panose="05000000000000000000" pitchFamily="2" charset="2"/>
              <a:buChar char="q"/>
            </a:pPr>
            <a:r>
              <a:rPr lang="en-US" sz="1800" dirty="0"/>
              <a:t>Set timeout queues the console log for future so we move on to </a:t>
            </a:r>
            <a:r>
              <a:rPr lang="en-US" sz="1800" dirty="0" err="1"/>
              <a:t>JSConfEU</a:t>
            </a:r>
            <a:r>
              <a:rPr lang="en-US" sz="1800" dirty="0"/>
              <a:t> </a:t>
            </a:r>
          </a:p>
          <a:p>
            <a:pPr indent="-457200">
              <a:spcBef>
                <a:spcPts val="360"/>
              </a:spcBef>
              <a:buSzPts val="1800"/>
              <a:buFont typeface="Wingdings" panose="05000000000000000000" pitchFamily="2" charset="2"/>
              <a:buChar char="q"/>
            </a:pPr>
            <a:endParaRPr lang="en-US" sz="1800" dirty="0"/>
          </a:p>
        </p:txBody>
      </p:sp>
      <p:pic>
        <p:nvPicPr>
          <p:cNvPr id="3" name="Picture 2">
            <a:extLst>
              <a:ext uri="{FF2B5EF4-FFF2-40B4-BE49-F238E27FC236}">
                <a16:creationId xmlns:a16="http://schemas.microsoft.com/office/drawing/2014/main" id="{05A7867C-C504-40A6-9493-DA12BBDABB76}"/>
              </a:ext>
            </a:extLst>
          </p:cNvPr>
          <p:cNvPicPr>
            <a:picLocks noChangeAspect="1"/>
          </p:cNvPicPr>
          <p:nvPr/>
        </p:nvPicPr>
        <p:blipFill>
          <a:blip r:embed="rId3"/>
          <a:stretch>
            <a:fillRect/>
          </a:stretch>
        </p:blipFill>
        <p:spPr>
          <a:xfrm>
            <a:off x="631694" y="1733551"/>
            <a:ext cx="2573419" cy="1718092"/>
          </a:xfrm>
          <a:prstGeom prst="rect">
            <a:avLst/>
          </a:prstGeom>
        </p:spPr>
      </p:pic>
      <p:pic>
        <p:nvPicPr>
          <p:cNvPr id="8" name="Picture 7">
            <a:extLst>
              <a:ext uri="{FF2B5EF4-FFF2-40B4-BE49-F238E27FC236}">
                <a16:creationId xmlns:a16="http://schemas.microsoft.com/office/drawing/2014/main" id="{B4E83C43-B622-4A2F-B8EC-2C6F95D5BF61}"/>
              </a:ext>
            </a:extLst>
          </p:cNvPr>
          <p:cNvPicPr>
            <a:picLocks noChangeAspect="1"/>
          </p:cNvPicPr>
          <p:nvPr/>
        </p:nvPicPr>
        <p:blipFill>
          <a:blip r:embed="rId4"/>
          <a:stretch>
            <a:fillRect/>
          </a:stretch>
        </p:blipFill>
        <p:spPr>
          <a:xfrm>
            <a:off x="4182997" y="1733551"/>
            <a:ext cx="1447800" cy="1114425"/>
          </a:xfrm>
          <a:prstGeom prst="rect">
            <a:avLst/>
          </a:prstGeom>
        </p:spPr>
      </p:pic>
      <p:pic>
        <p:nvPicPr>
          <p:cNvPr id="11" name="Picture 10">
            <a:extLst>
              <a:ext uri="{FF2B5EF4-FFF2-40B4-BE49-F238E27FC236}">
                <a16:creationId xmlns:a16="http://schemas.microsoft.com/office/drawing/2014/main" id="{F041AAE0-480A-497E-B087-62B4A6C7575D}"/>
              </a:ext>
            </a:extLst>
          </p:cNvPr>
          <p:cNvPicPr>
            <a:picLocks noChangeAspect="1"/>
          </p:cNvPicPr>
          <p:nvPr/>
        </p:nvPicPr>
        <p:blipFill>
          <a:blip r:embed="rId5"/>
          <a:stretch>
            <a:fillRect/>
          </a:stretch>
        </p:blipFill>
        <p:spPr>
          <a:xfrm>
            <a:off x="4153930" y="3030570"/>
            <a:ext cx="1076325" cy="390525"/>
          </a:xfrm>
          <a:prstGeom prst="rect">
            <a:avLst/>
          </a:prstGeom>
        </p:spPr>
      </p:pic>
    </p:spTree>
    <p:extLst>
      <p:ext uri="{BB962C8B-B14F-4D97-AF65-F5344CB8AC3E}">
        <p14:creationId xmlns:p14="http://schemas.microsoft.com/office/powerpoint/2010/main" val="419853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Event Loop- Async Callbacks &amp; The Call Stack</a:t>
            </a:r>
            <a:br>
              <a:rPr lang="en-US" sz="3240" dirty="0"/>
            </a:br>
            <a:endParaRPr sz="3240" dirty="0"/>
          </a:p>
        </p:txBody>
      </p:sp>
      <p:sp>
        <p:nvSpPr>
          <p:cNvPr id="234" name="Google Shape;234;p18"/>
          <p:cNvSpPr txBox="1">
            <a:spLocks noGrp="1"/>
          </p:cNvSpPr>
          <p:nvPr>
            <p:ph type="body" idx="1"/>
          </p:nvPr>
        </p:nvSpPr>
        <p:spPr>
          <a:xfrm>
            <a:off x="228600" y="990600"/>
            <a:ext cx="8382000" cy="5105400"/>
          </a:xfrm>
          <a:prstGeom prst="rect">
            <a:avLst/>
          </a:prstGeom>
          <a:noFill/>
          <a:ln>
            <a:noFill/>
          </a:ln>
        </p:spPr>
        <p:txBody>
          <a:bodyPr spcFirstLastPara="1" wrap="square" lIns="91425" tIns="45700" rIns="91425" bIns="45700" anchor="t" anchorCtr="0">
            <a:noAutofit/>
          </a:bodyPr>
          <a:lstStyle/>
          <a:p>
            <a:pPr marL="285750" indent="-285750">
              <a:spcBef>
                <a:spcPts val="360"/>
              </a:spcBef>
              <a:buSzPts val="1800"/>
              <a:buFont typeface="Wingdings" panose="05000000000000000000" pitchFamily="2" charset="2"/>
              <a:buChar char="q"/>
            </a:pPr>
            <a:r>
              <a:rPr lang="en-US" sz="1800" dirty="0"/>
              <a:t>How callback work in reference to the call stack</a:t>
            </a:r>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r>
              <a:rPr lang="en-US" sz="1800" dirty="0"/>
              <a:t>We know it don't execute immediately we cannot push console.log (‘there’) on the stack so somehow it just disappears from the stack </a:t>
            </a:r>
          </a:p>
          <a:p>
            <a:pPr marL="285750" indent="-285750">
              <a:spcBef>
                <a:spcPts val="360"/>
              </a:spcBef>
              <a:buSzPts val="1800"/>
              <a:buFont typeface="Wingdings" panose="05000000000000000000" pitchFamily="2" charset="2"/>
              <a:buChar char="q"/>
            </a:pPr>
            <a:r>
              <a:rPr lang="en-US" sz="1800" dirty="0"/>
              <a:t>And then magically after five SEC console.log ‘there’ appears on the stack </a:t>
            </a:r>
          </a:p>
          <a:p>
            <a:pPr marL="285750" indent="-285750">
              <a:spcBef>
                <a:spcPts val="360"/>
              </a:spcBef>
              <a:buSzPts val="1800"/>
              <a:buFont typeface="Wingdings" panose="05000000000000000000" pitchFamily="2" charset="2"/>
              <a:buChar char="q"/>
            </a:pPr>
            <a:r>
              <a:rPr lang="en-US" sz="1800" dirty="0"/>
              <a:t>How does that happen? Here comes in picture the event loop. </a:t>
            </a:r>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marL="0" indent="0">
              <a:spcBef>
                <a:spcPts val="360"/>
              </a:spcBef>
              <a:buSzPts val="1800"/>
              <a:buNone/>
            </a:pPr>
            <a:endParaRPr lang="en-US" sz="1800" dirty="0"/>
          </a:p>
        </p:txBody>
      </p:sp>
      <p:pic>
        <p:nvPicPr>
          <p:cNvPr id="4" name="Picture 3">
            <a:extLst>
              <a:ext uri="{FF2B5EF4-FFF2-40B4-BE49-F238E27FC236}">
                <a16:creationId xmlns:a16="http://schemas.microsoft.com/office/drawing/2014/main" id="{45727E1A-966C-4B36-A388-DDC63DC6556F}"/>
              </a:ext>
            </a:extLst>
          </p:cNvPr>
          <p:cNvPicPr>
            <a:picLocks noChangeAspect="1"/>
          </p:cNvPicPr>
          <p:nvPr/>
        </p:nvPicPr>
        <p:blipFill>
          <a:blip r:embed="rId3"/>
          <a:stretch>
            <a:fillRect/>
          </a:stretch>
        </p:blipFill>
        <p:spPr>
          <a:xfrm>
            <a:off x="690513" y="1532901"/>
            <a:ext cx="5823408" cy="2628622"/>
          </a:xfrm>
          <a:prstGeom prst="rect">
            <a:avLst/>
          </a:prstGeom>
        </p:spPr>
      </p:pic>
      <p:pic>
        <p:nvPicPr>
          <p:cNvPr id="6" name="Picture 5">
            <a:extLst>
              <a:ext uri="{FF2B5EF4-FFF2-40B4-BE49-F238E27FC236}">
                <a16:creationId xmlns:a16="http://schemas.microsoft.com/office/drawing/2014/main" id="{392658DD-7099-4D9E-A9A2-346999FFAD07}"/>
              </a:ext>
            </a:extLst>
          </p:cNvPr>
          <p:cNvPicPr>
            <a:picLocks noChangeAspect="1"/>
          </p:cNvPicPr>
          <p:nvPr/>
        </p:nvPicPr>
        <p:blipFill>
          <a:blip r:embed="rId4"/>
          <a:stretch>
            <a:fillRect/>
          </a:stretch>
        </p:blipFill>
        <p:spPr>
          <a:xfrm>
            <a:off x="4385623" y="3284087"/>
            <a:ext cx="1934777" cy="266382"/>
          </a:xfrm>
          <a:prstGeom prst="rect">
            <a:avLst/>
          </a:prstGeom>
        </p:spPr>
      </p:pic>
      <p:pic>
        <p:nvPicPr>
          <p:cNvPr id="13" name="Picture 12">
            <a:extLst>
              <a:ext uri="{FF2B5EF4-FFF2-40B4-BE49-F238E27FC236}">
                <a16:creationId xmlns:a16="http://schemas.microsoft.com/office/drawing/2014/main" id="{B57CECB0-4286-45ED-988B-D1D1AE944A96}"/>
              </a:ext>
            </a:extLst>
          </p:cNvPr>
          <p:cNvPicPr>
            <a:picLocks noChangeAspect="1"/>
          </p:cNvPicPr>
          <p:nvPr/>
        </p:nvPicPr>
        <p:blipFill>
          <a:blip r:embed="rId5"/>
          <a:stretch>
            <a:fillRect/>
          </a:stretch>
        </p:blipFill>
        <p:spPr>
          <a:xfrm>
            <a:off x="4455854" y="2991067"/>
            <a:ext cx="1760752" cy="233234"/>
          </a:xfrm>
          <a:prstGeom prst="rect">
            <a:avLst/>
          </a:prstGeom>
        </p:spPr>
      </p:pic>
      <p:pic>
        <p:nvPicPr>
          <p:cNvPr id="15" name="Picture 14">
            <a:extLst>
              <a:ext uri="{FF2B5EF4-FFF2-40B4-BE49-F238E27FC236}">
                <a16:creationId xmlns:a16="http://schemas.microsoft.com/office/drawing/2014/main" id="{02BD4BA8-8119-4E81-9932-A3D1DC38829B}"/>
              </a:ext>
            </a:extLst>
          </p:cNvPr>
          <p:cNvPicPr>
            <a:picLocks noChangeAspect="1"/>
          </p:cNvPicPr>
          <p:nvPr/>
        </p:nvPicPr>
        <p:blipFill>
          <a:blip r:embed="rId6"/>
          <a:stretch>
            <a:fillRect/>
          </a:stretch>
        </p:blipFill>
        <p:spPr>
          <a:xfrm>
            <a:off x="4358050" y="2657622"/>
            <a:ext cx="1760753" cy="190673"/>
          </a:xfrm>
          <a:prstGeom prst="rect">
            <a:avLst/>
          </a:prstGeom>
        </p:spPr>
      </p:pic>
      <p:pic>
        <p:nvPicPr>
          <p:cNvPr id="17" name="Picture 16">
            <a:extLst>
              <a:ext uri="{FF2B5EF4-FFF2-40B4-BE49-F238E27FC236}">
                <a16:creationId xmlns:a16="http://schemas.microsoft.com/office/drawing/2014/main" id="{8C0598B0-3166-4873-BD6E-B3CFE2FB5E01}"/>
              </a:ext>
            </a:extLst>
          </p:cNvPr>
          <p:cNvPicPr>
            <a:picLocks noChangeAspect="1"/>
          </p:cNvPicPr>
          <p:nvPr/>
        </p:nvPicPr>
        <p:blipFill>
          <a:blip r:embed="rId7"/>
          <a:stretch>
            <a:fillRect/>
          </a:stretch>
        </p:blipFill>
        <p:spPr>
          <a:xfrm>
            <a:off x="4312292" y="3671936"/>
            <a:ext cx="2047875" cy="314325"/>
          </a:xfrm>
          <a:prstGeom prst="rect">
            <a:avLst/>
          </a:prstGeom>
        </p:spPr>
      </p:pic>
      <p:pic>
        <p:nvPicPr>
          <p:cNvPr id="19" name="Picture 18">
            <a:extLst>
              <a:ext uri="{FF2B5EF4-FFF2-40B4-BE49-F238E27FC236}">
                <a16:creationId xmlns:a16="http://schemas.microsoft.com/office/drawing/2014/main" id="{9D9FEC15-1E24-4598-930E-71376E1ED470}"/>
              </a:ext>
            </a:extLst>
          </p:cNvPr>
          <p:cNvPicPr>
            <a:picLocks noChangeAspect="1"/>
          </p:cNvPicPr>
          <p:nvPr/>
        </p:nvPicPr>
        <p:blipFill>
          <a:blip r:embed="rId8"/>
          <a:stretch>
            <a:fillRect/>
          </a:stretch>
        </p:blipFill>
        <p:spPr>
          <a:xfrm>
            <a:off x="4455854" y="2301549"/>
            <a:ext cx="1590253" cy="204097"/>
          </a:xfrm>
          <a:prstGeom prst="rect">
            <a:avLst/>
          </a:prstGeom>
        </p:spPr>
      </p:pic>
    </p:spTree>
    <p:extLst>
      <p:ext uri="{BB962C8B-B14F-4D97-AF65-F5344CB8AC3E}">
        <p14:creationId xmlns:p14="http://schemas.microsoft.com/office/powerpoint/2010/main" val="896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228600" y="152400"/>
            <a:ext cx="8672945" cy="834838"/>
          </a:xfrm>
          <a:prstGeom prst="rect">
            <a:avLst/>
          </a:prstGeom>
          <a:noFill/>
          <a:ln>
            <a:noFill/>
          </a:ln>
        </p:spPr>
        <p:txBody>
          <a:bodyPr spcFirstLastPara="1" wrap="square" lIns="82050" tIns="41025" rIns="82050" bIns="41025" anchor="t" anchorCtr="0">
            <a:normAutofit fontScale="90000"/>
          </a:bodyPr>
          <a:lstStyle/>
          <a:p>
            <a:pPr marL="0" lvl="0" indent="0" algn="ctr" rtl="0">
              <a:spcBef>
                <a:spcPts val="0"/>
              </a:spcBef>
              <a:spcAft>
                <a:spcPts val="0"/>
              </a:spcAft>
              <a:buClr>
                <a:schemeClr val="dk2"/>
              </a:buClr>
              <a:buSzPts val="3240"/>
              <a:buFont typeface="Calibri"/>
              <a:buNone/>
            </a:pPr>
            <a:r>
              <a:rPr lang="en-US" sz="3240" dirty="0"/>
              <a:t>Concurrency &amp; Event loop</a:t>
            </a:r>
            <a:br>
              <a:rPr lang="en-US" sz="3240" dirty="0"/>
            </a:br>
            <a:endParaRPr sz="3240" dirty="0"/>
          </a:p>
        </p:txBody>
      </p:sp>
      <p:sp>
        <p:nvSpPr>
          <p:cNvPr id="234" name="Google Shape;234;p18"/>
          <p:cNvSpPr txBox="1">
            <a:spLocks noGrp="1"/>
          </p:cNvSpPr>
          <p:nvPr>
            <p:ph type="body" idx="1"/>
          </p:nvPr>
        </p:nvSpPr>
        <p:spPr>
          <a:xfrm>
            <a:off x="228600" y="990600"/>
            <a:ext cx="8382000" cy="5715000"/>
          </a:xfrm>
          <a:prstGeom prst="rect">
            <a:avLst/>
          </a:prstGeom>
          <a:noFill/>
          <a:ln>
            <a:noFill/>
          </a:ln>
        </p:spPr>
        <p:txBody>
          <a:bodyPr spcFirstLastPara="1" wrap="square" lIns="91425" tIns="45700" rIns="91425" bIns="45700" anchor="t" anchorCtr="0">
            <a:noAutofit/>
          </a:bodyPr>
          <a:lstStyle/>
          <a:p>
            <a:pPr marL="285750" indent="-285750">
              <a:spcBef>
                <a:spcPts val="360"/>
              </a:spcBef>
              <a:buSzPts val="1800"/>
              <a:buFont typeface="Wingdings" panose="05000000000000000000" pitchFamily="2" charset="2"/>
              <a:buChar char="q"/>
            </a:pPr>
            <a:r>
              <a:rPr lang="en-US" sz="1800" dirty="0"/>
              <a:t>It's a journey from synchronous to asynchronous or are you can say how we achieve multithreading in JS</a:t>
            </a:r>
          </a:p>
          <a:p>
            <a:pPr marL="285750" indent="-285750">
              <a:spcBef>
                <a:spcPts val="360"/>
              </a:spcBef>
              <a:buSzPts val="1800"/>
              <a:buFont typeface="Wingdings" panose="05000000000000000000" pitchFamily="2" charset="2"/>
              <a:buChar char="q"/>
            </a:pPr>
            <a:r>
              <a:rPr lang="en-US" sz="1800" dirty="0"/>
              <a:t>So apart from JS runtime are browser has something called web API’s </a:t>
            </a:r>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r>
              <a:rPr lang="en-US" sz="1800" dirty="0" err="1"/>
              <a:t>setTimeout</a:t>
            </a:r>
            <a:r>
              <a:rPr lang="en-US" sz="1800" dirty="0"/>
              <a:t> is an API provided by the browser, web API’s can’t modify your code directly, It cannot add things to stack, So once the timer completes it push the callback function to the event  queue.</a:t>
            </a:r>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marL="285750" indent="-28575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indent="-457200">
              <a:spcBef>
                <a:spcPts val="360"/>
              </a:spcBef>
              <a:buSzPts val="1800"/>
              <a:buFont typeface="Wingdings" panose="05000000000000000000" pitchFamily="2" charset="2"/>
              <a:buChar char="q"/>
            </a:pPr>
            <a:endParaRPr lang="en-US" sz="1800" dirty="0"/>
          </a:p>
          <a:p>
            <a:pPr marL="0" indent="0">
              <a:spcBef>
                <a:spcPts val="360"/>
              </a:spcBef>
              <a:buSzPts val="1800"/>
              <a:buNone/>
            </a:pPr>
            <a:endParaRPr lang="en-US" sz="1800" dirty="0"/>
          </a:p>
        </p:txBody>
      </p:sp>
      <p:pic>
        <p:nvPicPr>
          <p:cNvPr id="3" name="Picture 2">
            <a:extLst>
              <a:ext uri="{FF2B5EF4-FFF2-40B4-BE49-F238E27FC236}">
                <a16:creationId xmlns:a16="http://schemas.microsoft.com/office/drawing/2014/main" id="{E2505E0C-6668-400F-B9EF-0BDCE756624B}"/>
              </a:ext>
            </a:extLst>
          </p:cNvPr>
          <p:cNvPicPr>
            <a:picLocks noChangeAspect="1"/>
          </p:cNvPicPr>
          <p:nvPr/>
        </p:nvPicPr>
        <p:blipFill>
          <a:blip r:embed="rId3"/>
          <a:stretch>
            <a:fillRect/>
          </a:stretch>
        </p:blipFill>
        <p:spPr>
          <a:xfrm>
            <a:off x="619469" y="2023425"/>
            <a:ext cx="3267075" cy="2019300"/>
          </a:xfrm>
          <a:prstGeom prst="rect">
            <a:avLst/>
          </a:prstGeom>
        </p:spPr>
      </p:pic>
      <p:pic>
        <p:nvPicPr>
          <p:cNvPr id="7" name="Picture 6">
            <a:extLst>
              <a:ext uri="{FF2B5EF4-FFF2-40B4-BE49-F238E27FC236}">
                <a16:creationId xmlns:a16="http://schemas.microsoft.com/office/drawing/2014/main" id="{A38C2496-01B0-4FD2-AC94-89B82487CAD1}"/>
              </a:ext>
            </a:extLst>
          </p:cNvPr>
          <p:cNvPicPr>
            <a:picLocks noChangeAspect="1"/>
          </p:cNvPicPr>
          <p:nvPr/>
        </p:nvPicPr>
        <p:blipFill>
          <a:blip r:embed="rId4"/>
          <a:stretch>
            <a:fillRect/>
          </a:stretch>
        </p:blipFill>
        <p:spPr>
          <a:xfrm>
            <a:off x="619470" y="3968685"/>
            <a:ext cx="3174654" cy="1898716"/>
          </a:xfrm>
          <a:prstGeom prst="rect">
            <a:avLst/>
          </a:prstGeom>
        </p:spPr>
      </p:pic>
      <p:pic>
        <p:nvPicPr>
          <p:cNvPr id="9" name="Picture 8">
            <a:extLst>
              <a:ext uri="{FF2B5EF4-FFF2-40B4-BE49-F238E27FC236}">
                <a16:creationId xmlns:a16="http://schemas.microsoft.com/office/drawing/2014/main" id="{C31EB136-0EF6-4AD7-B2B8-7C37188E588B}"/>
              </a:ext>
            </a:extLst>
          </p:cNvPr>
          <p:cNvPicPr>
            <a:picLocks noChangeAspect="1"/>
          </p:cNvPicPr>
          <p:nvPr/>
        </p:nvPicPr>
        <p:blipFill>
          <a:blip r:embed="rId5"/>
          <a:stretch>
            <a:fillRect/>
          </a:stretch>
        </p:blipFill>
        <p:spPr>
          <a:xfrm>
            <a:off x="4277413" y="1939957"/>
            <a:ext cx="3096583" cy="2182354"/>
          </a:xfrm>
          <a:prstGeom prst="rect">
            <a:avLst/>
          </a:prstGeom>
        </p:spPr>
      </p:pic>
      <p:pic>
        <p:nvPicPr>
          <p:cNvPr id="21" name="Picture 20">
            <a:extLst>
              <a:ext uri="{FF2B5EF4-FFF2-40B4-BE49-F238E27FC236}">
                <a16:creationId xmlns:a16="http://schemas.microsoft.com/office/drawing/2014/main" id="{6304003E-E139-4E13-A451-84E2B41F8208}"/>
              </a:ext>
            </a:extLst>
          </p:cNvPr>
          <p:cNvPicPr>
            <a:picLocks noChangeAspect="1"/>
          </p:cNvPicPr>
          <p:nvPr/>
        </p:nvPicPr>
        <p:blipFill>
          <a:blip r:embed="rId6"/>
          <a:stretch>
            <a:fillRect/>
          </a:stretch>
        </p:blipFill>
        <p:spPr>
          <a:xfrm>
            <a:off x="4097312" y="4918043"/>
            <a:ext cx="4210100" cy="853303"/>
          </a:xfrm>
          <a:prstGeom prst="rect">
            <a:avLst/>
          </a:prstGeom>
        </p:spPr>
      </p:pic>
      <p:pic>
        <p:nvPicPr>
          <p:cNvPr id="23" name="Picture 22">
            <a:extLst>
              <a:ext uri="{FF2B5EF4-FFF2-40B4-BE49-F238E27FC236}">
                <a16:creationId xmlns:a16="http://schemas.microsoft.com/office/drawing/2014/main" id="{F90FCCD7-9102-4A9A-B015-432A9268B16A}"/>
              </a:ext>
            </a:extLst>
          </p:cNvPr>
          <p:cNvPicPr>
            <a:picLocks noChangeAspect="1"/>
          </p:cNvPicPr>
          <p:nvPr/>
        </p:nvPicPr>
        <p:blipFill>
          <a:blip r:embed="rId7"/>
          <a:stretch>
            <a:fillRect/>
          </a:stretch>
        </p:blipFill>
        <p:spPr>
          <a:xfrm>
            <a:off x="4102099" y="4224902"/>
            <a:ext cx="1400175" cy="590550"/>
          </a:xfrm>
          <a:prstGeom prst="rect">
            <a:avLst/>
          </a:prstGeom>
        </p:spPr>
      </p:pic>
      <p:pic>
        <p:nvPicPr>
          <p:cNvPr id="25" name="Picture 24">
            <a:extLst>
              <a:ext uri="{FF2B5EF4-FFF2-40B4-BE49-F238E27FC236}">
                <a16:creationId xmlns:a16="http://schemas.microsoft.com/office/drawing/2014/main" id="{61EA26C5-5B5F-4036-B417-684F4B136AC1}"/>
              </a:ext>
            </a:extLst>
          </p:cNvPr>
          <p:cNvPicPr>
            <a:picLocks noChangeAspect="1"/>
          </p:cNvPicPr>
          <p:nvPr/>
        </p:nvPicPr>
        <p:blipFill>
          <a:blip r:embed="rId8"/>
          <a:stretch>
            <a:fillRect/>
          </a:stretch>
        </p:blipFill>
        <p:spPr>
          <a:xfrm>
            <a:off x="5685949" y="4225451"/>
            <a:ext cx="413193" cy="413193"/>
          </a:xfrm>
          <a:prstGeom prst="rect">
            <a:avLst/>
          </a:prstGeom>
        </p:spPr>
      </p:pic>
      <p:pic>
        <p:nvPicPr>
          <p:cNvPr id="30" name="Picture 29">
            <a:extLst>
              <a:ext uri="{FF2B5EF4-FFF2-40B4-BE49-F238E27FC236}">
                <a16:creationId xmlns:a16="http://schemas.microsoft.com/office/drawing/2014/main" id="{1F5BD40D-1133-4B72-BE83-1A1CC7D4D343}"/>
              </a:ext>
            </a:extLst>
          </p:cNvPr>
          <p:cNvPicPr>
            <a:picLocks noChangeAspect="1"/>
          </p:cNvPicPr>
          <p:nvPr/>
        </p:nvPicPr>
        <p:blipFill>
          <a:blip r:embed="rId9"/>
          <a:stretch>
            <a:fillRect/>
          </a:stretch>
        </p:blipFill>
        <p:spPr>
          <a:xfrm>
            <a:off x="4369833" y="3751868"/>
            <a:ext cx="1056431" cy="202493"/>
          </a:xfrm>
          <a:prstGeom prst="rect">
            <a:avLst/>
          </a:prstGeom>
        </p:spPr>
      </p:pic>
      <p:pic>
        <p:nvPicPr>
          <p:cNvPr id="224" name="Picture 223">
            <a:extLst>
              <a:ext uri="{FF2B5EF4-FFF2-40B4-BE49-F238E27FC236}">
                <a16:creationId xmlns:a16="http://schemas.microsoft.com/office/drawing/2014/main" id="{608806E9-1F39-404D-BDDF-1D047376D3D1}"/>
              </a:ext>
            </a:extLst>
          </p:cNvPr>
          <p:cNvPicPr>
            <a:picLocks noChangeAspect="1"/>
          </p:cNvPicPr>
          <p:nvPr/>
        </p:nvPicPr>
        <p:blipFill>
          <a:blip r:embed="rId10"/>
          <a:stretch>
            <a:fillRect/>
          </a:stretch>
        </p:blipFill>
        <p:spPr>
          <a:xfrm>
            <a:off x="4451306" y="3372961"/>
            <a:ext cx="893484" cy="327611"/>
          </a:xfrm>
          <a:prstGeom prst="rect">
            <a:avLst/>
          </a:prstGeom>
        </p:spPr>
      </p:pic>
      <p:pic>
        <p:nvPicPr>
          <p:cNvPr id="226" name="Picture 225">
            <a:extLst>
              <a:ext uri="{FF2B5EF4-FFF2-40B4-BE49-F238E27FC236}">
                <a16:creationId xmlns:a16="http://schemas.microsoft.com/office/drawing/2014/main" id="{A5BDD7E6-7D3C-4B35-930C-4D520C6E009A}"/>
              </a:ext>
            </a:extLst>
          </p:cNvPr>
          <p:cNvPicPr>
            <a:picLocks noChangeAspect="1"/>
          </p:cNvPicPr>
          <p:nvPr/>
        </p:nvPicPr>
        <p:blipFill>
          <a:blip r:embed="rId11"/>
          <a:stretch>
            <a:fillRect/>
          </a:stretch>
        </p:blipFill>
        <p:spPr>
          <a:xfrm>
            <a:off x="883174" y="4459427"/>
            <a:ext cx="571500" cy="371475"/>
          </a:xfrm>
          <a:prstGeom prst="rect">
            <a:avLst/>
          </a:prstGeom>
        </p:spPr>
      </p:pic>
      <p:pic>
        <p:nvPicPr>
          <p:cNvPr id="228" name="Picture 227">
            <a:extLst>
              <a:ext uri="{FF2B5EF4-FFF2-40B4-BE49-F238E27FC236}">
                <a16:creationId xmlns:a16="http://schemas.microsoft.com/office/drawing/2014/main" id="{8134F2B8-5D83-4684-BE99-A424D9B1AA1D}"/>
              </a:ext>
            </a:extLst>
          </p:cNvPr>
          <p:cNvPicPr>
            <a:picLocks noChangeAspect="1"/>
          </p:cNvPicPr>
          <p:nvPr/>
        </p:nvPicPr>
        <p:blipFill>
          <a:blip r:embed="rId12"/>
          <a:stretch>
            <a:fillRect/>
          </a:stretch>
        </p:blipFill>
        <p:spPr>
          <a:xfrm>
            <a:off x="4410060" y="3048307"/>
            <a:ext cx="966101" cy="235487"/>
          </a:xfrm>
          <a:prstGeom prst="rect">
            <a:avLst/>
          </a:prstGeom>
        </p:spPr>
      </p:pic>
      <p:pic>
        <p:nvPicPr>
          <p:cNvPr id="230" name="Picture 229">
            <a:extLst>
              <a:ext uri="{FF2B5EF4-FFF2-40B4-BE49-F238E27FC236}">
                <a16:creationId xmlns:a16="http://schemas.microsoft.com/office/drawing/2014/main" id="{96EF83F3-A337-4ACD-9B91-D6718BE8C594}"/>
              </a:ext>
            </a:extLst>
          </p:cNvPr>
          <p:cNvPicPr>
            <a:picLocks noChangeAspect="1"/>
          </p:cNvPicPr>
          <p:nvPr/>
        </p:nvPicPr>
        <p:blipFill>
          <a:blip r:embed="rId13"/>
          <a:stretch>
            <a:fillRect/>
          </a:stretch>
        </p:blipFill>
        <p:spPr>
          <a:xfrm>
            <a:off x="5786927" y="2276756"/>
            <a:ext cx="1405725" cy="411161"/>
          </a:xfrm>
          <a:prstGeom prst="rect">
            <a:avLst/>
          </a:prstGeom>
        </p:spPr>
      </p:pic>
      <p:pic>
        <p:nvPicPr>
          <p:cNvPr id="232" name="Picture 231">
            <a:extLst>
              <a:ext uri="{FF2B5EF4-FFF2-40B4-BE49-F238E27FC236}">
                <a16:creationId xmlns:a16="http://schemas.microsoft.com/office/drawing/2014/main" id="{65FBF6CE-55ED-49B1-8164-2C4D8B65C851}"/>
              </a:ext>
            </a:extLst>
          </p:cNvPr>
          <p:cNvPicPr>
            <a:picLocks noChangeAspect="1"/>
          </p:cNvPicPr>
          <p:nvPr/>
        </p:nvPicPr>
        <p:blipFill>
          <a:blip r:embed="rId14"/>
          <a:stretch>
            <a:fillRect/>
          </a:stretch>
        </p:blipFill>
        <p:spPr>
          <a:xfrm>
            <a:off x="4517938" y="2765438"/>
            <a:ext cx="750344" cy="238285"/>
          </a:xfrm>
          <a:prstGeom prst="rect">
            <a:avLst/>
          </a:prstGeom>
        </p:spPr>
      </p:pic>
      <p:pic>
        <p:nvPicPr>
          <p:cNvPr id="236" name="Picture 235">
            <a:extLst>
              <a:ext uri="{FF2B5EF4-FFF2-40B4-BE49-F238E27FC236}">
                <a16:creationId xmlns:a16="http://schemas.microsoft.com/office/drawing/2014/main" id="{6914BD02-F125-4A3C-95B2-F65F0A401735}"/>
              </a:ext>
            </a:extLst>
          </p:cNvPr>
          <p:cNvPicPr>
            <a:picLocks noChangeAspect="1"/>
          </p:cNvPicPr>
          <p:nvPr/>
        </p:nvPicPr>
        <p:blipFill>
          <a:blip r:embed="rId15"/>
          <a:stretch>
            <a:fillRect/>
          </a:stretch>
        </p:blipFill>
        <p:spPr>
          <a:xfrm>
            <a:off x="900957" y="4963694"/>
            <a:ext cx="1144660" cy="320185"/>
          </a:xfrm>
          <a:prstGeom prst="rect">
            <a:avLst/>
          </a:prstGeom>
        </p:spPr>
      </p:pic>
      <p:pic>
        <p:nvPicPr>
          <p:cNvPr id="240" name="Picture 239">
            <a:extLst>
              <a:ext uri="{FF2B5EF4-FFF2-40B4-BE49-F238E27FC236}">
                <a16:creationId xmlns:a16="http://schemas.microsoft.com/office/drawing/2014/main" id="{310878CF-6924-4245-A2D6-FA4072E82D66}"/>
              </a:ext>
            </a:extLst>
          </p:cNvPr>
          <p:cNvPicPr>
            <a:picLocks noChangeAspect="1"/>
          </p:cNvPicPr>
          <p:nvPr/>
        </p:nvPicPr>
        <p:blipFill>
          <a:blip r:embed="rId16"/>
          <a:stretch>
            <a:fillRect/>
          </a:stretch>
        </p:blipFill>
        <p:spPr>
          <a:xfrm>
            <a:off x="4826189" y="5088330"/>
            <a:ext cx="600075" cy="571500"/>
          </a:xfrm>
          <a:prstGeom prst="rect">
            <a:avLst/>
          </a:prstGeom>
        </p:spPr>
      </p:pic>
      <p:pic>
        <p:nvPicPr>
          <p:cNvPr id="242" name="Picture 241">
            <a:extLst>
              <a:ext uri="{FF2B5EF4-FFF2-40B4-BE49-F238E27FC236}">
                <a16:creationId xmlns:a16="http://schemas.microsoft.com/office/drawing/2014/main" id="{5CC01E3F-5FDE-45C8-AFB6-FA40628BB21C}"/>
              </a:ext>
            </a:extLst>
          </p:cNvPr>
          <p:cNvPicPr>
            <a:picLocks noChangeAspect="1"/>
          </p:cNvPicPr>
          <p:nvPr/>
        </p:nvPicPr>
        <p:blipFill>
          <a:blip r:embed="rId16"/>
          <a:stretch>
            <a:fillRect/>
          </a:stretch>
        </p:blipFill>
        <p:spPr>
          <a:xfrm>
            <a:off x="4619609" y="2294022"/>
            <a:ext cx="412561" cy="392915"/>
          </a:xfrm>
          <a:prstGeom prst="rect">
            <a:avLst/>
          </a:prstGeom>
        </p:spPr>
      </p:pic>
      <p:pic>
        <p:nvPicPr>
          <p:cNvPr id="244" name="Picture 243">
            <a:extLst>
              <a:ext uri="{FF2B5EF4-FFF2-40B4-BE49-F238E27FC236}">
                <a16:creationId xmlns:a16="http://schemas.microsoft.com/office/drawing/2014/main" id="{EEE105A3-993F-4680-B786-2A82183D6045}"/>
              </a:ext>
            </a:extLst>
          </p:cNvPr>
          <p:cNvPicPr>
            <a:picLocks noChangeAspect="1"/>
          </p:cNvPicPr>
          <p:nvPr/>
        </p:nvPicPr>
        <p:blipFill>
          <a:blip r:embed="rId17"/>
          <a:stretch>
            <a:fillRect/>
          </a:stretch>
        </p:blipFill>
        <p:spPr>
          <a:xfrm>
            <a:off x="952938" y="5330731"/>
            <a:ext cx="819150" cy="323850"/>
          </a:xfrm>
          <a:prstGeom prst="rect">
            <a:avLst/>
          </a:prstGeom>
        </p:spPr>
      </p:pic>
    </p:spTree>
    <p:extLst>
      <p:ext uri="{BB962C8B-B14F-4D97-AF65-F5344CB8AC3E}">
        <p14:creationId xmlns:p14="http://schemas.microsoft.com/office/powerpoint/2010/main" val="9038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3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stCondLst>
                                    <p:cond delay="0"/>
                                  </p:stCondLst>
                                  <p:childTnLst>
                                    <p:animRot by="21600000">
                                      <p:cBhvr>
                                        <p:cTn id="58" dur="2000" fill="hold"/>
                                        <p:tgtEl>
                                          <p:spTgt spid="25"/>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3091</TotalTime>
  <Words>852</Words>
  <Application>Microsoft Office PowerPoint</Application>
  <PresentationFormat>On-screen Show (4:3)</PresentationFormat>
  <Paragraphs>181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Noto Sans Symbols</vt:lpstr>
      <vt:lpstr>Wingdings</vt:lpstr>
      <vt:lpstr>Office Theme</vt:lpstr>
      <vt:lpstr>Event Loop + ES6 </vt:lpstr>
      <vt:lpstr>Contents</vt:lpstr>
      <vt:lpstr>Event Loop </vt:lpstr>
      <vt:lpstr>Event Loop- Call Stack </vt:lpstr>
      <vt:lpstr>Event Loop- Call Stack </vt:lpstr>
      <vt:lpstr>Event Loop- Blocking </vt:lpstr>
      <vt:lpstr>Event Loop- NonBlocking </vt:lpstr>
      <vt:lpstr>Event Loop- Async Callbacks &amp; The Call Stack </vt:lpstr>
      <vt:lpstr>Concurrency &amp; Event loop </vt:lpstr>
      <vt:lpstr>Concurrency &amp; Event loop… </vt:lpstr>
      <vt:lpstr>ES6 Features </vt:lpstr>
      <vt:lpstr>ES6 Features </vt:lpstr>
      <vt:lpstr>ES6 Features </vt:lpstr>
      <vt:lpstr>ES6 Features </vt:lpstr>
      <vt:lpstr>ES6 Features </vt:lpstr>
      <vt:lpstr>ES6 Features </vt:lpstr>
      <vt:lpstr>ES6 Features </vt:lpstr>
      <vt:lpstr>ES6 Features </vt:lpstr>
      <vt:lpstr>ES6 Features </vt:lpstr>
      <vt:lpstr>ES6 Features </vt:lpstr>
      <vt:lpstr>ES6 Features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Redux </dc:title>
  <dc:creator>Vivek Mehra</dc:creator>
  <cp:lastModifiedBy>Pooja Tyagi</cp:lastModifiedBy>
  <cp:revision>118</cp:revision>
  <dcterms:created xsi:type="dcterms:W3CDTF">2006-08-16T00:00:00Z</dcterms:created>
  <dcterms:modified xsi:type="dcterms:W3CDTF">2021-10-05T07:39:35Z</dcterms:modified>
</cp:coreProperties>
</file>