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26"/>
  </p:notesMasterIdLst>
  <p:sldIdLst>
    <p:sldId id="256" r:id="rId2"/>
    <p:sldId id="263" r:id="rId3"/>
    <p:sldId id="275" r:id="rId4"/>
    <p:sldId id="257" r:id="rId5"/>
    <p:sldId id="269" r:id="rId6"/>
    <p:sldId id="279" r:id="rId7"/>
    <p:sldId id="258" r:id="rId8"/>
    <p:sldId id="271" r:id="rId9"/>
    <p:sldId id="259" r:id="rId10"/>
    <p:sldId id="260" r:id="rId11"/>
    <p:sldId id="261" r:id="rId12"/>
    <p:sldId id="268" r:id="rId13"/>
    <p:sldId id="280" r:id="rId14"/>
    <p:sldId id="273" r:id="rId15"/>
    <p:sldId id="277" r:id="rId16"/>
    <p:sldId id="281" r:id="rId17"/>
    <p:sldId id="284" r:id="rId18"/>
    <p:sldId id="282" r:id="rId19"/>
    <p:sldId id="283" r:id="rId20"/>
    <p:sldId id="285" r:id="rId21"/>
    <p:sldId id="267" r:id="rId22"/>
    <p:sldId id="278" r:id="rId23"/>
    <p:sldId id="270" r:id="rId24"/>
    <p:sldId id="274" r:id="rId25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963" autoAdjust="0"/>
  </p:normalViewPr>
  <p:slideViewPr>
    <p:cSldViewPr snapToGrid="0">
      <p:cViewPr varScale="1">
        <p:scale>
          <a:sx n="75" d="100"/>
          <a:sy n="75" d="100"/>
        </p:scale>
        <p:origin x="72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AppData\Local\Microsoft\Windows\INetCache\Content.Outlook\TAC2VH0B\05-05-24%20Daily%20Cumulative%20Progres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Copy%20of%2005-05-24%20Daily%20Cumulative%20Progres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Daily%20Cumulative%20Progress%201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Daily%20Cumulative%20Progress%201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Daily%20Cumulative%20Progress%201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Special Mould Cost Performance</a:t>
            </a:r>
          </a:p>
        </c:rich>
      </c:tx>
      <c:layout>
        <c:manualLayout>
          <c:xMode val="edge"/>
          <c:yMode val="edge"/>
          <c:x val="0.26697977821265495"/>
          <c:y val="3.56506238859180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Sheet5!$F$30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597869E-E21C-47FB-9677-A52AE1FDED6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8D7-479A-8A41-142A8055D1C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879B767-A19E-4E92-A45B-386439B47DC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8D7-479A-8A41-142A8055D1C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DE522A9-072D-4AC4-843E-5BCDD35E209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A8D7-479A-8A41-142A8055D1C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9B558AB-8BDC-4ED5-8256-AFE5D3AE7FA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8D7-479A-8A41-142A8055D1C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D461C47-66A6-46D0-AD93-DAD4EF118D4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A8D7-479A-8A41-142A8055D1C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7BAEAC9-DF00-45D5-9B59-98BC0DD0DB3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8D7-479A-8A41-142A8055D1CA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6DF4F5A-5C9F-4075-9F4A-14BF43FBE80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A8D7-479A-8A41-142A8055D1CA}"/>
                </c:ext>
              </c:extLst>
            </c:dLbl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Sheet5!$H$28:$N$28</c:f>
              <c:numCache>
                <c:formatCode>mmm\-yy</c:formatCode>
                <c:ptCount val="7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</c:numCache>
            </c:numRef>
          </c:cat>
          <c:val>
            <c:numRef>
              <c:f>Sheet5!$H$30:$N$30</c:f>
              <c:numCache>
                <c:formatCode>0</c:formatCode>
                <c:ptCount val="7"/>
                <c:pt idx="0">
                  <c:v>6630.6668480540247</c:v>
                </c:pt>
                <c:pt idx="1">
                  <c:v>7332.5702284538538</c:v>
                </c:pt>
                <c:pt idx="2">
                  <c:v>4398.3206947687686</c:v>
                </c:pt>
                <c:pt idx="3">
                  <c:v>3721.8117254102526</c:v>
                </c:pt>
                <c:pt idx="4">
                  <c:v>4881.4203758878502</c:v>
                </c:pt>
                <c:pt idx="5">
                  <c:v>5909.2192946214855</c:v>
                </c:pt>
                <c:pt idx="6">
                  <c:v>5914.6348469053473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Sheet5!$H$31:$N$31</c15:f>
                <c15:dlblRangeCache>
                  <c:ptCount val="7"/>
                  <c:pt idx="0">
                    <c:v>6631Rs/m3,
labour - 75 Nos</c:v>
                  </c:pt>
                  <c:pt idx="1">
                    <c:v>7333Rs/m3,
labour - 61 Nos</c:v>
                  </c:pt>
                  <c:pt idx="2">
                    <c:v>4398Rs/m3,
labour - 71 Nos</c:v>
                  </c:pt>
                  <c:pt idx="3">
                    <c:v>3722Rs/m3,
labour - 98 Nos</c:v>
                  </c:pt>
                  <c:pt idx="4">
                    <c:v>4881Rs/m3,
labour - 91 Nos</c:v>
                  </c:pt>
                  <c:pt idx="5">
                    <c:v>5909Rs/m3,
labour - 77 Nos</c:v>
                  </c:pt>
                  <c:pt idx="6">
                    <c:v>5915Rs/m3,
labour - 58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A8D7-479A-8A41-142A8055D1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overlap val="-100"/>
        <c:axId val="2002429231"/>
        <c:axId val="2002430479"/>
      </c:barChart>
      <c:lineChart>
        <c:grouping val="standard"/>
        <c:varyColors val="0"/>
        <c:ser>
          <c:idx val="0"/>
          <c:order val="0"/>
          <c:tx>
            <c:strRef>
              <c:f>Sheet5!$F$29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8D7-479A-8A41-142A8055D1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Sheet5!$H$28:$N$28</c:f>
              <c:numCache>
                <c:formatCode>mmm\-yy</c:formatCode>
                <c:ptCount val="7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</c:numCache>
            </c:numRef>
          </c:cat>
          <c:val>
            <c:numRef>
              <c:f>Sheet5!$H$29:$N$29</c:f>
              <c:numCache>
                <c:formatCode>General</c:formatCode>
                <c:ptCount val="7"/>
                <c:pt idx="0">
                  <c:v>1800</c:v>
                </c:pt>
                <c:pt idx="1">
                  <c:v>1800</c:v>
                </c:pt>
                <c:pt idx="2">
                  <c:v>1800</c:v>
                </c:pt>
                <c:pt idx="3">
                  <c:v>1800</c:v>
                </c:pt>
                <c:pt idx="4">
                  <c:v>1800</c:v>
                </c:pt>
                <c:pt idx="5">
                  <c:v>1800</c:v>
                </c:pt>
                <c:pt idx="6">
                  <c:v>1800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A8D7-479A-8A41-142A8055D1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Fabrication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Sheet5!$F$56</c:f>
              <c:strCache>
                <c:ptCount val="1"/>
                <c:pt idx="0">
                  <c:v>Approved Cost (Rs/KGS)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Sheet5!$H$28:$N$28</c:f>
              <c:numCache>
                <c:formatCode>mmm\-yy</c:formatCode>
                <c:ptCount val="7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</c:numCache>
            </c:numRef>
          </c:cat>
          <c:val>
            <c:numRef>
              <c:f>Sheet5!$H$56:$N$56</c:f>
              <c:numCache>
                <c:formatCode>General</c:formatCode>
                <c:ptCount val="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60-4390-BB9D-1B79459E9EA5}"/>
            </c:ext>
          </c:extLst>
        </c:ser>
        <c:ser>
          <c:idx val="1"/>
          <c:order val="1"/>
          <c:tx>
            <c:strRef>
              <c:f>Sheet5!$F$57</c:f>
              <c:strCache>
                <c:ptCount val="1"/>
                <c:pt idx="0">
                  <c:v>Actual Cost (Rs/KGS)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54C2435E-F7FD-4A4A-88BA-934A8441FAF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6B60-4390-BB9D-1B79459E9EA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14A5A1A-CA01-4A06-8DF1-CFC8B413669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B60-4390-BB9D-1B79459E9EA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A3042E4-BF65-4372-9DA6-0D932E12273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B60-4390-BB9D-1B79459E9EA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E5E50B2-1367-43E6-9B76-988A989A590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B60-4390-BB9D-1B79459E9EA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5181260-8D82-4228-BEC6-721BB4279A9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B60-4390-BB9D-1B79459E9EA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C30F092-BCD4-4109-ADD4-FDD2799FB48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6B60-4390-BB9D-1B79459E9EA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DBA19FC0-8896-4F39-A57D-4D3B2F632E4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6B60-4390-BB9D-1B79459E9E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Sheet5!$H$28:$N$28</c:f>
              <c:numCache>
                <c:formatCode>mmm\-yy</c:formatCode>
                <c:ptCount val="7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</c:numCache>
            </c:numRef>
          </c:cat>
          <c:val>
            <c:numRef>
              <c:f>Sheet5!$H$57:$N$57</c:f>
              <c:numCache>
                <c:formatCode>0</c:formatCode>
                <c:ptCount val="7"/>
                <c:pt idx="0">
                  <c:v>14.343291893889546</c:v>
                </c:pt>
                <c:pt idx="1">
                  <c:v>36.572154278391658</c:v>
                </c:pt>
                <c:pt idx="2">
                  <c:v>20.420973731817611</c:v>
                </c:pt>
                <c:pt idx="3">
                  <c:v>17.666660359535719</c:v>
                </c:pt>
                <c:pt idx="4">
                  <c:v>28.874594639098955</c:v>
                </c:pt>
                <c:pt idx="5">
                  <c:v>9.2936937296280391</c:v>
                </c:pt>
                <c:pt idx="6">
                  <c:v>15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Sheet5!$H$58:$N$58</c15:f>
                <c15:dlblRangeCache>
                  <c:ptCount val="7"/>
                  <c:pt idx="0">
                    <c:v>14Rs/KGS,
labour - 16 Nos</c:v>
                  </c:pt>
                  <c:pt idx="1">
                    <c:v>37Rs/KGS,
labour - 19 Nos</c:v>
                  </c:pt>
                  <c:pt idx="2">
                    <c:v>20Rs/KGS,
labour - 14 Nos</c:v>
                  </c:pt>
                  <c:pt idx="3">
                    <c:v>18Rs/KGS,
labour - 14 Nos</c:v>
                  </c:pt>
                  <c:pt idx="4">
                    <c:v>29Rs/KGS,
labour - 18 Nos</c:v>
                  </c:pt>
                  <c:pt idx="5">
                    <c:v>9Rs/KGS,
labour - 27 Nos</c:v>
                  </c:pt>
                  <c:pt idx="6">
                    <c:v>15Rs/KGS,
labour - 20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6B60-4390-BB9D-1B79459E9E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[05-05-24 Daily Cumulative Progress.xlsx]Sheet3!PivotTable1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POD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Sheet3!$A$5:$A$15</c:f>
              <c:multiLvlStrCache>
                <c:ptCount val="8"/>
                <c:lvl>
                  <c:pt idx="0">
                    <c:v>Sep</c:v>
                  </c:pt>
                  <c:pt idx="1">
                    <c:v>Oct</c:v>
                  </c:pt>
                  <c:pt idx="2">
                    <c:v>Nov</c:v>
                  </c:pt>
                  <c:pt idx="3">
                    <c:v>Dec</c:v>
                  </c:pt>
                  <c:pt idx="4">
                    <c:v>Jan</c:v>
                  </c:pt>
                  <c:pt idx="5">
                    <c:v>Feb</c:v>
                  </c:pt>
                  <c:pt idx="6">
                    <c:v>Mar</c:v>
                  </c:pt>
                  <c:pt idx="7">
                    <c:v>Apr</c:v>
                  </c:pt>
                </c:lvl>
                <c:lvl>
                  <c:pt idx="0">
                    <c:v>2023</c:v>
                  </c:pt>
                  <c:pt idx="4">
                    <c:v>2024</c:v>
                  </c:pt>
                </c:lvl>
              </c:multiLvlStrCache>
            </c:multiLvlStrRef>
          </c:cat>
          <c:val>
            <c:numRef>
              <c:f>Sheet3!$B$5:$B$15</c:f>
              <c:numCache>
                <c:formatCode>General</c:formatCode>
                <c:ptCount val="8"/>
                <c:pt idx="0">
                  <c:v>28</c:v>
                </c:pt>
                <c:pt idx="1">
                  <c:v>43</c:v>
                </c:pt>
                <c:pt idx="2">
                  <c:v>47</c:v>
                </c:pt>
                <c:pt idx="3">
                  <c:v>83</c:v>
                </c:pt>
                <c:pt idx="4">
                  <c:v>98</c:v>
                </c:pt>
                <c:pt idx="5">
                  <c:v>86</c:v>
                </c:pt>
                <c:pt idx="6">
                  <c:v>77</c:v>
                </c:pt>
                <c:pt idx="7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7F-48AD-848B-69C38B88B99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098239279"/>
        <c:axId val="2098238447"/>
      </c:barChart>
      <c:catAx>
        <c:axId val="2098239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8238447"/>
        <c:crosses val="autoZero"/>
        <c:auto val="1"/>
        <c:lblAlgn val="ctr"/>
        <c:lblOffset val="100"/>
        <c:noMultiLvlLbl val="0"/>
      </c:catAx>
      <c:valAx>
        <c:axId val="2098238447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98239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05-05-24 Daily Cumulative Progress.xlsx]Sheet4!PivotTable1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POD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Sheet4!$A$5:$A$13</c:f>
              <c:multiLvlStrCache>
                <c:ptCount val="6"/>
                <c:lvl>
                  <c:pt idx="0">
                    <c:v>Nov</c:v>
                  </c:pt>
                  <c:pt idx="1">
                    <c:v>Dec</c:v>
                  </c:pt>
                  <c:pt idx="2">
                    <c:v>Jan</c:v>
                  </c:pt>
                  <c:pt idx="3">
                    <c:v>Feb</c:v>
                  </c:pt>
                  <c:pt idx="4">
                    <c:v>Mar</c:v>
                  </c:pt>
                  <c:pt idx="5">
                    <c:v>Apr</c:v>
                  </c:pt>
                </c:lvl>
                <c:lvl>
                  <c:pt idx="0">
                    <c:v>2023</c:v>
                  </c:pt>
                  <c:pt idx="2">
                    <c:v>2024</c:v>
                  </c:pt>
                </c:lvl>
              </c:multiLvlStrCache>
            </c:multiLvlStrRef>
          </c:cat>
          <c:val>
            <c:numRef>
              <c:f>Sheet4!$B$5:$B$13</c:f>
              <c:numCache>
                <c:formatCode>General</c:formatCode>
                <c:ptCount val="6"/>
                <c:pt idx="0">
                  <c:v>6</c:v>
                </c:pt>
                <c:pt idx="1">
                  <c:v>58</c:v>
                </c:pt>
                <c:pt idx="2">
                  <c:v>47</c:v>
                </c:pt>
                <c:pt idx="3">
                  <c:v>75</c:v>
                </c:pt>
                <c:pt idx="4">
                  <c:v>60</c:v>
                </c:pt>
                <c:pt idx="5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58-4DB9-8EB1-CA1D92AB067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669690031"/>
        <c:axId val="1669686287"/>
      </c:barChart>
      <c:catAx>
        <c:axId val="1669690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9686287"/>
        <c:crosses val="autoZero"/>
        <c:auto val="1"/>
        <c:lblAlgn val="ctr"/>
        <c:lblOffset val="100"/>
        <c:noMultiLvlLbl val="0"/>
      </c:catAx>
      <c:valAx>
        <c:axId val="1669686287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69690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[Daily Cumulative Progress 1.xlsx]Sheet1!PivotTable2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POD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Sheet1!$A$5:$A$8</c:f>
              <c:strCache>
                <c:ptCount val="3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</c:strCache>
            </c:strRef>
          </c:cat>
          <c:val>
            <c:numRef>
              <c:f>Sheet1!$B$5:$B$8</c:f>
              <c:numCache>
                <c:formatCode>General</c:formatCode>
                <c:ptCount val="3"/>
                <c:pt idx="0">
                  <c:v>26</c:v>
                </c:pt>
                <c:pt idx="1">
                  <c:v>4</c:v>
                </c:pt>
                <c:pt idx="2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5E-4A38-91C3-C6BD7A60FE0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669699599"/>
        <c:axId val="1669702927"/>
      </c:barChart>
      <c:catAx>
        <c:axId val="1669699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9702927"/>
        <c:crosses val="autoZero"/>
        <c:auto val="1"/>
        <c:lblAlgn val="ctr"/>
        <c:lblOffset val="100"/>
        <c:noMultiLvlLbl val="0"/>
      </c:catAx>
      <c:valAx>
        <c:axId val="1669702927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69699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[Daily Cumulative Progress 1.xlsx]Sheet2!PivotTable3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POD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Sheet2!$A$5:$A$8</c:f>
              <c:strCache>
                <c:ptCount val="3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</c:strCache>
            </c:strRef>
          </c:cat>
          <c:val>
            <c:numRef>
              <c:f>Sheet2!$B$5:$B$8</c:f>
              <c:numCache>
                <c:formatCode>General</c:formatCode>
                <c:ptCount val="3"/>
                <c:pt idx="0">
                  <c:v>24</c:v>
                </c:pt>
                <c:pt idx="1">
                  <c:v>10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60-4B56-9A8C-82771E43C2D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799263247"/>
        <c:axId val="1799269071"/>
      </c:barChart>
      <c:catAx>
        <c:axId val="179926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9269071"/>
        <c:crosses val="autoZero"/>
        <c:auto val="1"/>
        <c:lblAlgn val="ctr"/>
        <c:lblOffset val="100"/>
        <c:noMultiLvlLbl val="0"/>
      </c:catAx>
      <c:valAx>
        <c:axId val="179926907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99263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[Daily Cumulative Progress 1.xlsx]Sheet3!PivotTable4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POD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Mar</c:v>
                </c:pt>
                <c:pt idx="1">
                  <c:v>Apr</c:v>
                </c:pt>
              </c:strCache>
            </c:strRef>
          </c:cat>
          <c:val>
            <c:numRef>
              <c:f>Sheet3!$B$5:$B$7</c:f>
              <c:numCache>
                <c:formatCode>General</c:formatCode>
                <c:ptCount val="2"/>
                <c:pt idx="0">
                  <c:v>27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4F-4006-9DFB-2EBBFEBE221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799219151"/>
        <c:axId val="1799221231"/>
      </c:barChart>
      <c:catAx>
        <c:axId val="1799219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9221231"/>
        <c:crosses val="autoZero"/>
        <c:auto val="1"/>
        <c:lblAlgn val="ctr"/>
        <c:lblOffset val="100"/>
        <c:noMultiLvlLbl val="0"/>
      </c:catAx>
      <c:valAx>
        <c:axId val="179922123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99219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Flat Finishing Cost Performance</a:t>
            </a:r>
          </a:p>
        </c:rich>
      </c:tx>
      <c:layout>
        <c:manualLayout>
          <c:xMode val="edge"/>
          <c:yMode val="edge"/>
          <c:x val="0.3047412000303730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Sheet5!$F$60</c:f>
              <c:strCache>
                <c:ptCount val="1"/>
                <c:pt idx="0">
                  <c:v>Actual Cost (Rs/FLAT)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F6607FF-B39F-4252-82E2-4B1F4C457CA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997E-4886-A10B-53AA6D1ED57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28754B8-8256-4702-A701-A38B461F5E4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97E-4886-A10B-53AA6D1ED57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D8298BE-E0BF-4A78-9AD6-41C042713B4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997E-4886-A10B-53AA6D1ED57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F20A4B1-2042-4E2A-9E00-EF112101781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997E-4886-A10B-53AA6D1ED5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Sheet5!$K$28:$N$28</c:f>
              <c:numCache>
                <c:formatCode>mmm\-yy</c:formatCode>
                <c:ptCount val="4"/>
                <c:pt idx="0">
                  <c:v>45292</c:v>
                </c:pt>
                <c:pt idx="1">
                  <c:v>45323</c:v>
                </c:pt>
                <c:pt idx="2">
                  <c:v>45352</c:v>
                </c:pt>
                <c:pt idx="3">
                  <c:v>45383</c:v>
                </c:pt>
              </c:numCache>
            </c:numRef>
          </c:cat>
          <c:val>
            <c:numRef>
              <c:f>Sheet5!$K$60:$N$60</c:f>
              <c:numCache>
                <c:formatCode>0</c:formatCode>
                <c:ptCount val="4"/>
                <c:pt idx="0">
                  <c:v>8791.5</c:v>
                </c:pt>
                <c:pt idx="1">
                  <c:v>22447.938000000002</c:v>
                </c:pt>
                <c:pt idx="2">
                  <c:v>10338</c:v>
                </c:pt>
                <c:pt idx="3">
                  <c:v>8651.2065432098771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Sheet5!$K$61:$N$61</c15:f>
                <c15:dlblRangeCache>
                  <c:ptCount val="4"/>
                  <c:pt idx="0">
                    <c:v>8792Rs/Per Flat,
labour - 8 Nos</c:v>
                  </c:pt>
                  <c:pt idx="1">
                    <c:v>22448Rs/Per Flat,
labour - 22 Nos</c:v>
                  </c:pt>
                  <c:pt idx="2">
                    <c:v>10338Rs/Per Flat,
labour - 20 Nos</c:v>
                  </c:pt>
                  <c:pt idx="3">
                    <c:v>8651Rs/Per Flat,
labour - 22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997E-4886-A10B-53AA6D1ED5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Sheet5!$F$59</c:f>
              <c:strCache>
                <c:ptCount val="1"/>
                <c:pt idx="0">
                  <c:v>Approved Cost (Rs/FLAT)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Sheet5!$K$28:$N$28</c:f>
              <c:numCache>
                <c:formatCode>mmm\-yy</c:formatCode>
                <c:ptCount val="4"/>
                <c:pt idx="0">
                  <c:v>45292</c:v>
                </c:pt>
                <c:pt idx="1">
                  <c:v>45323</c:v>
                </c:pt>
                <c:pt idx="2">
                  <c:v>45352</c:v>
                </c:pt>
                <c:pt idx="3">
                  <c:v>45383</c:v>
                </c:pt>
              </c:numCache>
            </c:numRef>
          </c:cat>
          <c:val>
            <c:numRef>
              <c:f>Sheet5!$K$59:$N$59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97E-4886-A10B-53AA6D1ED5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Carousal Factory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Sheet5!$F$36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A4DCD56E-351B-43DA-ACB3-0C5BF6F0393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C55-4A18-9F75-B92EC0C9F15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89B3FC6-7B24-43DE-9E35-FD4D412B881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3C55-4A18-9F75-B92EC0C9F15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76C6B16-BD38-46E6-A6B9-C4C59C98BB3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3C55-4A18-9F75-B92EC0C9F15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DC9A528-9BD8-471C-A647-47EE81844C1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3C55-4A18-9F75-B92EC0C9F15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9672A55-8CB3-43CA-AD9B-63EDD42EDFA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3C55-4A18-9F75-B92EC0C9F15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9F42CD9-8621-44F5-8E4F-2E0FAC6B770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3C55-4A18-9F75-B92EC0C9F15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BC2424E5-2053-437A-9D40-F4C1FF367E9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3C55-4A18-9F75-B92EC0C9F1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Sheet5!$H$28:$N$28</c:f>
              <c:numCache>
                <c:formatCode>mmm\-yy</c:formatCode>
                <c:ptCount val="7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</c:numCache>
            </c:numRef>
          </c:cat>
          <c:val>
            <c:numRef>
              <c:f>Sheet5!$H$36:$N$36</c:f>
              <c:numCache>
                <c:formatCode>0</c:formatCode>
                <c:ptCount val="7"/>
                <c:pt idx="0">
                  <c:v>5630.507364312929</c:v>
                </c:pt>
                <c:pt idx="1">
                  <c:v>3256.9824617620366</c:v>
                </c:pt>
                <c:pt idx="2">
                  <c:v>6918.8037982479082</c:v>
                </c:pt>
                <c:pt idx="3">
                  <c:v>4313.5077777818315</c:v>
                </c:pt>
                <c:pt idx="4">
                  <c:v>4107.3462639101654</c:v>
                </c:pt>
                <c:pt idx="5">
                  <c:v>5262</c:v>
                </c:pt>
                <c:pt idx="6">
                  <c:v>7417.9144758571802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Sheet5!$H$37:$N$37</c15:f>
                <c15:dlblRangeCache>
                  <c:ptCount val="7"/>
                  <c:pt idx="0">
                    <c:v>5631Rs/m3,
labour - 125 Nos</c:v>
                  </c:pt>
                  <c:pt idx="1">
                    <c:v>3257Rs/m3,
labour - 84 Nos</c:v>
                  </c:pt>
                  <c:pt idx="2">
                    <c:v>6919Rs/m3,
labour - 108 Nos</c:v>
                  </c:pt>
                  <c:pt idx="3">
                    <c:v>4314Rs/m3,
labour - 231 Nos</c:v>
                  </c:pt>
                  <c:pt idx="4">
                    <c:v>4107Rs/m3,
labour - 174 Nos</c:v>
                  </c:pt>
                  <c:pt idx="5">
                    <c:v>5262Rs/m3,
labour - 156 Nos</c:v>
                  </c:pt>
                  <c:pt idx="6">
                    <c:v>7418Rs/m3,
labour - 155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3C55-4A18-9F75-B92EC0C9F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Sheet5!$F$35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C55-4A18-9F75-B92EC0C9F1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Sheet5!$H$28:$N$28</c:f>
              <c:numCache>
                <c:formatCode>mmm\-yy</c:formatCode>
                <c:ptCount val="7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</c:numCache>
            </c:numRef>
          </c:cat>
          <c:val>
            <c:numRef>
              <c:f>Sheet5!$H$35:$N$35</c:f>
              <c:numCache>
                <c:formatCode>General</c:formatCode>
                <c:ptCount val="7"/>
                <c:pt idx="0">
                  <c:v>1800</c:v>
                </c:pt>
                <c:pt idx="1">
                  <c:v>1800</c:v>
                </c:pt>
                <c:pt idx="2">
                  <c:v>1800</c:v>
                </c:pt>
                <c:pt idx="3">
                  <c:v>1800</c:v>
                </c:pt>
                <c:pt idx="4">
                  <c:v>1800</c:v>
                </c:pt>
                <c:pt idx="5">
                  <c:v>1800</c:v>
                </c:pt>
                <c:pt idx="6">
                  <c:v>1800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C55-4A18-9F75-B92EC0C9F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Carousal Factory Element Repair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Sheet5!$F$45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B79C45E-DFA0-41EC-B622-24B02F28243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12B6-40CC-B35F-F7FEC7D95C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0F72101-513B-47F9-B3E8-3D53229E735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12B6-40CC-B35F-F7FEC7D95CA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8604BED-9D81-4F36-AEB9-2221BCE7658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12B6-40CC-B35F-F7FEC7D95CA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AE47D88-DDA4-48CD-9EA6-AFCDB48A0F3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12B6-40CC-B35F-F7FEC7D95CA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FC9D41B-AA52-4FEF-AAE2-BC18FE8D2A5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12B6-40CC-B35F-F7FEC7D95CA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D922197-2B27-4153-9CC4-2710BDC2984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12B6-40CC-B35F-F7FEC7D95CA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428CC94-05E7-47E2-850A-3E25EE83E54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12B6-40CC-B35F-F7FEC7D95C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Sheet5!$H$28:$N$28</c:f>
              <c:numCache>
                <c:formatCode>mmm\-yy</c:formatCode>
                <c:ptCount val="7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</c:numCache>
            </c:numRef>
          </c:cat>
          <c:val>
            <c:numRef>
              <c:f>Sheet5!$H$45:$N$45</c:f>
              <c:numCache>
                <c:formatCode>0</c:formatCode>
                <c:ptCount val="7"/>
                <c:pt idx="0">
                  <c:v>961.82756215163988</c:v>
                </c:pt>
                <c:pt idx="1">
                  <c:v>976.88345341928959</c:v>
                </c:pt>
                <c:pt idx="2">
                  <c:v>1146.4760842143232</c:v>
                </c:pt>
                <c:pt idx="3">
                  <c:v>0</c:v>
                </c:pt>
                <c:pt idx="4">
                  <c:v>1571.1058254426073</c:v>
                </c:pt>
                <c:pt idx="5" formatCode="_(* #,##0_);_(* \(#,##0\);_(* &quot;-&quot;??_);_(@_)">
                  <c:v>664.77455538640095</c:v>
                </c:pt>
                <c:pt idx="6">
                  <c:v>1276.5156518822289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Sheet5!$H$46:$N$46</c15:f>
                <c15:dlblRangeCache>
                  <c:ptCount val="7"/>
                  <c:pt idx="0">
                    <c:v>962Rs/m3,
labour - 4 Nos</c:v>
                  </c:pt>
                  <c:pt idx="1">
                    <c:v>977Rs/m3,
labour - 4 Nos</c:v>
                  </c:pt>
                  <c:pt idx="2">
                    <c:v>1146Rs/m3,
labour - 4 Nos</c:v>
                  </c:pt>
                  <c:pt idx="3">
                    <c:v>0Rs/m3,
labour - 0 Nos</c:v>
                  </c:pt>
                  <c:pt idx="4">
                    <c:v>1571Rs/m3,
labour - 10 Nos</c:v>
                  </c:pt>
                  <c:pt idx="5">
                    <c:v>665Rs/m3,
labour - 10 Nos</c:v>
                  </c:pt>
                  <c:pt idx="6">
                    <c:v>1277Rs/m3,
labour - 13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12B6-40CC-B35F-F7FEC7D95C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Sheet5!$F$44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2B6-40CC-B35F-F7FEC7D95C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Sheet5!$H$28:$N$28</c:f>
              <c:numCache>
                <c:formatCode>mmm\-yy</c:formatCode>
                <c:ptCount val="7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</c:numCache>
            </c:numRef>
          </c:cat>
          <c:val>
            <c:numRef>
              <c:f>Sheet5!$H$44:$N$44</c:f>
              <c:numCache>
                <c:formatCode>General</c:formatCode>
                <c:ptCount val="7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  <c:pt idx="6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2B6-40CC-B35F-F7FEC7D95C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Pod Factory Cost Performance</a:t>
            </a:r>
          </a:p>
        </c:rich>
      </c:tx>
      <c:layout>
        <c:manualLayout>
          <c:xMode val="edge"/>
          <c:yMode val="edge"/>
          <c:x val="0.26763181726545926"/>
          <c:y val="1.78496173893756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Sheet5!$F$33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1333532-0808-40F7-AC83-3801493AF0C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BE9-461C-918E-7A0D085970C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EF1E965-D913-4842-804E-1F9A614F2CF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BE9-461C-918E-7A0D085970C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75839A3-ACC0-4269-A7E7-5F4F04B7A98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FBE9-461C-918E-7A0D085970C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FEC9607-05DE-466F-8FBC-76BE74908C5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BE9-461C-918E-7A0D085970C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7F199EB-3C0D-4E7E-8A16-B919A9243A3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FBE9-461C-918E-7A0D085970C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E632ABAC-7CE5-43D9-B362-CD164F68500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FBE9-461C-918E-7A0D085970C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53B0CB9-3978-42BC-AACC-44C8A079F88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FBE9-461C-918E-7A0D085970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Sheet5!$H$28:$N$28</c:f>
              <c:numCache>
                <c:formatCode>mmm\-yy</c:formatCode>
                <c:ptCount val="7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</c:numCache>
            </c:numRef>
          </c:cat>
          <c:val>
            <c:numRef>
              <c:f>Sheet5!$H$33:$N$33</c:f>
              <c:numCache>
                <c:formatCode>0</c:formatCode>
                <c:ptCount val="7"/>
                <c:pt idx="0">
                  <c:v>4449.8318342520752</c:v>
                </c:pt>
                <c:pt idx="1">
                  <c:v>3793.9381346399155</c:v>
                </c:pt>
                <c:pt idx="2">
                  <c:v>3754.0822899472719</c:v>
                </c:pt>
                <c:pt idx="3">
                  <c:v>4163.4472533738926</c:v>
                </c:pt>
                <c:pt idx="4">
                  <c:v>4295.0105615154189</c:v>
                </c:pt>
                <c:pt idx="5">
                  <c:v>3691</c:v>
                </c:pt>
                <c:pt idx="6">
                  <c:v>3766.9354145855968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Sheet5!$H$34:$N$34</c15:f>
                <c15:dlblRangeCache>
                  <c:ptCount val="7"/>
                  <c:pt idx="0">
                    <c:v>4450Rs/m3,
labour - 103 Nos</c:v>
                  </c:pt>
                  <c:pt idx="1">
                    <c:v>3794Rs/m3,
labour - 123 Nos</c:v>
                  </c:pt>
                  <c:pt idx="2">
                    <c:v>3754Rs/m3,
labour - 165 Nos</c:v>
                  </c:pt>
                  <c:pt idx="3">
                    <c:v>4163Rs/m3,
labour - 251 Nos</c:v>
                  </c:pt>
                  <c:pt idx="4">
                    <c:v>4295Rs/m3,
labour - 363 Nos</c:v>
                  </c:pt>
                  <c:pt idx="5">
                    <c:v>3691Rs/m3,
labour - 426 Nos</c:v>
                  </c:pt>
                  <c:pt idx="6">
                    <c:v>3767Rs/m3,
labour - 332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FBE9-461C-918E-7A0D085970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Sheet5!$F$32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BE9-461C-918E-7A0D085970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Sheet5!$H$28:$N$28</c:f>
              <c:numCache>
                <c:formatCode>mmm\-yy</c:formatCode>
                <c:ptCount val="7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</c:numCache>
            </c:numRef>
          </c:cat>
          <c:val>
            <c:numRef>
              <c:f>Sheet5!$H$32:$N$32</c:f>
              <c:numCache>
                <c:formatCode>General</c:formatCode>
                <c:ptCount val="7"/>
                <c:pt idx="0">
                  <c:v>2200</c:v>
                </c:pt>
                <c:pt idx="1">
                  <c:v>2200</c:v>
                </c:pt>
                <c:pt idx="2">
                  <c:v>2200</c:v>
                </c:pt>
                <c:pt idx="3">
                  <c:v>2200</c:v>
                </c:pt>
                <c:pt idx="4">
                  <c:v>2200</c:v>
                </c:pt>
                <c:pt idx="5">
                  <c:v>2200</c:v>
                </c:pt>
                <c:pt idx="6">
                  <c:v>2200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BE9-461C-918E-7A0D085970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HCS Factory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Sheet5!$F$39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A8CDD14-C256-4488-8DE7-F35400AE4C3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2D0-4783-A320-5195E85D723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4783928-091C-44CC-B5A5-81BEDC314B8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42D0-4783-A320-5195E85D723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E72B977-3497-462B-B14D-30319225F32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42D0-4783-A320-5195E85D723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2BEEF4F-8519-4663-A8F3-AB0E5E4EE76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42D0-4783-A320-5195E85D723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3FEF073-9087-4498-9697-E3662AE76B8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42D0-4783-A320-5195E85D7236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A1FFA55-189D-419A-8430-575DECA7C1E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2D0-4783-A320-5195E85D7236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28E34BE-3173-4B6D-B495-FB271030CC3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42D0-4783-A320-5195E85D72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Sheet5!$H$28:$N$28</c:f>
              <c:numCache>
                <c:formatCode>mmm\-yy</c:formatCode>
                <c:ptCount val="7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</c:numCache>
            </c:numRef>
          </c:cat>
          <c:val>
            <c:numRef>
              <c:f>Sheet5!$H$39:$N$39</c:f>
              <c:numCache>
                <c:formatCode>0</c:formatCode>
                <c:ptCount val="7"/>
                <c:pt idx="0">
                  <c:v>3485.2450979515065</c:v>
                </c:pt>
                <c:pt idx="1">
                  <c:v>2596.5348370275983</c:v>
                </c:pt>
                <c:pt idx="2">
                  <c:v>3262.035004364328</c:v>
                </c:pt>
                <c:pt idx="3">
                  <c:v>1632.7197133072759</c:v>
                </c:pt>
                <c:pt idx="4">
                  <c:v>2105.8576669132067</c:v>
                </c:pt>
                <c:pt idx="5">
                  <c:v>2183</c:v>
                </c:pt>
                <c:pt idx="6">
                  <c:v>2318.2530425636037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Sheet5!$H$40:$N$40</c15:f>
                <c15:dlblRangeCache>
                  <c:ptCount val="7"/>
                  <c:pt idx="0">
                    <c:v>3485Rs/m3,
labour - 20 Nos</c:v>
                  </c:pt>
                  <c:pt idx="1">
                    <c:v>2597Rs/m3,
labour - 13 Nos</c:v>
                  </c:pt>
                  <c:pt idx="2">
                    <c:v>3262Rs/m3,
labour - 19 Nos</c:v>
                  </c:pt>
                  <c:pt idx="3">
                    <c:v>1633Rs/m3,
labour - 18 Nos</c:v>
                  </c:pt>
                  <c:pt idx="4">
                    <c:v>2106Rs/m3,
labour - 21 Nos</c:v>
                  </c:pt>
                  <c:pt idx="5">
                    <c:v>2183Rs/m3,
labour - 20 Nos</c:v>
                  </c:pt>
                  <c:pt idx="6">
                    <c:v>2318Rs/m3,
labour - 19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42D0-4783-A320-5195E85D72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Sheet5!$F$38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2D0-4783-A320-5195E85D72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Sheet5!$H$28:$N$28</c:f>
              <c:numCache>
                <c:formatCode>mmm\-yy</c:formatCode>
                <c:ptCount val="7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</c:numCache>
            </c:numRef>
          </c:cat>
          <c:val>
            <c:numRef>
              <c:f>Sheet5!$H$38:$N$38</c:f>
              <c:numCache>
                <c:formatCode>General</c:formatCode>
                <c:ptCount val="7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 formatCode="0">
                  <c:v>1200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2D0-4783-A320-5195E85D72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Hospital Area Element Repair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Sheet5!$F$48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00CC1DC-848E-442F-BEDA-75E756FFFAB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F3F-4CDA-AA15-9EAD4FDF1CF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AFEDC55-2C81-4C43-A4CF-A2B14CA4F34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6F3F-4CDA-AA15-9EAD4FDF1CF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E317C28-253B-4682-995A-EB97FCEDECB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F3F-4CDA-AA15-9EAD4FDF1CF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D825D91-6522-49F9-9EFB-66EB40C9732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F3F-4CDA-AA15-9EAD4FDF1CF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2F4348F-BDC0-488E-BB9C-4E9D6423D10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F3F-4CDA-AA15-9EAD4FDF1CF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03C0D72-B9F3-492C-A50D-20C806F852A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F3F-4CDA-AA15-9EAD4FDF1CF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BF911AE-CE97-4AE4-ACB7-23A7EBF0510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6F3F-4CDA-AA15-9EAD4FDF1C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Sheet5!$H$28:$N$28</c:f>
              <c:numCache>
                <c:formatCode>mmm\-yy</c:formatCode>
                <c:ptCount val="7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</c:numCache>
            </c:numRef>
          </c:cat>
          <c:val>
            <c:numRef>
              <c:f>Sheet5!$H$48:$N$48</c:f>
              <c:numCache>
                <c:formatCode>0</c:formatCode>
                <c:ptCount val="7"/>
                <c:pt idx="0">
                  <c:v>342.55948036782956</c:v>
                </c:pt>
                <c:pt idx="1">
                  <c:v>548.39941030906118</c:v>
                </c:pt>
                <c:pt idx="2">
                  <c:v>972.0184715237159</c:v>
                </c:pt>
                <c:pt idx="3">
                  <c:v>1647.4268315752486</c:v>
                </c:pt>
                <c:pt idx="4">
                  <c:v>1295.5017943713749</c:v>
                </c:pt>
                <c:pt idx="5" formatCode="_(* #,##0_);_(* \(#,##0\);_(* &quot;-&quot;??_);_(@_)">
                  <c:v>1406.1902534482215</c:v>
                </c:pt>
                <c:pt idx="6">
                  <c:v>1426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Sheet5!$H$49:$N$49</c15:f>
                <c15:dlblRangeCache>
                  <c:ptCount val="7"/>
                  <c:pt idx="0">
                    <c:v>343Rs/m3,
labour - 5 Nos</c:v>
                  </c:pt>
                  <c:pt idx="1">
                    <c:v>548Rs/m3,
labour - 10 Nos</c:v>
                  </c:pt>
                  <c:pt idx="2">
                    <c:v>972Rs/m3,
labour - 6 Nos</c:v>
                  </c:pt>
                  <c:pt idx="3">
                    <c:v>1647Rs/m3,
labour - 8 Nos</c:v>
                  </c:pt>
                  <c:pt idx="4">
                    <c:v>1296Rs/m3,
labour - 16 Nos</c:v>
                  </c:pt>
                  <c:pt idx="5">
                    <c:v>1406Rs/m3,
labour - 24 Nos</c:v>
                  </c:pt>
                  <c:pt idx="6">
                    <c:v>1426Rs/m3,
labour - 19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6F3F-4CDA-AA15-9EAD4FDF1C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Sheet5!$F$47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F3F-4CDA-AA15-9EAD4FDF1C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Sheet5!$H$28:$N$28</c:f>
              <c:numCache>
                <c:formatCode>mmm\-yy</c:formatCode>
                <c:ptCount val="7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</c:numCache>
            </c:numRef>
          </c:cat>
          <c:val>
            <c:numRef>
              <c:f>Sheet5!$H$47:$N$47</c:f>
              <c:numCache>
                <c:formatCode>General</c:formatCode>
                <c:ptCount val="7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  <c:pt idx="6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F3F-4CDA-AA15-9EAD4FDF1C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Reinforcement Factory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Sheet5!$F$42</c:f>
              <c:strCache>
                <c:ptCount val="1"/>
                <c:pt idx="0">
                  <c:v>Actual Cost (Rs/KGS)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DA3F2AD-FF70-4281-8321-480FA63DBAA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004-4A66-BCA4-635C8345A4D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02936B2-828C-447B-90F3-DB8BCCA80A3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D004-4A66-BCA4-635C8345A4D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8B84605-FA89-43CC-9ED2-18B1EAD421F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D004-4A66-BCA4-635C8345A4D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65073A0-6BD5-48CA-9F54-CD51E07784A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D004-4A66-BCA4-635C8345A4D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0F9E61D-E2C6-4FA4-8F20-76D7937230B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D004-4A66-BCA4-635C8345A4D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D040CF4-4428-4AF0-A8F3-5F40B340346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D004-4A66-BCA4-635C8345A4D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DD1D6CE6-E59E-48B1-8BBC-D87A584AF3E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D004-4A66-BCA4-635C8345A4D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Sheet5!$H$28:$N$28</c:f>
              <c:numCache>
                <c:formatCode>mmm\-yy</c:formatCode>
                <c:ptCount val="7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</c:numCache>
            </c:numRef>
          </c:cat>
          <c:val>
            <c:numRef>
              <c:f>Sheet5!$H$42:$N$42</c:f>
              <c:numCache>
                <c:formatCode>0</c:formatCode>
                <c:ptCount val="7"/>
                <c:pt idx="0">
                  <c:v>13.937844251787681</c:v>
                </c:pt>
                <c:pt idx="1">
                  <c:v>16.384631875453046</c:v>
                </c:pt>
                <c:pt idx="2">
                  <c:v>11.13588448666826</c:v>
                </c:pt>
                <c:pt idx="3">
                  <c:v>11.109552559739642</c:v>
                </c:pt>
                <c:pt idx="4">
                  <c:v>11.48748598590244</c:v>
                </c:pt>
                <c:pt idx="5">
                  <c:v>8.8382514361768827</c:v>
                </c:pt>
                <c:pt idx="6">
                  <c:v>11.836221513850449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Sheet5!$H$43:$N$43</c15:f>
                <c15:dlblRangeCache>
                  <c:ptCount val="7"/>
                  <c:pt idx="0">
                    <c:v>14Rs/Per KGS,
labour - 113 Nos</c:v>
                  </c:pt>
                  <c:pt idx="1">
                    <c:v>16Rs/Per KGS,
labour - 89 Nos</c:v>
                  </c:pt>
                  <c:pt idx="2">
                    <c:v>11Rs/Per KGS,
labour - 146 Nos</c:v>
                  </c:pt>
                  <c:pt idx="3">
                    <c:v>11Rs/Per KGS,
labour - 180 Nos</c:v>
                  </c:pt>
                  <c:pt idx="4">
                    <c:v>11Rs/Per KGS,
labour - 213 Nos</c:v>
                  </c:pt>
                  <c:pt idx="5">
                    <c:v>9Rs/Per KGS,
labour - 248 Nos</c:v>
                  </c:pt>
                  <c:pt idx="6">
                    <c:v>12Rs/Per KGS,
labour - 212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D004-4A66-BCA4-635C8345A4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Sheet5!$F$41</c:f>
              <c:strCache>
                <c:ptCount val="1"/>
                <c:pt idx="0">
                  <c:v>Approved Cost (Rs/KGS)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004-4A66-BCA4-635C8345A4D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Sheet5!$H$28:$N$28</c:f>
              <c:numCache>
                <c:formatCode>mmm\-yy</c:formatCode>
                <c:ptCount val="7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</c:numCache>
            </c:numRef>
          </c:cat>
          <c:val>
            <c:numRef>
              <c:f>Sheet5!$H$41:$N$41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 formatCode="0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004-4A66-BCA4-635C8345A4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Pod Finishing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Sheet5!$F$51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078E961-0361-4F7E-94B6-75B0C9C613A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9F5A-43E1-9008-BFC6D7EB670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B75640B-E43A-47D2-9D9D-238BC4C2384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F5A-43E1-9008-BFC6D7EB670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88C199C-F931-4013-B253-B4F451FC764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9F5A-43E1-9008-BFC6D7EB670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78A8FDD-29C8-4D8E-AFDA-C8F391906F0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9F5A-43E1-9008-BFC6D7EB670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8F8846D-6210-469D-849C-60C42BE0218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9F5A-43E1-9008-BFC6D7EB670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3878E26-5A66-41F3-BD61-03ADD482AD6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9F5A-43E1-9008-BFC6D7EB670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A79770C-B776-4AEF-A712-05BACA28C64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9F5A-43E1-9008-BFC6D7EB67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Sheet5!$H$28:$N$28</c:f>
              <c:numCache>
                <c:formatCode>mmm\-yy</c:formatCode>
                <c:ptCount val="7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</c:numCache>
            </c:numRef>
          </c:cat>
          <c:val>
            <c:numRef>
              <c:f>Sheet5!$H$51:$N$51</c:f>
              <c:numCache>
                <c:formatCode>0</c:formatCode>
                <c:ptCount val="7"/>
                <c:pt idx="0">
                  <c:v>2239.7299882960951</c:v>
                </c:pt>
                <c:pt idx="1">
                  <c:v>1683.5430773643182</c:v>
                </c:pt>
                <c:pt idx="2">
                  <c:v>2158.2336306019934</c:v>
                </c:pt>
                <c:pt idx="3">
                  <c:v>2432.2128346956179</c:v>
                </c:pt>
                <c:pt idx="4">
                  <c:v>2067.3323092677924</c:v>
                </c:pt>
                <c:pt idx="5">
                  <c:v>2168.596128297303</c:v>
                </c:pt>
                <c:pt idx="6">
                  <c:v>1855.1423653446175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Sheet5!$H$52:$N$52</c15:f>
                <c15:dlblRangeCache>
                  <c:ptCount val="7"/>
                  <c:pt idx="0">
                    <c:v>2240Rs/m3,
labour - 43 Nos</c:v>
                  </c:pt>
                  <c:pt idx="1">
                    <c:v>1684Rs/m3,
labour - 45 Nos</c:v>
                  </c:pt>
                  <c:pt idx="2">
                    <c:v>2158Rs/m3,
labour - 66 Nos</c:v>
                  </c:pt>
                  <c:pt idx="3">
                    <c:v>2432Rs/m3,
labour - 92 Nos</c:v>
                  </c:pt>
                  <c:pt idx="4">
                    <c:v>2067Rs/m3,
labour - 13 Nos</c:v>
                  </c:pt>
                  <c:pt idx="5">
                    <c:v>2169Rs/m3,
labour - 18 Nos</c:v>
                  </c:pt>
                  <c:pt idx="6">
                    <c:v>1855Rs/m3,
labour - 42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9F5A-43E1-9008-BFC6D7EB67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Sheet5!$F$50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F5A-43E1-9008-BFC6D7EB67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Sheet5!$H$28:$N$28</c:f>
              <c:numCache>
                <c:formatCode>mmm\-yy</c:formatCode>
                <c:ptCount val="7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</c:numCache>
            </c:numRef>
          </c:cat>
          <c:val>
            <c:numRef>
              <c:f>Sheet5!$H$50:$N$50</c:f>
              <c:numCache>
                <c:formatCode>General</c:formatCode>
                <c:ptCount val="7"/>
                <c:pt idx="0">
                  <c:v>1050</c:v>
                </c:pt>
                <c:pt idx="1">
                  <c:v>1050</c:v>
                </c:pt>
                <c:pt idx="2">
                  <c:v>1050</c:v>
                </c:pt>
                <c:pt idx="3">
                  <c:v>1050</c:v>
                </c:pt>
                <c:pt idx="4">
                  <c:v>1050</c:v>
                </c:pt>
                <c:pt idx="5">
                  <c:v>1050</c:v>
                </c:pt>
                <c:pt idx="6" formatCode="0">
                  <c:v>1050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F5A-43E1-9008-BFC6D7EB67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Pod Erection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Sheet5!$F$54</c:f>
              <c:strCache>
                <c:ptCount val="1"/>
                <c:pt idx="0">
                  <c:v>Actual Cost (Rs/Pod)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903AB41-57E7-464F-A845-41E3A83CF61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8423-4655-8210-40021061E9F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C944CC2-DA7C-4EE3-BF93-F02FF4D7F7C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8423-4655-8210-40021061E9F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4DB800A-46D6-417A-B8B9-0051BA690EF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8423-4655-8210-40021061E9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Sheet5!$L$28:$N$28</c:f>
              <c:numCache>
                <c:formatCode>mmm\-yy</c:formatCode>
                <c:ptCount val="3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</c:numCache>
            </c:numRef>
          </c:cat>
          <c:val>
            <c:numRef>
              <c:f>Sheet5!$L$54:$N$54</c:f>
              <c:numCache>
                <c:formatCode>General</c:formatCode>
                <c:ptCount val="3"/>
                <c:pt idx="0" formatCode="0">
                  <c:v>8283.9066567244645</c:v>
                </c:pt>
                <c:pt idx="1">
                  <c:v>6419</c:v>
                </c:pt>
                <c:pt idx="2" formatCode="0">
                  <c:v>9138.4767068474575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Sheet5!$L$55:$N$55</c15:f>
                <c15:dlblRangeCache>
                  <c:ptCount val="3"/>
                  <c:pt idx="0">
                    <c:v>8284Rs/Per Pod,
labour - 74 Nos</c:v>
                  </c:pt>
                  <c:pt idx="1">
                    <c:v>6419Rs/Per Pod,
labour - 67 Nos</c:v>
                  </c:pt>
                  <c:pt idx="2">
                    <c:v>9138Rs/Per Pod,
labour - 76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3-8423-4655-8210-40021061E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Sheet5!$F$53</c:f>
              <c:strCache>
                <c:ptCount val="1"/>
                <c:pt idx="0">
                  <c:v>Approved Cost (Rs/Pod)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423-4655-8210-40021061E9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Sheet5!$L$28:$N$28</c:f>
              <c:numCache>
                <c:formatCode>mmm\-yy</c:formatCode>
                <c:ptCount val="3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</c:numCache>
            </c:numRef>
          </c:cat>
          <c:val>
            <c:numRef>
              <c:f>Sheet5!$L$53:$N$53</c:f>
              <c:numCache>
                <c:formatCode>General</c:formatCode>
                <c:ptCount val="3"/>
                <c:pt idx="0">
                  <c:v>4000</c:v>
                </c:pt>
                <c:pt idx="1">
                  <c:v>4000</c:v>
                </c:pt>
                <c:pt idx="2" formatCode="0">
                  <c:v>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423-4655-8210-40021061E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48877-04A0-44CA-B715-7622C12C8499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4517" y="4444908"/>
            <a:ext cx="5561043" cy="363647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39174-C100-4C23-A526-472E7BC23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8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39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74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9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72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33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60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409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1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18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310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535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61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58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12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52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65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93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77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93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7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56FC4E-64C9-44CB-8A56-E494FBECCDCC}" type="datetimeFigureOut">
              <a:rPr lang="en-IN" smtClean="0"/>
              <a:pPr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734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Production progress report FTM </a:t>
            </a:r>
            <a:br>
              <a:rPr lang="en-GB" dirty="0"/>
            </a:br>
            <a:r>
              <a:rPr lang="en-GB" dirty="0"/>
              <a:t>APRIL 24.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78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825658" cy="1167714"/>
          </a:xfrm>
        </p:spPr>
        <p:txBody>
          <a:bodyPr>
            <a:normAutofit fontScale="90000"/>
          </a:bodyPr>
          <a:lstStyle/>
          <a:p>
            <a:r>
              <a:rPr lang="en-GB" sz="3800" dirty="0"/>
              <a:t>Element Repairing </a:t>
            </a:r>
            <a:br>
              <a:rPr lang="en-GB" sz="3800" dirty="0"/>
            </a:br>
            <a:r>
              <a:rPr lang="en-GB" sz="3800" dirty="0"/>
              <a:t>Person In charge – MR. </a:t>
            </a:r>
            <a:r>
              <a:rPr lang="en-GB" sz="3800" dirty="0" err="1"/>
              <a:t>Sivaraman</a:t>
            </a:r>
            <a:r>
              <a:rPr lang="en-GB" sz="3800" dirty="0"/>
              <a:t>.</a:t>
            </a:r>
            <a:endParaRPr lang="en-IN" sz="3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3FA55E-9A85-4686-A465-9A2A14176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594617"/>
              </p:ext>
            </p:extLst>
          </p:nvPr>
        </p:nvGraphicFramePr>
        <p:xfrm>
          <a:off x="206668" y="1416726"/>
          <a:ext cx="11578932" cy="3287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76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448412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78281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656994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811952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APRIL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APRIL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MAY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NLW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150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400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5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400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277906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100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9018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211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1050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764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B7F0D6F-567C-40CC-9093-C1254E7A85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6402225"/>
              </p:ext>
            </p:extLst>
          </p:nvPr>
        </p:nvGraphicFramePr>
        <p:xfrm>
          <a:off x="206668" y="4800600"/>
          <a:ext cx="11274132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418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825658" cy="1167714"/>
          </a:xfrm>
        </p:spPr>
        <p:txBody>
          <a:bodyPr>
            <a:normAutofit fontScale="90000"/>
          </a:bodyPr>
          <a:lstStyle/>
          <a:p>
            <a:r>
              <a:rPr lang="en-GB" sz="3800" dirty="0"/>
              <a:t>Reinforcement Yard </a:t>
            </a:r>
            <a:br>
              <a:rPr lang="en-GB" sz="3800" dirty="0"/>
            </a:br>
            <a:r>
              <a:rPr lang="en-GB" sz="3800" dirty="0"/>
              <a:t>Person In charge – MR. DK Patel.</a:t>
            </a:r>
            <a:endParaRPr lang="en-IN" sz="38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024895E-4610-4C49-A976-993CB0C00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850702"/>
              </p:ext>
            </p:extLst>
          </p:nvPr>
        </p:nvGraphicFramePr>
        <p:xfrm>
          <a:off x="941534" y="1353226"/>
          <a:ext cx="1061373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510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554713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14654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3249466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APRIL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APRIL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MAY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KGS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KGS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KGS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REINFORCEMENT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626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568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626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378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568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60%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02697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F6AA02B-CC37-4FE6-A650-B1DC593320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355636"/>
              </p:ext>
            </p:extLst>
          </p:nvPr>
        </p:nvGraphicFramePr>
        <p:xfrm>
          <a:off x="941534" y="3784600"/>
          <a:ext cx="9878866" cy="248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4019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C99C-1A12-27D4-A47A-2CC2A6518F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25658" cy="116771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800" dirty="0"/>
              <a:t>POD FINISHING</a:t>
            </a:r>
            <a:br>
              <a:rPr lang="en-GB" sz="3800" dirty="0"/>
            </a:br>
            <a:r>
              <a:rPr lang="en-GB" sz="3800" dirty="0"/>
              <a:t>Person In charge – MR. SIVARAMAN.</a:t>
            </a:r>
            <a:endParaRPr lang="en-IN" sz="3800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E73950F-5806-4410-9D13-7780D8B6C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685086"/>
              </p:ext>
            </p:extLst>
          </p:nvPr>
        </p:nvGraphicFramePr>
        <p:xfrm>
          <a:off x="206668" y="1416726"/>
          <a:ext cx="1009303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992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262540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APRIL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APRIL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MAY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100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350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68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68%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26693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B500AA7-F93A-46E0-B343-D8136B8C33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0385797"/>
              </p:ext>
            </p:extLst>
          </p:nvPr>
        </p:nvGraphicFramePr>
        <p:xfrm>
          <a:off x="206668" y="3789178"/>
          <a:ext cx="10093032" cy="2738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73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3F06C52-41C6-458A-83AE-0DAA17C73DCC}"/>
              </a:ext>
            </a:extLst>
          </p:cNvPr>
          <p:cNvSpPr txBox="1">
            <a:spLocks/>
          </p:cNvSpPr>
          <p:nvPr/>
        </p:nvSpPr>
        <p:spPr>
          <a:xfrm>
            <a:off x="348084" y="559601"/>
            <a:ext cx="11084456" cy="855751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800" dirty="0"/>
              <a:t>POD ERECTION</a:t>
            </a:r>
            <a:br>
              <a:rPr lang="en-GB" sz="3800" dirty="0"/>
            </a:br>
            <a:r>
              <a:rPr lang="en-GB" sz="3800" dirty="0"/>
              <a:t>Person In charge – MR. SIVARAMAN.</a:t>
            </a:r>
            <a:endParaRPr lang="en-IN" sz="38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B1D5ABB-97BD-4DBC-86C3-058653B30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775503"/>
              </p:ext>
            </p:extLst>
          </p:nvPr>
        </p:nvGraphicFramePr>
        <p:xfrm>
          <a:off x="341752" y="1721526"/>
          <a:ext cx="1009303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992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262540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APRIL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APRIL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MAY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181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26693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E9B6F31-D546-4636-B95F-5B434EFADF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1885125"/>
              </p:ext>
            </p:extLst>
          </p:nvPr>
        </p:nvGraphicFramePr>
        <p:xfrm>
          <a:off x="341752" y="4051300"/>
          <a:ext cx="9462648" cy="246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9192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F9078D-7012-4BDF-6658-CC4AEFD54D72}"/>
              </a:ext>
            </a:extLst>
          </p:cNvPr>
          <p:cNvSpPr txBox="1"/>
          <p:nvPr/>
        </p:nvSpPr>
        <p:spPr>
          <a:xfrm>
            <a:off x="711200" y="51221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FABRICATION</a:t>
            </a:r>
            <a:br>
              <a:rPr lang="en-GB" sz="1800" dirty="0"/>
            </a:br>
            <a:r>
              <a:rPr lang="en-GB" sz="1800" dirty="0"/>
              <a:t>Person In charge – MR. Ramdhyan Yadav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3219513-AE03-4BBC-A37F-85A05C051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727531"/>
              </p:ext>
            </p:extLst>
          </p:nvPr>
        </p:nvGraphicFramePr>
        <p:xfrm>
          <a:off x="574968" y="1696126"/>
          <a:ext cx="10093032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992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948340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290830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APRIL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APRIL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MAY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KGS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KGS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KGS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POD MODIFICATION  FABRICATION WORK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35000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35000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26693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47F6C1C-A7DA-49B6-B9F0-10A24882A0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7196147"/>
              </p:ext>
            </p:extLst>
          </p:nvPr>
        </p:nvGraphicFramePr>
        <p:xfrm>
          <a:off x="574968" y="4076700"/>
          <a:ext cx="10893132" cy="2413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1777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E5A75E-4B41-9B86-4C0E-6E58E43AFE9B}"/>
              </a:ext>
            </a:extLst>
          </p:cNvPr>
          <p:cNvSpPr txBox="1"/>
          <p:nvPr/>
        </p:nvSpPr>
        <p:spPr>
          <a:xfrm>
            <a:off x="711200" y="51221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BUILDING ERECTION WORK</a:t>
            </a:r>
            <a:br>
              <a:rPr lang="en-GB" sz="1800" dirty="0"/>
            </a:br>
            <a:r>
              <a:rPr lang="en-GB" sz="1800" dirty="0"/>
              <a:t>Person In charge – MR. ARUN SIR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CFE4153-1A94-4E5D-8CEE-1F191152C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359820"/>
              </p:ext>
            </p:extLst>
          </p:nvPr>
        </p:nvGraphicFramePr>
        <p:xfrm>
          <a:off x="228600" y="1158543"/>
          <a:ext cx="11760191" cy="2012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06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90339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5480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26569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695026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695026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695026">
                  <a:extLst>
                    <a:ext uri="{9D8B030D-6E8A-4147-A177-3AD203B41FA5}">
                      <a16:colId xmlns:a16="http://schemas.microsoft.com/office/drawing/2014/main" val="2970558816"/>
                    </a:ext>
                  </a:extLst>
                </a:gridCol>
                <a:gridCol w="695026">
                  <a:extLst>
                    <a:ext uri="{9D8B030D-6E8A-4147-A177-3AD203B41FA5}">
                      <a16:colId xmlns:a16="http://schemas.microsoft.com/office/drawing/2014/main" val="211505355"/>
                    </a:ext>
                  </a:extLst>
                </a:gridCol>
                <a:gridCol w="695026">
                  <a:extLst>
                    <a:ext uri="{9D8B030D-6E8A-4147-A177-3AD203B41FA5}">
                      <a16:colId xmlns:a16="http://schemas.microsoft.com/office/drawing/2014/main" val="3783397126"/>
                    </a:ext>
                  </a:extLst>
                </a:gridCol>
                <a:gridCol w="695026">
                  <a:extLst>
                    <a:ext uri="{9D8B030D-6E8A-4147-A177-3AD203B41FA5}">
                      <a16:colId xmlns:a16="http://schemas.microsoft.com/office/drawing/2014/main" val="1633574397"/>
                    </a:ext>
                  </a:extLst>
                </a:gridCol>
                <a:gridCol w="695026">
                  <a:extLst>
                    <a:ext uri="{9D8B030D-6E8A-4147-A177-3AD203B41FA5}">
                      <a16:colId xmlns:a16="http://schemas.microsoft.com/office/drawing/2014/main" val="2493502676"/>
                    </a:ext>
                  </a:extLst>
                </a:gridCol>
                <a:gridCol w="695026">
                  <a:extLst>
                    <a:ext uri="{9D8B030D-6E8A-4147-A177-3AD203B41FA5}">
                      <a16:colId xmlns:a16="http://schemas.microsoft.com/office/drawing/2014/main" val="1545285425"/>
                    </a:ext>
                  </a:extLst>
                </a:gridCol>
                <a:gridCol w="695026">
                  <a:extLst>
                    <a:ext uri="{9D8B030D-6E8A-4147-A177-3AD203B41FA5}">
                      <a16:colId xmlns:a16="http://schemas.microsoft.com/office/drawing/2014/main" val="4284074085"/>
                    </a:ext>
                  </a:extLst>
                </a:gridCol>
                <a:gridCol w="695026">
                  <a:extLst>
                    <a:ext uri="{9D8B030D-6E8A-4147-A177-3AD203B41FA5}">
                      <a16:colId xmlns:a16="http://schemas.microsoft.com/office/drawing/2014/main" val="1632699875"/>
                    </a:ext>
                  </a:extLst>
                </a:gridCol>
                <a:gridCol w="695026">
                  <a:extLst>
                    <a:ext uri="{9D8B030D-6E8A-4147-A177-3AD203B41FA5}">
                      <a16:colId xmlns:a16="http://schemas.microsoft.com/office/drawing/2014/main" val="44494692"/>
                    </a:ext>
                  </a:extLst>
                </a:gridCol>
                <a:gridCol w="695026">
                  <a:extLst>
                    <a:ext uri="{9D8B030D-6E8A-4147-A177-3AD203B41FA5}">
                      <a16:colId xmlns:a16="http://schemas.microsoft.com/office/drawing/2014/main" val="3751091410"/>
                    </a:ext>
                  </a:extLst>
                </a:gridCol>
                <a:gridCol w="517635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517635">
                  <a:extLst>
                    <a:ext uri="{9D8B030D-6E8A-4147-A177-3AD203B41FA5}">
                      <a16:colId xmlns:a16="http://schemas.microsoft.com/office/drawing/2014/main" val="880550838"/>
                    </a:ext>
                  </a:extLst>
                </a:gridCol>
                <a:gridCol w="517635">
                  <a:extLst>
                    <a:ext uri="{9D8B030D-6E8A-4147-A177-3AD203B41FA5}">
                      <a16:colId xmlns:a16="http://schemas.microsoft.com/office/drawing/2014/main" val="1848449885"/>
                    </a:ext>
                  </a:extLst>
                </a:gridCol>
              </a:tblGrid>
              <a:tr h="0">
                <a:tc gridSpan="17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18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ACHIEVED FTM APRIL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EFCA065-ABEF-44CE-89A0-52CECBB531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4341776"/>
              </p:ext>
            </p:extLst>
          </p:nvPr>
        </p:nvGraphicFramePr>
        <p:xfrm>
          <a:off x="228600" y="3429000"/>
          <a:ext cx="8902700" cy="3000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3363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C521F2-298C-4F66-95AF-B062C8278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33971"/>
              </p:ext>
            </p:extLst>
          </p:nvPr>
        </p:nvGraphicFramePr>
        <p:xfrm>
          <a:off x="1485901" y="618711"/>
          <a:ext cx="7266089" cy="183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01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087294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0667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622485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730938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712644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836511">
                  <a:extLst>
                    <a:ext uri="{9D8B030D-6E8A-4147-A177-3AD203B41FA5}">
                      <a16:colId xmlns:a16="http://schemas.microsoft.com/office/drawing/2014/main" val="2970558816"/>
                    </a:ext>
                  </a:extLst>
                </a:gridCol>
                <a:gridCol w="836511">
                  <a:extLst>
                    <a:ext uri="{9D8B030D-6E8A-4147-A177-3AD203B41FA5}">
                      <a16:colId xmlns:a16="http://schemas.microsoft.com/office/drawing/2014/main" val="4020129563"/>
                    </a:ext>
                  </a:extLst>
                </a:gridCol>
                <a:gridCol w="836511">
                  <a:extLst>
                    <a:ext uri="{9D8B030D-6E8A-4147-A177-3AD203B41FA5}">
                      <a16:colId xmlns:a16="http://schemas.microsoft.com/office/drawing/2014/main" val="590764291"/>
                    </a:ext>
                  </a:extLst>
                </a:gridCol>
                <a:gridCol w="836511">
                  <a:extLst>
                    <a:ext uri="{9D8B030D-6E8A-4147-A177-3AD203B41FA5}">
                      <a16:colId xmlns:a16="http://schemas.microsoft.com/office/drawing/2014/main" val="144968940"/>
                    </a:ext>
                  </a:extLst>
                </a:gridCol>
              </a:tblGrid>
              <a:tr h="0">
                <a:tc gridSpan="10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87367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CB4AA6F-6928-4BB9-AE53-936DA76AF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4922230"/>
              </p:ext>
            </p:extLst>
          </p:nvPr>
        </p:nvGraphicFramePr>
        <p:xfrm>
          <a:off x="1485901" y="3429000"/>
          <a:ext cx="7505699" cy="265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3708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ABA0C0-8BA7-4E34-97C7-E42F82D9D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228284"/>
              </p:ext>
            </p:extLst>
          </p:nvPr>
        </p:nvGraphicFramePr>
        <p:xfrm>
          <a:off x="203201" y="199611"/>
          <a:ext cx="4051299" cy="173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06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265742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5700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572247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14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CABA2F-6190-4A7A-942A-90AFC2794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957372"/>
              </p:ext>
            </p:extLst>
          </p:nvPr>
        </p:nvGraphicFramePr>
        <p:xfrm>
          <a:off x="203200" y="4292538"/>
          <a:ext cx="4051299" cy="173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06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265742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5700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572247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16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56E4B5-FAD6-4BEC-93D4-D95B46CA3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45108"/>
              </p:ext>
            </p:extLst>
          </p:nvPr>
        </p:nvGraphicFramePr>
        <p:xfrm>
          <a:off x="203201" y="2242915"/>
          <a:ext cx="4051299" cy="173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06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265742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5700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572247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15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096043F-325F-4FB6-9ACC-3578CBE965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376304"/>
              </p:ext>
            </p:extLst>
          </p:nvPr>
        </p:nvGraphicFramePr>
        <p:xfrm>
          <a:off x="5076033" y="199611"/>
          <a:ext cx="5722938" cy="1890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61F07FE-1858-412F-AC19-C5A94D4948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669417"/>
              </p:ext>
            </p:extLst>
          </p:nvPr>
        </p:nvGraphicFramePr>
        <p:xfrm>
          <a:off x="5076033" y="2195107"/>
          <a:ext cx="5722938" cy="1834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7FDE8F6-94F3-46E0-8998-00BADEDC09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023867"/>
              </p:ext>
            </p:extLst>
          </p:nvPr>
        </p:nvGraphicFramePr>
        <p:xfrm>
          <a:off x="5076033" y="4134485"/>
          <a:ext cx="5722938" cy="1896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D830B40-130A-4C35-9816-C28B973D5C99}"/>
              </a:ext>
            </a:extLst>
          </p:cNvPr>
          <p:cNvSpPr txBox="1"/>
          <p:nvPr/>
        </p:nvSpPr>
        <p:spPr>
          <a:xfrm>
            <a:off x="292100" y="62890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NO SLAB CASTED SINCE 5</a:t>
            </a:r>
            <a:r>
              <a:rPr lang="en-GB" baseline="30000" dirty="0"/>
              <a:t>TH</a:t>
            </a:r>
            <a:r>
              <a:rPr lang="en-GB" dirty="0"/>
              <a:t> FEB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47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D99CF4-A8B9-4AE3-9B0F-172C861691A6}"/>
              </a:ext>
            </a:extLst>
          </p:cNvPr>
          <p:cNvSpPr txBox="1"/>
          <p:nvPr/>
        </p:nvSpPr>
        <p:spPr>
          <a:xfrm>
            <a:off x="914400" y="88136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BUILDING FLAT FINISHING WORK</a:t>
            </a:r>
            <a:br>
              <a:rPr lang="en-GB" sz="1800" dirty="0"/>
            </a:br>
            <a:r>
              <a:rPr lang="en-GB" sz="1800" dirty="0"/>
              <a:t>Person In charge – MR. ARUN SIR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3ED0851-38BE-480A-A42B-3DD9FF801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402916"/>
              </p:ext>
            </p:extLst>
          </p:nvPr>
        </p:nvGraphicFramePr>
        <p:xfrm>
          <a:off x="533400" y="1960880"/>
          <a:ext cx="1058833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82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2043952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358212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05102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331566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APRIL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APRIL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MAY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FLAT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112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112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112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81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112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72%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2669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36BC421-4DA5-49B4-A5C4-2DD0DD7E9D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2943379"/>
              </p:ext>
            </p:extLst>
          </p:nvPr>
        </p:nvGraphicFramePr>
        <p:xfrm>
          <a:off x="533400" y="4216400"/>
          <a:ext cx="10588332" cy="2527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8597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B0A334-CE4D-4E11-B489-3FB183719D00}"/>
              </a:ext>
            </a:extLst>
          </p:cNvPr>
          <p:cNvSpPr txBox="1"/>
          <p:nvPr/>
        </p:nvSpPr>
        <p:spPr>
          <a:xfrm>
            <a:off x="914400" y="88136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MAINTENANCE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AHUJA</a:t>
            </a:r>
            <a:r>
              <a:rPr lang="en-GB" sz="1800" dirty="0"/>
              <a:t> SIR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F9AF7C9-3647-4E85-8E86-F6373935C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69227"/>
              </p:ext>
            </p:extLst>
          </p:nvPr>
        </p:nvGraphicFramePr>
        <p:xfrm>
          <a:off x="341752" y="1721526"/>
          <a:ext cx="10093032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992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660856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02738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BUDGET 2023-2024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3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EXPENSES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BALANCE</a:t>
                      </a:r>
                    </a:p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7935E16-ED44-485B-BEEB-5AFD5A643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090740"/>
              </p:ext>
            </p:extLst>
          </p:nvPr>
        </p:nvGraphicFramePr>
        <p:xfrm>
          <a:off x="341753" y="3662875"/>
          <a:ext cx="1009303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97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84536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54547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582598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 gridSpan="4">
                  <a:txBody>
                    <a:bodyPr/>
                    <a:lstStyle/>
                    <a:p>
                      <a:pPr algn="ctr"/>
                      <a:r>
                        <a:rPr lang="en-IN" dirty="0"/>
                        <a:t>BREAKDOWN REPORT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3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 OF DAY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 OF HOURS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209E7C-BAF9-4665-BD7F-277BA4186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22285"/>
              </p:ext>
            </p:extLst>
          </p:nvPr>
        </p:nvGraphicFramePr>
        <p:xfrm>
          <a:off x="341751" y="5237494"/>
          <a:ext cx="1009303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97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84536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54547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582598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302854">
                <a:tc gridSpan="4"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STAFF HIRING 2023-2024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3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DESIGNATION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AVAILABLE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REQUIRED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99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24444" cy="613458"/>
          </a:xfrm>
        </p:spPr>
        <p:txBody>
          <a:bodyPr>
            <a:normAutofit fontScale="90000"/>
          </a:bodyPr>
          <a:lstStyle/>
          <a:p>
            <a:r>
              <a:rPr lang="en-GB" sz="2200" b="1" dirty="0"/>
              <a:t>In House Labour Monthly Summary</a:t>
            </a:r>
            <a:r>
              <a:rPr lang="en-GB" dirty="0"/>
              <a:t>		</a:t>
            </a:r>
            <a:br>
              <a:rPr lang="en-GB" dirty="0"/>
            </a:b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095539"/>
              </p:ext>
            </p:extLst>
          </p:nvPr>
        </p:nvGraphicFramePr>
        <p:xfrm>
          <a:off x="150471" y="949124"/>
          <a:ext cx="11516811" cy="5562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320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2361991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3016799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2420456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2771245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</a:tblGrid>
              <a:tr h="354575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Month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Labour Cost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Avg</a:t>
                      </a:r>
                      <a:r>
                        <a:rPr lang="en-GB" sz="1400" dirty="0"/>
                        <a:t> Cost/Cum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1.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April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2429680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4469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45685890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2.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May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2471217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3788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3759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3.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June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2813212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4249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4.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July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2655188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6637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6865305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5.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August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2564097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5761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22965461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6.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September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1990612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6974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1654216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7.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October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2060881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5331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7677554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8.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November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2662365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555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4801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9075735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9.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December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3995350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4269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9526244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10.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January 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4793115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4934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0640707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11.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February 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5192192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2326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8235920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US" sz="1400" dirty="0"/>
                        <a:t>12.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March 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4288932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4748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April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5262161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9068496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May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5668339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8228624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June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7201632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74556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July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4682900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9251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9255137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AUGUST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7961810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9384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80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9D70FB81-269F-44FD-8D73-28357E197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24508"/>
              </p:ext>
            </p:extLst>
          </p:nvPr>
        </p:nvGraphicFramePr>
        <p:xfrm>
          <a:off x="456050" y="965200"/>
          <a:ext cx="7506850" cy="2080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950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2887684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328216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</a:tblGrid>
              <a:tr h="514707"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FUEL EFFICIENCY OF MACHINE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31626"/>
                  </a:ext>
                </a:extLst>
              </a:tr>
              <a:tr h="521856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MACHINE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MACHINE EFFICIENCY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521856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521856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865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69570" cy="1238491"/>
          </a:xfrm>
        </p:spPr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GB" b="1" dirty="0">
                <a:ln/>
                <a:solidFill>
                  <a:schemeClr val="accent3"/>
                </a:solidFill>
              </a:rPr>
              <a:t>April 24 Special Mould &amp; Other work Concrete Monthly Summary	</a:t>
            </a:r>
            <a:br>
              <a:rPr lang="en-GB" b="1" dirty="0">
                <a:ln/>
                <a:solidFill>
                  <a:schemeClr val="accent3"/>
                </a:solidFill>
              </a:rPr>
            </a:br>
            <a:endParaRPr lang="en-IN" b="1" dirty="0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786474"/>
              </p:ext>
            </p:extLst>
          </p:nvPr>
        </p:nvGraphicFramePr>
        <p:xfrm>
          <a:off x="317500" y="1238491"/>
          <a:ext cx="11684000" cy="37511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01913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17865595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69970429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979802358"/>
                    </a:ext>
                  </a:extLst>
                </a:gridCol>
                <a:gridCol w="686391">
                  <a:extLst>
                    <a:ext uri="{9D8B030D-6E8A-4147-A177-3AD203B41FA5}">
                      <a16:colId xmlns:a16="http://schemas.microsoft.com/office/drawing/2014/main" val="158595201"/>
                    </a:ext>
                  </a:extLst>
                </a:gridCol>
                <a:gridCol w="1332909">
                  <a:extLst>
                    <a:ext uri="{9D8B030D-6E8A-4147-A177-3AD203B41FA5}">
                      <a16:colId xmlns:a16="http://schemas.microsoft.com/office/drawing/2014/main" val="302291696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883283645"/>
                    </a:ext>
                  </a:extLst>
                </a:gridCol>
              </a:tblGrid>
              <a:tr h="51410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THEORETICAL CONCRETE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ACTUAL CONCRETE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DIFFERENCE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71068944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Sr 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Grade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Unit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ELEMENT</a:t>
                      </a:r>
                      <a:endParaRPr lang="en-IN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Other Work</a:t>
                      </a:r>
                      <a:endParaRPr lang="en-IN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Total</a:t>
                      </a:r>
                      <a:endParaRPr lang="en-IN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COMMON RMC</a:t>
                      </a:r>
                      <a:endParaRPr lang="en-IN" sz="16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HCS RMC </a:t>
                      </a:r>
                      <a:endParaRPr lang="en-IN" sz="1600" dirty="0"/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Rejected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Total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Difference</a:t>
                      </a:r>
                      <a:endParaRPr lang="en-IN" sz="1600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%</a:t>
                      </a:r>
                      <a:endParaRPr lang="en-IN" sz="1600" dirty="0"/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497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361595"/>
                  </a:ext>
                </a:extLst>
              </a:tr>
              <a:tr h="497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759"/>
                  </a:ext>
                </a:extLst>
              </a:tr>
              <a:tr h="497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92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11362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295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9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510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0F87-09FF-2978-F9E1-FDDD6C068D9D}"/>
              </a:ext>
            </a:extLst>
          </p:cNvPr>
          <p:cNvSpPr txBox="1">
            <a:spLocks/>
          </p:cNvSpPr>
          <p:nvPr/>
        </p:nvSpPr>
        <p:spPr>
          <a:xfrm>
            <a:off x="365761" y="310896"/>
            <a:ext cx="10619232" cy="902208"/>
          </a:xfrm>
          <a:prstGeom prst="rect">
            <a:avLst/>
          </a:prstGeom>
        </p:spPr>
        <p:txBody>
          <a:bodyPr>
            <a:normAutofit fontScale="750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3"/>
                </a:solidFill>
              </a:rPr>
              <a:t>Pod Factory Concrete Monthly Summary		</a:t>
            </a:r>
            <a:br>
              <a:rPr lang="en-GB" b="1" dirty="0">
                <a:ln/>
                <a:solidFill>
                  <a:schemeClr val="accent3"/>
                </a:solidFill>
              </a:rPr>
            </a:br>
            <a:endParaRPr lang="en-IN" b="1" dirty="0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1B9E53F-0C11-DF68-A2A6-F53BE0881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8142248"/>
              </p:ext>
            </p:extLst>
          </p:nvPr>
        </p:nvGraphicFramePr>
        <p:xfrm>
          <a:off x="365760" y="1313161"/>
          <a:ext cx="11140439" cy="40201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836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911804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915961">
                  <a:extLst>
                    <a:ext uri="{9D8B030D-6E8A-4147-A177-3AD203B41FA5}">
                      <a16:colId xmlns:a16="http://schemas.microsoft.com/office/drawing/2014/main" val="330191352"/>
                    </a:ext>
                  </a:extLst>
                </a:gridCol>
                <a:gridCol w="976339">
                  <a:extLst>
                    <a:ext uri="{9D8B030D-6E8A-4147-A177-3AD203B41FA5}">
                      <a16:colId xmlns:a16="http://schemas.microsoft.com/office/drawing/2014/main" val="41786559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9970429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504309633"/>
                    </a:ext>
                  </a:extLst>
                </a:gridCol>
                <a:gridCol w="1105035">
                  <a:extLst>
                    <a:ext uri="{9D8B030D-6E8A-4147-A177-3AD203B41FA5}">
                      <a16:colId xmlns:a16="http://schemas.microsoft.com/office/drawing/2014/main" val="2979802358"/>
                    </a:ext>
                  </a:extLst>
                </a:gridCol>
                <a:gridCol w="1260332">
                  <a:extLst>
                    <a:ext uri="{9D8B030D-6E8A-4147-A177-3AD203B41FA5}">
                      <a16:colId xmlns:a16="http://schemas.microsoft.com/office/drawing/2014/main" val="158595201"/>
                    </a:ext>
                  </a:extLst>
                </a:gridCol>
                <a:gridCol w="1241655">
                  <a:extLst>
                    <a:ext uri="{9D8B030D-6E8A-4147-A177-3AD203B41FA5}">
                      <a16:colId xmlns:a16="http://schemas.microsoft.com/office/drawing/2014/main" val="3022916969"/>
                    </a:ext>
                  </a:extLst>
                </a:gridCol>
                <a:gridCol w="850677">
                  <a:extLst>
                    <a:ext uri="{9D8B030D-6E8A-4147-A177-3AD203B41FA5}">
                      <a16:colId xmlns:a16="http://schemas.microsoft.com/office/drawing/2014/main" val="2883283645"/>
                    </a:ext>
                  </a:extLst>
                </a:gridCol>
              </a:tblGrid>
              <a:tr h="1188739"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THEORETICAL CONCRETE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ACTUAL CONCRETE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DIFFERENCE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3894978904"/>
                  </a:ext>
                </a:extLst>
              </a:tr>
              <a:tr h="115570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Sr No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Grade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Unit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Element</a:t>
                      </a:r>
                      <a:endParaRPr lang="en-IN" sz="1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Total</a:t>
                      </a:r>
                      <a:endParaRPr lang="en-IN" sz="1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Common RMC </a:t>
                      </a:r>
                      <a:endParaRPr lang="en-IN" sz="16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HCS RMC</a:t>
                      </a:r>
                      <a:endParaRPr lang="en-IN" sz="1600" dirty="0"/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POD RMC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 Rejected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TOTAL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Difference</a:t>
                      </a:r>
                      <a:endParaRPr lang="en-IN" sz="1600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 %</a:t>
                      </a:r>
                      <a:endParaRPr lang="en-IN" sz="1600" dirty="0"/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51000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1.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M65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2067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2067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312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691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1218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2210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143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1165721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TOTAL</a:t>
                      </a:r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2067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2067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312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691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1218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2210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143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9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98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D3A8AE-D3FC-BE9C-5C5B-4122A3240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99115"/>
              </p:ext>
            </p:extLst>
          </p:nvPr>
        </p:nvGraphicFramePr>
        <p:xfrm>
          <a:off x="399490" y="1221965"/>
          <a:ext cx="10459007" cy="3448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867">
                  <a:extLst>
                    <a:ext uri="{9D8B030D-6E8A-4147-A177-3AD203B41FA5}">
                      <a16:colId xmlns:a16="http://schemas.microsoft.com/office/drawing/2014/main" val="1917074092"/>
                    </a:ext>
                  </a:extLst>
                </a:gridCol>
                <a:gridCol w="1164184">
                  <a:extLst>
                    <a:ext uri="{9D8B030D-6E8A-4147-A177-3AD203B41FA5}">
                      <a16:colId xmlns:a16="http://schemas.microsoft.com/office/drawing/2014/main" val="2122568459"/>
                    </a:ext>
                  </a:extLst>
                </a:gridCol>
                <a:gridCol w="725659">
                  <a:extLst>
                    <a:ext uri="{9D8B030D-6E8A-4147-A177-3AD203B41FA5}">
                      <a16:colId xmlns:a16="http://schemas.microsoft.com/office/drawing/2014/main" val="218197324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9771031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65481458"/>
                    </a:ext>
                  </a:extLst>
                </a:gridCol>
                <a:gridCol w="700602">
                  <a:extLst>
                    <a:ext uri="{9D8B030D-6E8A-4147-A177-3AD203B41FA5}">
                      <a16:colId xmlns:a16="http://schemas.microsoft.com/office/drawing/2014/main" val="3673559718"/>
                    </a:ext>
                  </a:extLst>
                </a:gridCol>
                <a:gridCol w="1058889">
                  <a:extLst>
                    <a:ext uri="{9D8B030D-6E8A-4147-A177-3AD203B41FA5}">
                      <a16:colId xmlns:a16="http://schemas.microsoft.com/office/drawing/2014/main" val="3304603829"/>
                    </a:ext>
                  </a:extLst>
                </a:gridCol>
                <a:gridCol w="1004146">
                  <a:extLst>
                    <a:ext uri="{9D8B030D-6E8A-4147-A177-3AD203B41FA5}">
                      <a16:colId xmlns:a16="http://schemas.microsoft.com/office/drawing/2014/main" val="2248468910"/>
                    </a:ext>
                  </a:extLst>
                </a:gridCol>
                <a:gridCol w="1405570">
                  <a:extLst>
                    <a:ext uri="{9D8B030D-6E8A-4147-A177-3AD203B41FA5}">
                      <a16:colId xmlns:a16="http://schemas.microsoft.com/office/drawing/2014/main" val="621508626"/>
                    </a:ext>
                  </a:extLst>
                </a:gridCol>
                <a:gridCol w="1432969">
                  <a:extLst>
                    <a:ext uri="{9D8B030D-6E8A-4147-A177-3AD203B41FA5}">
                      <a16:colId xmlns:a16="http://schemas.microsoft.com/office/drawing/2014/main" val="1414818716"/>
                    </a:ext>
                  </a:extLst>
                </a:gridCol>
                <a:gridCol w="798621">
                  <a:extLst>
                    <a:ext uri="{9D8B030D-6E8A-4147-A177-3AD203B41FA5}">
                      <a16:colId xmlns:a16="http://schemas.microsoft.com/office/drawing/2014/main" val="422163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THEORETICAL CONCRETE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ACTUAL CONCRETE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DIFFERENCE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20907"/>
                  </a:ext>
                </a:extLst>
              </a:tr>
              <a:tr h="42997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Grade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Unit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ELEMENT</a:t>
                      </a:r>
                      <a:endParaRPr lang="en-IN" sz="1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Other Work</a:t>
                      </a:r>
                      <a:endParaRPr lang="en-IN" sz="1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Total</a:t>
                      </a:r>
                      <a:endParaRPr lang="en-IN" sz="1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Reject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Difference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%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448195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81544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54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-2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80117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166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-2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164777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98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36357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410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437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76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3CD112-E579-EA74-88FE-2415635B08C4}"/>
              </a:ext>
            </a:extLst>
          </p:cNvPr>
          <p:cNvSpPr txBox="1"/>
          <p:nvPr/>
        </p:nvSpPr>
        <p:spPr>
          <a:xfrm>
            <a:off x="144308" y="398437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Carousal Concrete Monthly Summary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24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C8E3AF-4B19-4CA2-D8B6-8A418E11780E}"/>
              </a:ext>
            </a:extLst>
          </p:cNvPr>
          <p:cNvSpPr txBox="1"/>
          <p:nvPr/>
        </p:nvSpPr>
        <p:spPr>
          <a:xfrm>
            <a:off x="362618" y="489393"/>
            <a:ext cx="60977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APRIL 24 HCS Concrete Monthly Summary</a:t>
            </a:r>
            <a:br>
              <a:rPr lang="en-GB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EB6913-13DD-3977-093A-E022C75AA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534226"/>
              </p:ext>
            </p:extLst>
          </p:nvPr>
        </p:nvGraphicFramePr>
        <p:xfrm>
          <a:off x="514113" y="1615506"/>
          <a:ext cx="1000148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098">
                  <a:extLst>
                    <a:ext uri="{9D8B030D-6E8A-4147-A177-3AD203B41FA5}">
                      <a16:colId xmlns:a16="http://schemas.microsoft.com/office/drawing/2014/main" val="1917074092"/>
                    </a:ext>
                  </a:extLst>
                </a:gridCol>
                <a:gridCol w="939976">
                  <a:extLst>
                    <a:ext uri="{9D8B030D-6E8A-4147-A177-3AD203B41FA5}">
                      <a16:colId xmlns:a16="http://schemas.microsoft.com/office/drawing/2014/main" val="2122568459"/>
                    </a:ext>
                  </a:extLst>
                </a:gridCol>
                <a:gridCol w="805981">
                  <a:extLst>
                    <a:ext uri="{9D8B030D-6E8A-4147-A177-3AD203B41FA5}">
                      <a16:colId xmlns:a16="http://schemas.microsoft.com/office/drawing/2014/main" val="2181973246"/>
                    </a:ext>
                  </a:extLst>
                </a:gridCol>
                <a:gridCol w="1618889">
                  <a:extLst>
                    <a:ext uri="{9D8B030D-6E8A-4147-A177-3AD203B41FA5}">
                      <a16:colId xmlns:a16="http://schemas.microsoft.com/office/drawing/2014/main" val="4197710317"/>
                    </a:ext>
                  </a:extLst>
                </a:gridCol>
                <a:gridCol w="1050543">
                  <a:extLst>
                    <a:ext uri="{9D8B030D-6E8A-4147-A177-3AD203B41FA5}">
                      <a16:colId xmlns:a16="http://schemas.microsoft.com/office/drawing/2014/main" val="3304603829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621508626"/>
                    </a:ext>
                  </a:extLst>
                </a:gridCol>
                <a:gridCol w="942484">
                  <a:extLst>
                    <a:ext uri="{9D8B030D-6E8A-4147-A177-3AD203B41FA5}">
                      <a16:colId xmlns:a16="http://schemas.microsoft.com/office/drawing/2014/main" val="1414818716"/>
                    </a:ext>
                  </a:extLst>
                </a:gridCol>
                <a:gridCol w="1379318">
                  <a:extLst>
                    <a:ext uri="{9D8B030D-6E8A-4147-A177-3AD203B41FA5}">
                      <a16:colId xmlns:a16="http://schemas.microsoft.com/office/drawing/2014/main" val="822324467"/>
                    </a:ext>
                  </a:extLst>
                </a:gridCol>
                <a:gridCol w="1272298">
                  <a:extLst>
                    <a:ext uri="{9D8B030D-6E8A-4147-A177-3AD203B41FA5}">
                      <a16:colId xmlns:a16="http://schemas.microsoft.com/office/drawing/2014/main" val="422163794"/>
                    </a:ext>
                  </a:extLst>
                </a:gridCol>
              </a:tblGrid>
              <a:tr h="42997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THEORETICAL CONCRETE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ACTUAL CONCRETE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DIFFERENCE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629428"/>
                  </a:ext>
                </a:extLst>
              </a:tr>
              <a:tr h="429979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Grade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Element</a:t>
                      </a:r>
                      <a:endParaRPr lang="en-IN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Actual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Rejected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Difference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%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448195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M60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311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308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81544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TOTAL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311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308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7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60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D7192D-6A56-C2FB-C400-F66EF353C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65312"/>
              </p:ext>
            </p:extLst>
          </p:nvPr>
        </p:nvGraphicFramePr>
        <p:xfrm>
          <a:off x="179408" y="1392881"/>
          <a:ext cx="11244805" cy="311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316">
                  <a:extLst>
                    <a:ext uri="{9D8B030D-6E8A-4147-A177-3AD203B41FA5}">
                      <a16:colId xmlns:a16="http://schemas.microsoft.com/office/drawing/2014/main" val="424207326"/>
                    </a:ext>
                  </a:extLst>
                </a:gridCol>
                <a:gridCol w="2426876">
                  <a:extLst>
                    <a:ext uri="{9D8B030D-6E8A-4147-A177-3AD203B41FA5}">
                      <a16:colId xmlns:a16="http://schemas.microsoft.com/office/drawing/2014/main" val="3034741115"/>
                    </a:ext>
                  </a:extLst>
                </a:gridCol>
                <a:gridCol w="2822200">
                  <a:extLst>
                    <a:ext uri="{9D8B030D-6E8A-4147-A177-3AD203B41FA5}">
                      <a16:colId xmlns:a16="http://schemas.microsoft.com/office/drawing/2014/main" val="323862031"/>
                    </a:ext>
                  </a:extLst>
                </a:gridCol>
                <a:gridCol w="2581154">
                  <a:extLst>
                    <a:ext uri="{9D8B030D-6E8A-4147-A177-3AD203B41FA5}">
                      <a16:colId xmlns:a16="http://schemas.microsoft.com/office/drawing/2014/main" val="1526491669"/>
                    </a:ext>
                  </a:extLst>
                </a:gridCol>
                <a:gridCol w="2442259">
                  <a:extLst>
                    <a:ext uri="{9D8B030D-6E8A-4147-A177-3AD203B41FA5}">
                      <a16:colId xmlns:a16="http://schemas.microsoft.com/office/drawing/2014/main" val="3376697238"/>
                    </a:ext>
                  </a:extLst>
                </a:gridCol>
              </a:tblGrid>
              <a:tr h="354575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Month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Labour Cost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Avg</a:t>
                      </a:r>
                      <a:r>
                        <a:rPr lang="en-GB" sz="1400" dirty="0"/>
                        <a:t> Cost/Cum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176625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AUGUST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7961810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8874046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SEPTEMBER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10003410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42408226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OCTOBER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10370522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1342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10455374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20.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NOVEMBER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8979301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56803410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21.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DECEMBER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13128945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7049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1985970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22.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JANUARY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18989158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3224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59389428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23.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February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21732402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3589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02521611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24.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March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22651394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3731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38162240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25.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April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20895183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3008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030725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1948F7D-FBCC-4D5A-91D0-2E2863027404}"/>
              </a:ext>
            </a:extLst>
          </p:cNvPr>
          <p:cNvSpPr txBox="1"/>
          <p:nvPr/>
        </p:nvSpPr>
        <p:spPr>
          <a:xfrm>
            <a:off x="350135" y="469701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In House Labour Monthly Summary</a:t>
            </a:r>
            <a:r>
              <a:rPr lang="en-GB" dirty="0"/>
              <a:t>		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4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0" y="0"/>
            <a:ext cx="9346499" cy="903249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3100" b="1" dirty="0">
                <a:ln/>
                <a:solidFill>
                  <a:schemeClr val="accent4"/>
                </a:solidFill>
              </a:rPr>
              <a:t>Special Mould Area.</a:t>
            </a:r>
            <a:br>
              <a:rPr lang="en-GB" sz="3100" b="1" dirty="0">
                <a:ln/>
                <a:solidFill>
                  <a:schemeClr val="accent4"/>
                </a:solidFill>
              </a:rPr>
            </a:br>
            <a:r>
              <a:rPr lang="en-GB" sz="3100" b="1" dirty="0">
                <a:ln/>
                <a:solidFill>
                  <a:schemeClr val="accent4"/>
                </a:solidFill>
              </a:rPr>
              <a:t>Person in charge – MR. VITRANG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endParaRPr lang="en-IN" b="1" dirty="0">
              <a:ln/>
              <a:solidFill>
                <a:schemeClr val="accent4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297027"/>
              </p:ext>
            </p:extLst>
          </p:nvPr>
        </p:nvGraphicFramePr>
        <p:xfrm>
          <a:off x="313190" y="1149963"/>
          <a:ext cx="11565620" cy="30364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8807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1544374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1266712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1445180">
                  <a:extLst>
                    <a:ext uri="{9D8B030D-6E8A-4147-A177-3AD203B41FA5}">
                      <a16:colId xmlns:a16="http://schemas.microsoft.com/office/drawing/2014/main" val="4274738573"/>
                    </a:ext>
                  </a:extLst>
                </a:gridCol>
                <a:gridCol w="1373527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994108">
                  <a:extLst>
                    <a:ext uri="{9D8B030D-6E8A-4147-A177-3AD203B41FA5}">
                      <a16:colId xmlns:a16="http://schemas.microsoft.com/office/drawing/2014/main" val="533388387"/>
                    </a:ext>
                  </a:extLst>
                </a:gridCol>
                <a:gridCol w="994108">
                  <a:extLst>
                    <a:ext uri="{9D8B030D-6E8A-4147-A177-3AD203B41FA5}">
                      <a16:colId xmlns:a16="http://schemas.microsoft.com/office/drawing/2014/main" val="2075852328"/>
                    </a:ext>
                  </a:extLst>
                </a:gridCol>
                <a:gridCol w="994108">
                  <a:extLst>
                    <a:ext uri="{9D8B030D-6E8A-4147-A177-3AD203B41FA5}">
                      <a16:colId xmlns:a16="http://schemas.microsoft.com/office/drawing/2014/main" val="2110578482"/>
                    </a:ext>
                  </a:extLst>
                </a:gridCol>
                <a:gridCol w="1031807">
                  <a:extLst>
                    <a:ext uri="{9D8B030D-6E8A-4147-A177-3AD203B41FA5}">
                      <a16:colId xmlns:a16="http://schemas.microsoft.com/office/drawing/2014/main" val="320400275"/>
                    </a:ext>
                  </a:extLst>
                </a:gridCol>
                <a:gridCol w="1152889">
                  <a:extLst>
                    <a:ext uri="{9D8B030D-6E8A-4147-A177-3AD203B41FA5}">
                      <a16:colId xmlns:a16="http://schemas.microsoft.com/office/drawing/2014/main" val="780606342"/>
                    </a:ext>
                  </a:extLst>
                </a:gridCol>
              </a:tblGrid>
              <a:tr h="324091"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APRIL 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ACHIEVED FTM APRIL 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MAY 24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49475090"/>
                  </a:ext>
                </a:extLst>
              </a:tr>
              <a:tr h="475699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Sr No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Elements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CUM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NOS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CUM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31981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135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487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95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334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574158"/>
                  </a:ext>
                </a:extLst>
              </a:tr>
              <a:tr h="31981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PSS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0.31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865305"/>
                  </a:ext>
                </a:extLst>
              </a:tr>
              <a:tr h="31981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PB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99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728363"/>
                  </a:ext>
                </a:extLst>
              </a:tr>
              <a:tr h="28175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MANHOLE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76099"/>
                  </a:ext>
                </a:extLst>
              </a:tr>
              <a:tr h="31981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LAN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0463"/>
                  </a:ext>
                </a:extLst>
              </a:tr>
              <a:tr h="305323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TOTAL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294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562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264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406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163084"/>
                  </a:ext>
                </a:extLst>
              </a:tr>
              <a:tr h="153698"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47%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40%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81766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0F88CDC-14E4-4C73-B3D7-C13795981A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519652"/>
              </p:ext>
            </p:extLst>
          </p:nvPr>
        </p:nvGraphicFramePr>
        <p:xfrm>
          <a:off x="313190" y="4305300"/>
          <a:ext cx="11565620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822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777" y="112456"/>
            <a:ext cx="68490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Carousal Factory</a:t>
            </a:r>
            <a:br>
              <a:rPr lang="en-GB" sz="2800" dirty="0"/>
            </a:br>
            <a:r>
              <a:rPr lang="en-GB" sz="2800" dirty="0"/>
              <a:t>Person In charge – MR. VITRANG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23923"/>
              </p:ext>
            </p:extLst>
          </p:nvPr>
        </p:nvGraphicFramePr>
        <p:xfrm>
          <a:off x="444500" y="1172653"/>
          <a:ext cx="11531600" cy="316312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60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8559">
                  <a:extLst>
                    <a:ext uri="{9D8B030D-6E8A-4147-A177-3AD203B41FA5}">
                      <a16:colId xmlns:a16="http://schemas.microsoft.com/office/drawing/2014/main" val="139625465"/>
                    </a:ext>
                  </a:extLst>
                </a:gridCol>
                <a:gridCol w="763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45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5315">
                  <a:extLst>
                    <a:ext uri="{9D8B030D-6E8A-4147-A177-3AD203B41FA5}">
                      <a16:colId xmlns:a16="http://schemas.microsoft.com/office/drawing/2014/main" val="688041495"/>
                    </a:ext>
                  </a:extLst>
                </a:gridCol>
                <a:gridCol w="9336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330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0401"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APRIL 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ACHIEVED FTM APRIL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MAY 24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3947992594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Sr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Elements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CUM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NOS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CUM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1.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NLW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1727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719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581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860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371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LS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681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481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369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50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3.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PW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447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207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083452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PSS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1366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Counter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18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27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224075"/>
                  </a:ext>
                </a:extLst>
              </a:tr>
              <a:tr h="288533">
                <a:tc gridSpan="2">
                  <a:txBody>
                    <a:bodyPr/>
                    <a:lstStyle/>
                    <a:p>
                      <a:r>
                        <a:rPr lang="en-GB" sz="1200" b="1" dirty="0"/>
                        <a:t>TOTAL</a:t>
                      </a:r>
                      <a:endParaRPr lang="en-IN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2685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1312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1097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410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18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27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1368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654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80">
                <a:tc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41%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31%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292168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9BB7212-CA8F-48E2-B32D-BEAE65B278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856183"/>
              </p:ext>
            </p:extLst>
          </p:nvPr>
        </p:nvGraphicFramePr>
        <p:xfrm>
          <a:off x="444500" y="4559300"/>
          <a:ext cx="11531600" cy="207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B5816B-53D1-4279-A3E8-7CC4A2423137}"/>
              </a:ext>
            </a:extLst>
          </p:cNvPr>
          <p:cNvSpPr txBox="1"/>
          <p:nvPr/>
        </p:nvSpPr>
        <p:spPr>
          <a:xfrm>
            <a:off x="155868" y="0"/>
            <a:ext cx="6180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Element Repairing 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VITRANG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8B49DBC-267F-4C32-95F0-D19EA3C44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122511"/>
              </p:ext>
            </p:extLst>
          </p:nvPr>
        </p:nvGraphicFramePr>
        <p:xfrm>
          <a:off x="155868" y="806829"/>
          <a:ext cx="11642433" cy="3313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58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45635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79807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67705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827373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APRIL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APRIL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MAY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NLW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50649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9018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38282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9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266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86B2D36-A5C2-4EB6-9EFB-3DF08D4C7A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3566737"/>
              </p:ext>
            </p:extLst>
          </p:nvPr>
        </p:nvGraphicFramePr>
        <p:xfrm>
          <a:off x="155868" y="4281269"/>
          <a:ext cx="11769432" cy="2289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365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46499" cy="1072444"/>
          </a:xfrm>
        </p:spPr>
        <p:txBody>
          <a:bodyPr>
            <a:normAutofit/>
          </a:bodyPr>
          <a:lstStyle/>
          <a:p>
            <a:r>
              <a:rPr lang="en-GB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Pod Production Person in charge – MR. Rahil</a:t>
            </a:r>
            <a:endParaRPr lang="en-IN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265577"/>
              </p:ext>
            </p:extLst>
          </p:nvPr>
        </p:nvGraphicFramePr>
        <p:xfrm>
          <a:off x="781786" y="1072445"/>
          <a:ext cx="9098814" cy="261725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9387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1150465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656535">
                  <a:extLst>
                    <a:ext uri="{9D8B030D-6E8A-4147-A177-3AD203B41FA5}">
                      <a16:colId xmlns:a16="http://schemas.microsoft.com/office/drawing/2014/main" val="2527798638"/>
                    </a:ext>
                  </a:extLst>
                </a:gridCol>
                <a:gridCol w="924510">
                  <a:extLst>
                    <a:ext uri="{9D8B030D-6E8A-4147-A177-3AD203B41FA5}">
                      <a16:colId xmlns:a16="http://schemas.microsoft.com/office/drawing/2014/main" val="143204997"/>
                    </a:ext>
                  </a:extLst>
                </a:gridCol>
                <a:gridCol w="937908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883680">
                  <a:extLst>
                    <a:ext uri="{9D8B030D-6E8A-4147-A177-3AD203B41FA5}">
                      <a16:colId xmlns:a16="http://schemas.microsoft.com/office/drawing/2014/main" val="2110578482"/>
                    </a:ext>
                  </a:extLst>
                </a:gridCol>
                <a:gridCol w="750531">
                  <a:extLst>
                    <a:ext uri="{9D8B030D-6E8A-4147-A177-3AD203B41FA5}">
                      <a16:colId xmlns:a16="http://schemas.microsoft.com/office/drawing/2014/main" val="786801068"/>
                    </a:ext>
                  </a:extLst>
                </a:gridCol>
                <a:gridCol w="1156642">
                  <a:extLst>
                    <a:ext uri="{9D8B030D-6E8A-4147-A177-3AD203B41FA5}">
                      <a16:colId xmlns:a16="http://schemas.microsoft.com/office/drawing/2014/main" val="3366188791"/>
                    </a:ext>
                  </a:extLst>
                </a:gridCol>
                <a:gridCol w="822314">
                  <a:extLst>
                    <a:ext uri="{9D8B030D-6E8A-4147-A177-3AD203B41FA5}">
                      <a16:colId xmlns:a16="http://schemas.microsoft.com/office/drawing/2014/main" val="320400275"/>
                    </a:ext>
                  </a:extLst>
                </a:gridCol>
                <a:gridCol w="1106842">
                  <a:extLst>
                    <a:ext uri="{9D8B030D-6E8A-4147-A177-3AD203B41FA5}">
                      <a16:colId xmlns:a16="http://schemas.microsoft.com/office/drawing/2014/main" val="327882486"/>
                    </a:ext>
                  </a:extLst>
                </a:gridCol>
              </a:tblGrid>
              <a:tr h="588982"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APRIL 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ACHIEVED FTM APRIL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MAY 24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4073297839"/>
                  </a:ext>
                </a:extLst>
              </a:tr>
              <a:tr h="575961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Sr No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Elements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CUM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NOS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CUM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356359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1.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Kitchen POD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361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3103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229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1826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377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3244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85890"/>
                  </a:ext>
                </a:extLst>
              </a:tr>
              <a:tr h="392326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2.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Lift POD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43748"/>
                  </a:ext>
                </a:extLst>
              </a:tr>
              <a:tr h="398825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TOTAL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396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3298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281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2067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391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3319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273351"/>
                  </a:ext>
                </a:extLst>
              </a:tr>
              <a:tr h="234603"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71%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63%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015521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0CDB357-5EA1-4EB8-8C61-BD2B737639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911520"/>
              </p:ext>
            </p:extLst>
          </p:nvPr>
        </p:nvGraphicFramePr>
        <p:xfrm>
          <a:off x="781786" y="3905250"/>
          <a:ext cx="9708414" cy="270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458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81F159-9682-CD74-C852-F89D9F67A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237004"/>
              </p:ext>
            </p:extLst>
          </p:nvPr>
        </p:nvGraphicFramePr>
        <p:xfrm>
          <a:off x="372140" y="1350891"/>
          <a:ext cx="7567084" cy="2622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46">
                  <a:extLst>
                    <a:ext uri="{9D8B030D-6E8A-4147-A177-3AD203B41FA5}">
                      <a16:colId xmlns:a16="http://schemas.microsoft.com/office/drawing/2014/main" val="3596779769"/>
                    </a:ext>
                  </a:extLst>
                </a:gridCol>
                <a:gridCol w="1061302">
                  <a:extLst>
                    <a:ext uri="{9D8B030D-6E8A-4147-A177-3AD203B41FA5}">
                      <a16:colId xmlns:a16="http://schemas.microsoft.com/office/drawing/2014/main" val="3577236029"/>
                    </a:ext>
                  </a:extLst>
                </a:gridCol>
                <a:gridCol w="928659">
                  <a:extLst>
                    <a:ext uri="{9D8B030D-6E8A-4147-A177-3AD203B41FA5}">
                      <a16:colId xmlns:a16="http://schemas.microsoft.com/office/drawing/2014/main" val="3505969423"/>
                    </a:ext>
                  </a:extLst>
                </a:gridCol>
                <a:gridCol w="1048836">
                  <a:extLst>
                    <a:ext uri="{9D8B030D-6E8A-4147-A177-3AD203B41FA5}">
                      <a16:colId xmlns:a16="http://schemas.microsoft.com/office/drawing/2014/main" val="2850432856"/>
                    </a:ext>
                  </a:extLst>
                </a:gridCol>
                <a:gridCol w="1048836">
                  <a:extLst>
                    <a:ext uri="{9D8B030D-6E8A-4147-A177-3AD203B41FA5}">
                      <a16:colId xmlns:a16="http://schemas.microsoft.com/office/drawing/2014/main" val="3424651826"/>
                    </a:ext>
                  </a:extLst>
                </a:gridCol>
                <a:gridCol w="1132861">
                  <a:extLst>
                    <a:ext uri="{9D8B030D-6E8A-4147-A177-3AD203B41FA5}">
                      <a16:colId xmlns:a16="http://schemas.microsoft.com/office/drawing/2014/main" val="1999576828"/>
                    </a:ext>
                  </a:extLst>
                </a:gridCol>
                <a:gridCol w="850622">
                  <a:extLst>
                    <a:ext uri="{9D8B030D-6E8A-4147-A177-3AD203B41FA5}">
                      <a16:colId xmlns:a16="http://schemas.microsoft.com/office/drawing/2014/main" val="3843016198"/>
                    </a:ext>
                  </a:extLst>
                </a:gridCol>
                <a:gridCol w="850622">
                  <a:extLst>
                    <a:ext uri="{9D8B030D-6E8A-4147-A177-3AD203B41FA5}">
                      <a16:colId xmlns:a16="http://schemas.microsoft.com/office/drawing/2014/main" val="3160724165"/>
                    </a:ext>
                  </a:extLst>
                </a:gridCol>
              </a:tblGrid>
              <a:tr h="1149709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APRIL 24</a:t>
                      </a:r>
                    </a:p>
                    <a:p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ACHIEVED FTM APRIL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MAY 24</a:t>
                      </a:r>
                    </a:p>
                    <a:p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31502"/>
                  </a:ext>
                </a:extLst>
              </a:tr>
              <a:tr h="610900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Elements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CUM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89133"/>
                  </a:ext>
                </a:extLst>
              </a:tr>
              <a:tr h="431087">
                <a:tc>
                  <a:txBody>
                    <a:bodyPr/>
                    <a:lstStyle/>
                    <a:p>
                      <a:r>
                        <a:rPr lang="en-GB" sz="1400" dirty="0"/>
                        <a:t>1.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36BED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19BED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36BED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605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19875"/>
                  </a:ext>
                </a:extLst>
              </a:tr>
              <a:tr h="431087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36BED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605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19BED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36BED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605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6298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EB2651-6C28-5B7F-E6D9-15D400716404}"/>
              </a:ext>
            </a:extLst>
          </p:cNvPr>
          <p:cNvSpPr txBox="1"/>
          <p:nvPr/>
        </p:nvSpPr>
        <p:spPr>
          <a:xfrm>
            <a:off x="465174" y="486417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HCS</a:t>
            </a:r>
            <a:r>
              <a:rPr lang="en-GB" sz="1800" dirty="0"/>
              <a:t> Factory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RANA</a:t>
            </a:r>
            <a:endParaRPr lang="en-US" sz="18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BF40ACB-41A6-4882-9DEB-111945444C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778809"/>
              </p:ext>
            </p:extLst>
          </p:nvPr>
        </p:nvGraphicFramePr>
        <p:xfrm>
          <a:off x="257840" y="4065530"/>
          <a:ext cx="10270460" cy="2703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BF84D38-3401-44F1-AA6D-35BDFBAF81FB}"/>
              </a:ext>
            </a:extLst>
          </p:cNvPr>
          <p:cNvSpPr txBox="1"/>
          <p:nvPr/>
        </p:nvSpPr>
        <p:spPr>
          <a:xfrm>
            <a:off x="8062384" y="3327343"/>
            <a:ext cx="3757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NOTE - PLAN DEPEND ON BUILDING ERECTION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8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2597"/>
            <a:ext cx="9734309" cy="1630702"/>
          </a:xfrm>
        </p:spPr>
        <p:txBody>
          <a:bodyPr>
            <a:normAutofit/>
          </a:bodyPr>
          <a:lstStyle/>
          <a:p>
            <a: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CIVIL Work </a:t>
            </a:r>
            <a:b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Person In charge – MR. Gauri.</a:t>
            </a:r>
            <a:endParaRPr lang="en-IN" sz="3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3FA55E-9A85-4686-A465-9A2A14176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591143"/>
              </p:ext>
            </p:extLst>
          </p:nvPr>
        </p:nvGraphicFramePr>
        <p:xfrm>
          <a:off x="227910" y="2273426"/>
          <a:ext cx="10061983" cy="128524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368704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3217730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1629957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1943147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1902445">
                  <a:extLst>
                    <a:ext uri="{9D8B030D-6E8A-4147-A177-3AD203B41FA5}">
                      <a16:colId xmlns:a16="http://schemas.microsoft.com/office/drawing/2014/main" val="3405042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UoM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Qty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Cost/CMT FTM APRIL 24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CIVIL WORK 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CMT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53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3441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193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12709</TotalTime>
  <Words>1454</Words>
  <Application>Microsoft Office PowerPoint</Application>
  <PresentationFormat>Widescreen</PresentationFormat>
  <Paragraphs>895</Paragraphs>
  <Slides>24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 Narrow</vt:lpstr>
      <vt:lpstr>Arial</vt:lpstr>
      <vt:lpstr>Calibri</vt:lpstr>
      <vt:lpstr>Cambria</vt:lpstr>
      <vt:lpstr>Century Gothic</vt:lpstr>
      <vt:lpstr>Wingdings 3</vt:lpstr>
      <vt:lpstr>Ion</vt:lpstr>
      <vt:lpstr>Production progress report FTM  APRIL 24. </vt:lpstr>
      <vt:lpstr>In House Labour Monthly Summary   </vt:lpstr>
      <vt:lpstr>PowerPoint Presentation</vt:lpstr>
      <vt:lpstr>Special Mould Area. Person in charge – MR. VITRANG </vt:lpstr>
      <vt:lpstr>PowerPoint Presentation</vt:lpstr>
      <vt:lpstr>PowerPoint Presentation</vt:lpstr>
      <vt:lpstr>Pod Production Person in charge – MR. Rahil</vt:lpstr>
      <vt:lpstr>PowerPoint Presentation</vt:lpstr>
      <vt:lpstr>CIVIL Work  Person In charge – MR. Gauri.</vt:lpstr>
      <vt:lpstr>Element Repairing  Person In charge – MR. Sivaraman.</vt:lpstr>
      <vt:lpstr>Reinforcement Yard  Person In charge – MR. DK Patel.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April 24 Special Mould &amp; Other work Concrete Monthly Summary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progress report FTM  December 22.</dc:title>
  <dc:creator>Soham Shah</dc:creator>
  <cp:lastModifiedBy>JATIN JADHAV</cp:lastModifiedBy>
  <cp:revision>770</cp:revision>
  <cp:lastPrinted>2024-11-13T09:32:51Z</cp:lastPrinted>
  <dcterms:created xsi:type="dcterms:W3CDTF">2023-01-03T04:57:00Z</dcterms:created>
  <dcterms:modified xsi:type="dcterms:W3CDTF">2024-11-13T09:33:03Z</dcterms:modified>
</cp:coreProperties>
</file>