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2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3.xml" ContentType="application/vnd.openxmlformats-officedocument.drawingml.chartshape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4.xml" ContentType="application/vnd.openxmlformats-officedocument.drawingml.chartshape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5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rawings/drawing5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34"/>
  </p:notesMasterIdLst>
  <p:sldIdLst>
    <p:sldId id="256" r:id="rId2"/>
    <p:sldId id="263" r:id="rId3"/>
    <p:sldId id="275" r:id="rId4"/>
    <p:sldId id="290" r:id="rId5"/>
    <p:sldId id="257" r:id="rId6"/>
    <p:sldId id="286" r:id="rId7"/>
    <p:sldId id="269" r:id="rId8"/>
    <p:sldId id="279" r:id="rId9"/>
    <p:sldId id="258" r:id="rId10"/>
    <p:sldId id="271" r:id="rId11"/>
    <p:sldId id="261" r:id="rId12"/>
    <p:sldId id="259" r:id="rId13"/>
    <p:sldId id="260" r:id="rId14"/>
    <p:sldId id="280" r:id="rId15"/>
    <p:sldId id="268" r:id="rId16"/>
    <p:sldId id="289" r:id="rId17"/>
    <p:sldId id="273" r:id="rId18"/>
    <p:sldId id="277" r:id="rId19"/>
    <p:sldId id="281" r:id="rId20"/>
    <p:sldId id="284" r:id="rId21"/>
    <p:sldId id="294" r:id="rId22"/>
    <p:sldId id="293" r:id="rId23"/>
    <p:sldId id="282" r:id="rId24"/>
    <p:sldId id="288" r:id="rId25"/>
    <p:sldId id="283" r:id="rId26"/>
    <p:sldId id="285" r:id="rId27"/>
    <p:sldId id="292" r:id="rId28"/>
    <p:sldId id="267" r:id="rId29"/>
    <p:sldId id="278" r:id="rId30"/>
    <p:sldId id="270" r:id="rId31"/>
    <p:sldId id="274" r:id="rId32"/>
    <p:sldId id="291" r:id="rId33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2" autoAdjust="0"/>
  </p:normalViewPr>
  <p:slideViewPr>
    <p:cSldViewPr snapToGrid="0">
      <p:cViewPr varScale="1">
        <p:scale>
          <a:sx n="74" d="100"/>
          <a:sy n="74" d="100"/>
        </p:scale>
        <p:origin x="76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30-06-24%20Daily%20Cumulative%20Progress%20-%20B18%20&amp;%20B19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30-06-24%20Daily%20Cumulative%20Progress%20-%20B18%20&amp;%20B19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2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%20august24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%20august24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%20august24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DPR%20Suraksha%20Site%20(11)%20-%20B14,%20B15%20&amp;%20B16.xlsx" TargetMode="Externa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3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DPR%20Suraksha%20Site%20(11)%20-%20B14,%20B15%20&amp;%20B16.xlsx" TargetMode="Externa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4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RP%20-%20B17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chartUserShapes" Target="../drawings/drawing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Concrete &amp; Labour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49562554680665"/>
          <c:y val="8.4774492134558566E-2"/>
          <c:w val="0.77150437445319331"/>
          <c:h val="0.81165368392257375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Sheet6!$J$5</c:f>
              <c:strCache>
                <c:ptCount val="1"/>
                <c:pt idx="0">
                  <c:v>Concrete (Cum)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Sheet6!$G$6:$H$34</c:f>
              <c:multiLvlStrCache>
                <c:ptCount val="29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  <c:pt idx="28">
                    <c:v>Aug-24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</c:lvl>
              </c:multiLvlStrCache>
            </c:multiLvlStrRef>
          </c:cat>
          <c:val>
            <c:numRef>
              <c:f>Sheet6!$J$6:$J$34</c:f>
              <c:numCache>
                <c:formatCode>General</c:formatCode>
                <c:ptCount val="29"/>
                <c:pt idx="0">
                  <c:v>544</c:v>
                </c:pt>
                <c:pt idx="1">
                  <c:v>652</c:v>
                </c:pt>
                <c:pt idx="2">
                  <c:v>662</c:v>
                </c:pt>
                <c:pt idx="3">
                  <c:v>400</c:v>
                </c:pt>
                <c:pt idx="4">
                  <c:v>445</c:v>
                </c:pt>
                <c:pt idx="5">
                  <c:v>285</c:v>
                </c:pt>
                <c:pt idx="6">
                  <c:v>387</c:v>
                </c:pt>
                <c:pt idx="7">
                  <c:v>555</c:v>
                </c:pt>
                <c:pt idx="8">
                  <c:v>935</c:v>
                </c:pt>
                <c:pt idx="9">
                  <c:v>972</c:v>
                </c:pt>
                <c:pt idx="10">
                  <c:v>2232</c:v>
                </c:pt>
                <c:pt idx="11">
                  <c:v>903</c:v>
                </c:pt>
                <c:pt idx="12">
                  <c:v>824</c:v>
                </c:pt>
                <c:pt idx="13">
                  <c:v>1006</c:v>
                </c:pt>
                <c:pt idx="14">
                  <c:v>1085</c:v>
                </c:pt>
                <c:pt idx="15">
                  <c:v>506</c:v>
                </c:pt>
                <c:pt idx="16">
                  <c:v>1316</c:v>
                </c:pt>
                <c:pt idx="17">
                  <c:v>1563</c:v>
                </c:pt>
                <c:pt idx="18">
                  <c:v>1342</c:v>
                </c:pt>
                <c:pt idx="19">
                  <c:v>1196</c:v>
                </c:pt>
                <c:pt idx="20">
                  <c:v>1863</c:v>
                </c:pt>
                <c:pt idx="21">
                  <c:v>3224</c:v>
                </c:pt>
                <c:pt idx="22">
                  <c:v>3589</c:v>
                </c:pt>
                <c:pt idx="23">
                  <c:v>3731</c:v>
                </c:pt>
                <c:pt idx="24">
                  <c:v>3008</c:v>
                </c:pt>
                <c:pt idx="25">
                  <c:v>3467</c:v>
                </c:pt>
                <c:pt idx="26">
                  <c:v>3524</c:v>
                </c:pt>
                <c:pt idx="27">
                  <c:v>2404</c:v>
                </c:pt>
                <c:pt idx="28">
                  <c:v>2820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D-42D3-8B5D-647694A08549}"/>
            </c:ext>
          </c:extLst>
        </c:ser>
        <c:ser>
          <c:idx val="2"/>
          <c:order val="2"/>
          <c:tx>
            <c:strRef>
              <c:f>Sheet6!$K$5</c:f>
              <c:strCache>
                <c:ptCount val="1"/>
                <c:pt idx="0">
                  <c:v>Labour (Nos)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Sheet6!$G$6:$H$34</c:f>
              <c:multiLvlStrCache>
                <c:ptCount val="29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  <c:pt idx="28">
                    <c:v>Aug-24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</c:lvl>
              </c:multiLvlStrCache>
            </c:multiLvlStrRef>
          </c:cat>
          <c:val>
            <c:numRef>
              <c:f>Sheet6!$K$6:$K$34</c:f>
              <c:numCache>
                <c:formatCode>General</c:formatCode>
                <c:ptCount val="29"/>
                <c:pt idx="0">
                  <c:v>120</c:v>
                </c:pt>
                <c:pt idx="1">
                  <c:v>122</c:v>
                </c:pt>
                <c:pt idx="2">
                  <c:v>127</c:v>
                </c:pt>
                <c:pt idx="3">
                  <c:v>125</c:v>
                </c:pt>
                <c:pt idx="4">
                  <c:v>116</c:v>
                </c:pt>
                <c:pt idx="5">
                  <c:v>111</c:v>
                </c:pt>
                <c:pt idx="6">
                  <c:v>102</c:v>
                </c:pt>
                <c:pt idx="7">
                  <c:v>145</c:v>
                </c:pt>
                <c:pt idx="8">
                  <c:v>195</c:v>
                </c:pt>
                <c:pt idx="9">
                  <c:v>233</c:v>
                </c:pt>
                <c:pt idx="10">
                  <c:v>249</c:v>
                </c:pt>
                <c:pt idx="11">
                  <c:v>253</c:v>
                </c:pt>
                <c:pt idx="12">
                  <c:v>209</c:v>
                </c:pt>
                <c:pt idx="13">
                  <c:v>277</c:v>
                </c:pt>
                <c:pt idx="14">
                  <c:v>343</c:v>
                </c:pt>
                <c:pt idx="15">
                  <c:v>193</c:v>
                </c:pt>
                <c:pt idx="16">
                  <c:v>370</c:v>
                </c:pt>
                <c:pt idx="17">
                  <c:v>442</c:v>
                </c:pt>
                <c:pt idx="18">
                  <c:v>454</c:v>
                </c:pt>
                <c:pt idx="19">
                  <c:v>429</c:v>
                </c:pt>
                <c:pt idx="20">
                  <c:v>584</c:v>
                </c:pt>
                <c:pt idx="21">
                  <c:v>877</c:v>
                </c:pt>
                <c:pt idx="22">
                  <c:v>949</c:v>
                </c:pt>
                <c:pt idx="23">
                  <c:v>1009</c:v>
                </c:pt>
                <c:pt idx="24">
                  <c:v>915</c:v>
                </c:pt>
                <c:pt idx="25">
                  <c:v>997</c:v>
                </c:pt>
                <c:pt idx="26">
                  <c:v>1050</c:v>
                </c:pt>
                <c:pt idx="27">
                  <c:v>989</c:v>
                </c:pt>
                <c:pt idx="28">
                  <c:v>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BD-42D3-8B5D-647694A08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2487887"/>
        <c:axId val="2112479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Sheet6!$I$5</c15:sqref>
                        </c15:formulaRef>
                      </c:ext>
                    </c:extLst>
                    <c:strCache>
                      <c:ptCount val="1"/>
                      <c:pt idx="0">
                        <c:v>Labour Cost (INR)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Sheet6!$G$6:$H$34</c15:sqref>
                        </c15:formulaRef>
                      </c:ext>
                    </c:extLst>
                    <c:multiLvlStrCache>
                      <c:ptCount val="29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Sheet6!$I$6:$I$34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#,##0">
                        <c:v>10003410</c:v>
                      </c:pt>
                      <c:pt idx="18" formatCode="#,##0">
                        <c:v>10370522</c:v>
                      </c:pt>
                      <c:pt idx="19" formatCode="#,##0">
                        <c:v>8979301</c:v>
                      </c:pt>
                      <c:pt idx="20" formatCode="#,##0">
                        <c:v>13128945</c:v>
                      </c:pt>
                      <c:pt idx="21" formatCode="#,##0">
                        <c:v>18989158</c:v>
                      </c:pt>
                      <c:pt idx="22" formatCode="#,##0">
                        <c:v>21732402</c:v>
                      </c:pt>
                      <c:pt idx="23" formatCode="#,##0">
                        <c:v>22651394</c:v>
                      </c:pt>
                      <c:pt idx="24" formatCode="#,##0">
                        <c:v>20895183</c:v>
                      </c:pt>
                      <c:pt idx="25" formatCode="#,##0">
                        <c:v>22060451</c:v>
                      </c:pt>
                      <c:pt idx="26">
                        <c:v>24000480</c:v>
                      </c:pt>
                      <c:pt idx="27">
                        <c:v>18947767</c:v>
                      </c:pt>
                      <c:pt idx="28">
                        <c:v>17889451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6BD-42D3-8B5D-647694A08549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Sheet6!$L$5</c15:sqref>
                        </c15:formulaRef>
                      </c:ext>
                    </c:extLst>
                    <c:strCache>
                      <c:ptCount val="1"/>
                      <c:pt idx="0">
                        <c:v>Avg Cost/Cum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Sheet6!$G$6:$H$34</c15:sqref>
                        </c15:formulaRef>
                      </c:ext>
                    </c:extLst>
                    <c:multiLvlStrCache>
                      <c:ptCount val="29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Sheet6!$L$6:$L$34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4469</c:v>
                      </c:pt>
                      <c:pt idx="1">
                        <c:v>3788</c:v>
                      </c:pt>
                      <c:pt idx="2">
                        <c:v>4249</c:v>
                      </c:pt>
                      <c:pt idx="3">
                        <c:v>6637</c:v>
                      </c:pt>
                      <c:pt idx="4">
                        <c:v>5761</c:v>
                      </c:pt>
                      <c:pt idx="5">
                        <c:v>6974</c:v>
                      </c:pt>
                      <c:pt idx="6">
                        <c:v>5331</c:v>
                      </c:pt>
                      <c:pt idx="7">
                        <c:v>4801</c:v>
                      </c:pt>
                      <c:pt idx="8">
                        <c:v>4269</c:v>
                      </c:pt>
                      <c:pt idx="9">
                        <c:v>4934</c:v>
                      </c:pt>
                      <c:pt idx="10">
                        <c:v>2326</c:v>
                      </c:pt>
                      <c:pt idx="11">
                        <c:v>4748</c:v>
                      </c:pt>
                      <c:pt idx="12">
                        <c:v>6384</c:v>
                      </c:pt>
                      <c:pt idx="13">
                        <c:v>5636</c:v>
                      </c:pt>
                      <c:pt idx="14">
                        <c:v>6635</c:v>
                      </c:pt>
                      <c:pt idx="15">
                        <c:v>9251</c:v>
                      </c:pt>
                      <c:pt idx="16">
                        <c:v>6052</c:v>
                      </c:pt>
                      <c:pt idx="17">
                        <c:v>6401</c:v>
                      </c:pt>
                      <c:pt idx="18">
                        <c:v>7726</c:v>
                      </c:pt>
                      <c:pt idx="19">
                        <c:v>7508</c:v>
                      </c:pt>
                      <c:pt idx="20">
                        <c:v>7049</c:v>
                      </c:pt>
                      <c:pt idx="21">
                        <c:v>5890</c:v>
                      </c:pt>
                      <c:pt idx="22">
                        <c:v>6055</c:v>
                      </c:pt>
                      <c:pt idx="23">
                        <c:v>6072</c:v>
                      </c:pt>
                      <c:pt idx="24">
                        <c:v>6947</c:v>
                      </c:pt>
                      <c:pt idx="25">
                        <c:v>6363</c:v>
                      </c:pt>
                      <c:pt idx="26">
                        <c:v>6811</c:v>
                      </c:pt>
                      <c:pt idx="27">
                        <c:v>7882</c:v>
                      </c:pt>
                      <c:pt idx="28">
                        <c:v>6344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6BD-42D3-8B5D-647694A08549}"/>
                  </c:ext>
                </c:extLst>
              </c15:ser>
            </c15:filteredBarSeries>
          </c:ext>
        </c:extLst>
      </c:barChart>
      <c:catAx>
        <c:axId val="211248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79983"/>
        <c:crosses val="autoZero"/>
        <c:auto val="1"/>
        <c:lblAlgn val="ctr"/>
        <c:lblOffset val="100"/>
        <c:noMultiLvlLbl val="0"/>
      </c:catAx>
      <c:valAx>
        <c:axId val="2112479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8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Hospital Area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Sheet5!$F$48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84E0EE9-C634-41F0-8148-B50CE34EF2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A7B-42FD-807F-B8E56DB58C9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8CE9C7-E2CD-4251-8F39-F645CFDEFD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A7B-42FD-807F-B8E56DB58C9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D45768F-29DA-4CB1-B23A-177AC466F9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A7B-42FD-807F-B8E56DB58C9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7380C15-9A50-4B26-8BBB-B34FA7076C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A7B-42FD-807F-B8E56DB58C9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C550626-860E-42F5-8EB3-D287DEF404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A7B-42FD-807F-B8E56DB58C9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AA72A37-FC2B-4721-981A-962E0E33F9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A7B-42FD-807F-B8E56DB58C9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6D4C64A-19D3-4076-BF5E-134E3E3ED2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A7B-42FD-807F-B8E56DB58C9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B6ACF11-629D-43CB-82FE-C95D9A08AE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A7B-42FD-807F-B8E56DB58C9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5F54858-FE95-4646-8816-5098501991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A7B-42FD-807F-B8E56DB58C9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C3842AC-2779-405A-8D16-D4B1BD946E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A7B-42FD-807F-B8E56DB58C9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7793726-067B-40FD-984F-2EB3047E97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A7B-42FD-807F-B8E56DB58C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Sheet5!$H$48:$R$48</c:f>
              <c:numCache>
                <c:formatCode>0</c:formatCode>
                <c:ptCount val="11"/>
                <c:pt idx="0">
                  <c:v>342.55948036782956</c:v>
                </c:pt>
                <c:pt idx="1">
                  <c:v>548.39941030906118</c:v>
                </c:pt>
                <c:pt idx="2">
                  <c:v>972.0184715237159</c:v>
                </c:pt>
                <c:pt idx="3">
                  <c:v>1647.4268315752486</c:v>
                </c:pt>
                <c:pt idx="4">
                  <c:v>1295.5017943713749</c:v>
                </c:pt>
                <c:pt idx="5" formatCode="_(* #,##0_);_(* \(#,##0\);_(* &quot;-&quot;??_);_(@_)">
                  <c:v>1406.1902534482215</c:v>
                </c:pt>
                <c:pt idx="6">
                  <c:v>1426</c:v>
                </c:pt>
                <c:pt idx="7">
                  <c:v>755.29158190448504</c:v>
                </c:pt>
                <c:pt idx="8">
                  <c:v>626.10333058726621</c:v>
                </c:pt>
                <c:pt idx="9">
                  <c:v>583.40091916734264</c:v>
                </c:pt>
                <c:pt idx="10">
                  <c:v>996.58605974395437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Sheet5!$H$49:$R$49</c15:f>
                <c15:dlblRangeCache>
                  <c:ptCount val="11"/>
                  <c:pt idx="0">
                    <c:v>343Rs/m3,
labour - 5 Nos</c:v>
                  </c:pt>
                  <c:pt idx="1">
                    <c:v>548Rs/m3,
labour - 10 Nos</c:v>
                  </c:pt>
                  <c:pt idx="2">
                    <c:v>972Rs/m3,
labour - 6 Nos</c:v>
                  </c:pt>
                  <c:pt idx="3">
                    <c:v>1647Rs/m3,
labour - 8 Nos</c:v>
                  </c:pt>
                  <c:pt idx="4">
                    <c:v>1296Rs/m3,
labour - 16 Nos</c:v>
                  </c:pt>
                  <c:pt idx="5">
                    <c:v>1406Rs/m3,
labour - 24 Nos</c:v>
                  </c:pt>
                  <c:pt idx="6">
                    <c:v>1426Rs/m3,
labour - 19 Nos</c:v>
                  </c:pt>
                  <c:pt idx="7">
                    <c:v>755Rs/m3,
labour - 3 Nos</c:v>
                  </c:pt>
                  <c:pt idx="8">
                    <c:v>626Rs/m3,
labour - 3 Nos</c:v>
                  </c:pt>
                  <c:pt idx="9">
                    <c:v>583Rs/m3,
labour - 2 Nos</c:v>
                  </c:pt>
                  <c:pt idx="10">
                    <c:v>997Rs/m3,
labour - 4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CA7B-42FD-807F-B8E56DB58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Sheet5!$F$47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A7B-42FD-807F-B8E56DB58C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Sheet5!$H$47:$R$47</c:f>
              <c:numCache>
                <c:formatCode>General</c:formatCode>
                <c:ptCount val="11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 formatCode="0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A7B-42FD-807F-B8E56DB58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Erection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Sheet5!$F$57</c:f>
              <c:strCache>
                <c:ptCount val="1"/>
                <c:pt idx="0">
                  <c:v>Actual Cost (Rs/Pod)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4CEBC6C-1095-4D91-9BAC-DD9FF0F3E84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4E6-4679-B8B3-FF532B673D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C780D20-A4D3-43B2-B408-DE02079C6C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4E6-4679-B8B3-FF532B673D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85FCB6C-3628-4F31-88D8-02C7BC09AB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4E6-4679-B8B3-FF532B673D0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3046FCE-A7D0-450A-AF99-A9C9AFB9A3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4E6-4679-B8B3-FF532B673D0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B48946A-5D2C-41F8-8260-FAF8530631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4E6-4679-B8B3-FF532B673D0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FB34B90-26FE-4104-B437-38F23B6FED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4E6-4679-B8B3-FF532B673D0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57688B7-2F39-4B20-A19B-56A9B3B4AA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4E6-4679-B8B3-FF532B673D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Sheet5!$L$28:$R$28</c:f>
              <c:numCache>
                <c:formatCode>mmm\-yy</c:formatCode>
                <c:ptCount val="7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</c:numCache>
            </c:numRef>
          </c:cat>
          <c:val>
            <c:numRef>
              <c:f>Sheet5!$L$57:$R$57</c:f>
              <c:numCache>
                <c:formatCode>General</c:formatCode>
                <c:ptCount val="7"/>
                <c:pt idx="0" formatCode="0">
                  <c:v>8283.9066567244645</c:v>
                </c:pt>
                <c:pt idx="1">
                  <c:v>6419</c:v>
                </c:pt>
                <c:pt idx="2" formatCode="0">
                  <c:v>9138.4767068474575</c:v>
                </c:pt>
                <c:pt idx="3" formatCode="0">
                  <c:v>6996.7972589975907</c:v>
                </c:pt>
                <c:pt idx="4" formatCode="0">
                  <c:v>7402.7824074074078</c:v>
                </c:pt>
                <c:pt idx="5" formatCode="0">
                  <c:v>7754.3160533535165</c:v>
                </c:pt>
                <c:pt idx="6" formatCode="0">
                  <c:v>9494.7529732812036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Sheet5!$L$58:$R$58</c15:f>
                <c15:dlblRangeCache>
                  <c:ptCount val="7"/>
                  <c:pt idx="0">
                    <c:v>8284Rs/Per Pod,
labour - 74 Nos</c:v>
                  </c:pt>
                  <c:pt idx="1">
                    <c:v>6419Rs/Per Pod,
labour - 67 Nos</c:v>
                  </c:pt>
                  <c:pt idx="2">
                    <c:v>9138Rs/Per Pod,
labour - 76 Nos</c:v>
                  </c:pt>
                  <c:pt idx="3">
                    <c:v>6997Rs/Per Pod,
labour - 68 Nos</c:v>
                  </c:pt>
                  <c:pt idx="4">
                    <c:v>7403Rs/Per Pod,
labour - 72 Nos</c:v>
                  </c:pt>
                  <c:pt idx="5">
                    <c:v>7754Rs/Per Pod,
labour - 66 Nos</c:v>
                  </c:pt>
                  <c:pt idx="6">
                    <c:v>9495Rs/Per Pod,
labour - 68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F4E6-4679-B8B3-FF532B673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Sheet5!$F$56</c:f>
              <c:strCache>
                <c:ptCount val="1"/>
                <c:pt idx="0">
                  <c:v>Approved Cost (Rs/Pod)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4E6-4679-B8B3-FF532B673D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Sheet5!$L$28:$R$28</c:f>
              <c:numCache>
                <c:formatCode>mmm\-yy</c:formatCode>
                <c:ptCount val="7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</c:numCache>
            </c:numRef>
          </c:cat>
          <c:val>
            <c:numRef>
              <c:f>Sheet5!$L$56:$R$56</c:f>
              <c:numCache>
                <c:formatCode>General</c:formatCode>
                <c:ptCount val="7"/>
                <c:pt idx="0">
                  <c:v>4000</c:v>
                </c:pt>
                <c:pt idx="1">
                  <c:v>4000</c:v>
                </c:pt>
                <c:pt idx="2" formatCode="0">
                  <c:v>4000</c:v>
                </c:pt>
                <c:pt idx="3">
                  <c:v>4000</c:v>
                </c:pt>
                <c:pt idx="4" formatCode="0">
                  <c:v>4000</c:v>
                </c:pt>
                <c:pt idx="5">
                  <c:v>4000</c:v>
                </c:pt>
                <c:pt idx="6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4E6-4679-B8B3-FF532B673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layout>
        <c:manualLayout>
          <c:xMode val="edge"/>
          <c:yMode val="edge"/>
          <c:x val="0.17650793650793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Sheet5!$F$51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73319ED-F66D-4C7B-B239-BA1FBBD6BC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18-4950-B399-B74955BA9CE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EE3342B-BA31-42C6-8F1B-5AA5EC70E5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C18-4950-B399-B74955BA9CE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6EF945-A420-466B-BB37-77A8726C09C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C18-4950-B399-B74955BA9CE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753A5F1-FB2B-4318-AEAF-45B03B4212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C18-4950-B399-B74955BA9CE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7066E0E-6266-41E2-A3FA-272ACCC946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C18-4950-B399-B74955BA9CE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0E3E0F8-4DCE-4131-8A0B-8B647DE5CA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C18-4950-B399-B74955BA9CE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0808BC3-6D6E-4507-AC74-6FEE461C70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C18-4950-B399-B74955BA9CE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54534E3-A77F-46BB-9CB8-6D50F2E221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C18-4950-B399-B74955BA9CE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9422E9F-16B2-4D5B-8875-DFC9D2F80D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C18-4950-B399-B74955BA9CE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F53105F-DFE8-41FE-BD71-1029B0889AC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C18-4950-B399-B74955BA9CE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DF8CC63-BEBB-4213-AF54-7D1F19332F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9C18-4950-B399-B74955BA9C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Sheet5!$H$51:$R$51</c:f>
              <c:numCache>
                <c:formatCode>0</c:formatCode>
                <c:ptCount val="11"/>
                <c:pt idx="0">
                  <c:v>2239.7299882960951</c:v>
                </c:pt>
                <c:pt idx="1">
                  <c:v>1683.5430773643182</c:v>
                </c:pt>
                <c:pt idx="2">
                  <c:v>2158.2336306019934</c:v>
                </c:pt>
                <c:pt idx="3">
                  <c:v>2432.2128346956179</c:v>
                </c:pt>
                <c:pt idx="4">
                  <c:v>2067.3323092677924</c:v>
                </c:pt>
                <c:pt idx="5">
                  <c:v>2168.596128297303</c:v>
                </c:pt>
                <c:pt idx="6">
                  <c:v>1855.1423653446175</c:v>
                </c:pt>
                <c:pt idx="7">
                  <c:v>1291.7321164740533</c:v>
                </c:pt>
                <c:pt idx="8">
                  <c:v>1407.1705616795471</c:v>
                </c:pt>
                <c:pt idx="9">
                  <c:v>1304.0332436736742</c:v>
                </c:pt>
                <c:pt idx="10">
                  <c:v>1455.236915342068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Sheet5!$H$52:$R$52</c15:f>
                <c15:dlblRangeCache>
                  <c:ptCount val="11"/>
                  <c:pt idx="0">
                    <c:v>2240Rs/m3,
labour - 43 Nos</c:v>
                  </c:pt>
                  <c:pt idx="1">
                    <c:v>1684Rs/m3,
labour - 45 Nos</c:v>
                  </c:pt>
                  <c:pt idx="2">
                    <c:v>2158Rs/m3,
labour - 66 Nos</c:v>
                  </c:pt>
                  <c:pt idx="3">
                    <c:v>2432Rs/m3,
labour - 92 Nos</c:v>
                  </c:pt>
                  <c:pt idx="4">
                    <c:v>2067Rs/m3,
labour - 13 Nos</c:v>
                  </c:pt>
                  <c:pt idx="5">
                    <c:v>2169Rs/m3,
labour - 18 Nos</c:v>
                  </c:pt>
                  <c:pt idx="6">
                    <c:v>1855Rs/m3,
labour - 42 Nos</c:v>
                  </c:pt>
                  <c:pt idx="7">
                    <c:v>1292Rs/m3,
labour - 149 Nos</c:v>
                  </c:pt>
                  <c:pt idx="8">
                    <c:v>1407Rs/m3,
labour - 109 Nos</c:v>
                  </c:pt>
                  <c:pt idx="9">
                    <c:v>1304Rs/m3,
labour - 125 Nos</c:v>
                  </c:pt>
                  <c:pt idx="10">
                    <c:v>1455Rs/m3,
labour - 81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9C18-4950-B399-B74955BA9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Sheet5!$F$50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C18-4950-B399-B74955BA9C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Sheet5!$H$50:$R$50</c:f>
              <c:numCache>
                <c:formatCode>General</c:formatCode>
                <c:ptCount val="11"/>
                <c:pt idx="0">
                  <c:v>1050</c:v>
                </c:pt>
                <c:pt idx="1">
                  <c:v>1050</c:v>
                </c:pt>
                <c:pt idx="2">
                  <c:v>1050</c:v>
                </c:pt>
                <c:pt idx="3">
                  <c:v>1050</c:v>
                </c:pt>
                <c:pt idx="4">
                  <c:v>1050</c:v>
                </c:pt>
                <c:pt idx="5">
                  <c:v>1050</c:v>
                </c:pt>
                <c:pt idx="6" formatCode="0">
                  <c:v>1050</c:v>
                </c:pt>
                <c:pt idx="7" formatCode="0">
                  <c:v>1050</c:v>
                </c:pt>
                <c:pt idx="8">
                  <c:v>1050</c:v>
                </c:pt>
                <c:pt idx="9">
                  <c:v>1050</c:v>
                </c:pt>
                <c:pt idx="10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C18-4950-B399-B74955BA9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Sheet5!$F$54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E1F-4CFF-BAF7-0978081673C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E1F-4CFF-BAF7-0978081673C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E1F-4CFF-BAF7-0978081673C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E1F-4CFF-BAF7-0978081673C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E1F-4CFF-BAF7-0978081673C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E1F-4CFF-BAF7-0978081673C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E1F-4CFF-BAF7-0978081673C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E1F-4CFF-BAF7-0978081673C2}"/>
                </c:ext>
              </c:extLst>
            </c:dLbl>
            <c:dLbl>
              <c:idx val="8"/>
              <c:layout>
                <c:manualLayout>
                  <c:x val="-5.6726150385972403E-2"/>
                  <c:y val="1.8895540763967544E-2"/>
                </c:manualLayout>
              </c:layout>
              <c:tx>
                <c:rich>
                  <a:bodyPr/>
                  <a:lstStyle/>
                  <a:p>
                    <a:fld id="{9D8E301B-883A-4164-8533-6C52B76835D9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96C65DA-9D3D-4DF8-9494-5532DF4635D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E1F-4CFF-BAF7-0978081673C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C2C8D29-5F70-4AD9-B91B-4F3AE8D3688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82FAB33-3C81-49BA-9233-4F61EFB615E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E1F-4CFF-BAF7-0978081673C2}"/>
                </c:ext>
              </c:extLst>
            </c:dLbl>
            <c:dLbl>
              <c:idx val="10"/>
              <c:layout>
                <c:manualLayout>
                  <c:x val="0"/>
                  <c:y val="-7.5582163055870177E-2"/>
                </c:manualLayout>
              </c:layout>
              <c:tx>
                <c:rich>
                  <a:bodyPr/>
                  <a:lstStyle/>
                  <a:p>
                    <a:fld id="{CEEB2BB2-ED3D-447A-933E-75FFE6CC517D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91A2EBD-7031-439A-9C63-FBA812BFC4D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E1F-4CFF-BAF7-0978081673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Sheet5!$H$54:$R$54</c:f>
              <c:numCache>
                <c:formatCode>General</c:formatCode>
                <c:ptCount val="11"/>
                <c:pt idx="8" formatCode="0">
                  <c:v>1855.2830786128829</c:v>
                </c:pt>
                <c:pt idx="9" formatCode="0">
                  <c:v>1437.298495818414</c:v>
                </c:pt>
                <c:pt idx="10" formatCode="0">
                  <c:v>1669.460195927416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Sheet5!$H$55:$R$55</c15:f>
                <c15:dlblRangeCache>
                  <c:ptCount val="11"/>
                  <c:pt idx="8">
                    <c:v>1855Rs/Per Pod,
labour - 67 Nos</c:v>
                  </c:pt>
                  <c:pt idx="9">
                    <c:v>1437Rs/Per Pod,
labour - 29 Nos</c:v>
                  </c:pt>
                  <c:pt idx="10">
                    <c:v>1669Rs/Per Pod,
labour - 61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6E1F-4CFF-BAF7-097808167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Sheet5!$F$53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Sheet5!$H$53:$R$53</c:f>
              <c:numCache>
                <c:formatCode>General</c:formatCode>
                <c:ptCount val="11"/>
                <c:pt idx="8">
                  <c:v>1050</c:v>
                </c:pt>
                <c:pt idx="9">
                  <c:v>1050</c:v>
                </c:pt>
                <c:pt idx="10" formatCode="0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E1F-4CFF-BAF7-097808167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Fabrication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Sheet5!$F$59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Sheet5!$H$59:$R$59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0-3E24-48E4-BD7D-9E1A239F6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ndard"/>
        <c:varyColors val="0"/>
        <c:ser>
          <c:idx val="1"/>
          <c:order val="1"/>
          <c:tx>
            <c:strRef>
              <c:f>Sheet5!$F$60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A6268A27-BE36-4994-833C-FD4F24A3EA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E24-48E4-BD7D-9E1A239F6A4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915DC32-A266-4F77-ADFF-39A401D977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E24-48E4-BD7D-9E1A239F6A4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EB61EC4-7403-49FB-9D15-A2EC17C775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E24-48E4-BD7D-9E1A239F6A4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D19CD61-1CF0-480E-967E-91D4A52389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E24-48E4-BD7D-9E1A239F6A4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22BCC21-A0AC-4669-B4F0-D9E044F96F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E24-48E4-BD7D-9E1A239F6A4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01BABED-078C-4219-B86B-D95DE6F06F3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E24-48E4-BD7D-9E1A239F6A49}"/>
                </c:ext>
              </c:extLst>
            </c:dLbl>
            <c:dLbl>
              <c:idx val="6"/>
              <c:layout>
                <c:manualLayout>
                  <c:x val="-1.0846530728605881E-2"/>
                  <c:y val="-0.14285719642189593"/>
                </c:manualLayout>
              </c:layout>
              <c:tx>
                <c:rich>
                  <a:bodyPr/>
                  <a:lstStyle/>
                  <a:p>
                    <a:fld id="{CC14F785-648F-43D9-9DC4-C36C08A351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E24-48E4-BD7D-9E1A239F6A49}"/>
                </c:ext>
              </c:extLst>
            </c:dLbl>
            <c:dLbl>
              <c:idx val="7"/>
              <c:layout>
                <c:manualLayout>
                  <c:x val="1.4100489947187643E-2"/>
                  <c:y val="-0.25714295355941269"/>
                </c:manualLayout>
              </c:layout>
              <c:tx>
                <c:rich>
                  <a:bodyPr/>
                  <a:lstStyle/>
                  <a:p>
                    <a:fld id="{56D12D23-30DA-452D-BAA3-628228793F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3E24-48E4-BD7D-9E1A239F6A49}"/>
                </c:ext>
              </c:extLst>
            </c:dLbl>
            <c:dLbl>
              <c:idx val="8"/>
              <c:layout>
                <c:manualLayout>
                  <c:x val="-1.6269796092908819E-2"/>
                  <c:y val="-0.12857147677970637"/>
                </c:manualLayout>
              </c:layout>
              <c:tx>
                <c:rich>
                  <a:bodyPr/>
                  <a:lstStyle/>
                  <a:p>
                    <a:fld id="{96C411D6-61C9-40A7-A370-7BFB954A5A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E24-48E4-BD7D-9E1A239F6A49}"/>
                </c:ext>
              </c:extLst>
            </c:dLbl>
            <c:dLbl>
              <c:idx val="9"/>
              <c:layout>
                <c:manualLayout>
                  <c:x val="-3.3490243631015375E-2"/>
                  <c:y val="-0.19522766975165726"/>
                </c:manualLayout>
              </c:layout>
              <c:tx>
                <c:rich>
                  <a:bodyPr/>
                  <a:lstStyle/>
                  <a:p>
                    <a:fld id="{D8DBCC65-8C46-4063-8407-24D273514D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E24-48E4-BD7D-9E1A239F6A49}"/>
                </c:ext>
              </c:extLst>
            </c:dLbl>
            <c:dLbl>
              <c:idx val="10"/>
              <c:layout>
                <c:manualLayout>
                  <c:x val="-1.5908061297340362E-16"/>
                  <c:y val="-0.35885090320618795"/>
                </c:manualLayout>
              </c:layout>
              <c:tx>
                <c:rich>
                  <a:bodyPr/>
                  <a:lstStyle/>
                  <a:p>
                    <a:fld id="{7F8CDD62-3BB4-422F-9B72-9EE8AE3084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E24-48E4-BD7D-9E1A239F6A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Sheet5!$H$60:$R$60</c:f>
              <c:numCache>
                <c:formatCode>0</c:formatCode>
                <c:ptCount val="11"/>
                <c:pt idx="0">
                  <c:v>14.343291893889546</c:v>
                </c:pt>
                <c:pt idx="1">
                  <c:v>36.572154278391658</c:v>
                </c:pt>
                <c:pt idx="2">
                  <c:v>20.420973731817611</c:v>
                </c:pt>
                <c:pt idx="3">
                  <c:v>17.666660359535719</c:v>
                </c:pt>
                <c:pt idx="4">
                  <c:v>28.874594639098955</c:v>
                </c:pt>
                <c:pt idx="5">
                  <c:v>9.2936937296280391</c:v>
                </c:pt>
                <c:pt idx="6">
                  <c:v>15</c:v>
                </c:pt>
                <c:pt idx="7">
                  <c:v>14.44946</c:v>
                </c:pt>
                <c:pt idx="8">
                  <c:v>12.197160037878788</c:v>
                </c:pt>
                <c:pt idx="9">
                  <c:v>16.37243448244719</c:v>
                </c:pt>
                <c:pt idx="10">
                  <c:v>15.265895853698273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Sheet5!$H$61:$R$61</c15:f>
                <c15:dlblRangeCache>
                  <c:ptCount val="11"/>
                  <c:pt idx="0">
                    <c:v>14Rs/KGS,
labour - 16 Nos</c:v>
                  </c:pt>
                  <c:pt idx="1">
                    <c:v>37Rs/KGS,
labour - 19 Nos</c:v>
                  </c:pt>
                  <c:pt idx="2">
                    <c:v>20Rs/KGS,
labour - 14 Nos</c:v>
                  </c:pt>
                  <c:pt idx="3">
                    <c:v>18Rs/KGS,
labour - 14 Nos</c:v>
                  </c:pt>
                  <c:pt idx="4">
                    <c:v>29Rs/KGS,
labour - 18 Nos</c:v>
                  </c:pt>
                  <c:pt idx="5">
                    <c:v>9Rs/KGS,
labour - 27 Nos</c:v>
                  </c:pt>
                  <c:pt idx="6">
                    <c:v>15Rs/KGS,
labour - 20 Nos</c:v>
                  </c:pt>
                  <c:pt idx="7">
                    <c:v>14Rs/KGS,
labour - 31 Nos</c:v>
                  </c:pt>
                  <c:pt idx="8">
                    <c:v>12Rs/KGS,
labour - 20 Nos</c:v>
                  </c:pt>
                  <c:pt idx="9">
                    <c:v>16Rs/KGS,
labour - 33 Nos</c:v>
                  </c:pt>
                  <c:pt idx="10">
                    <c:v>15Rs/KGS,
labour - 22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3E24-48E4-BD7D-9E1A239F6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[30-06-24 Daily Cumulative Progress - B18 &amp; B19.xlsx]Sheet3!PivotTable1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Sheet3!$A$3:$A$16</c:f>
              <c:multiLvlStrCache>
                <c:ptCount val="11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</c:lvl>
                <c:lvl>
                  <c:pt idx="0">
                    <c:v>2023</c:v>
                  </c:pt>
                  <c:pt idx="4">
                    <c:v>2024</c:v>
                  </c:pt>
                </c:lvl>
              </c:multiLvlStrCache>
            </c:multiLvlStrRef>
          </c:cat>
          <c:val>
            <c:numRef>
              <c:f>Sheet3!$B$3:$B$16</c:f>
              <c:numCache>
                <c:formatCode>General</c:formatCode>
                <c:ptCount val="11"/>
                <c:pt idx="0">
                  <c:v>32</c:v>
                </c:pt>
                <c:pt idx="1">
                  <c:v>47</c:v>
                </c:pt>
                <c:pt idx="2">
                  <c:v>54</c:v>
                </c:pt>
                <c:pt idx="3">
                  <c:v>96</c:v>
                </c:pt>
                <c:pt idx="4">
                  <c:v>110</c:v>
                </c:pt>
                <c:pt idx="5">
                  <c:v>96</c:v>
                </c:pt>
                <c:pt idx="6">
                  <c:v>87</c:v>
                </c:pt>
                <c:pt idx="7">
                  <c:v>53</c:v>
                </c:pt>
                <c:pt idx="8">
                  <c:v>66</c:v>
                </c:pt>
                <c:pt idx="9">
                  <c:v>71</c:v>
                </c:pt>
                <c:pt idx="1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B-4E44-842C-289F5FC47E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79167807"/>
        <c:axId val="479169055"/>
      </c:barChart>
      <c:catAx>
        <c:axId val="47916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69055"/>
        <c:crosses val="autoZero"/>
        <c:auto val="1"/>
        <c:lblAlgn val="ctr"/>
        <c:lblOffset val="100"/>
        <c:noMultiLvlLbl val="0"/>
      </c:catAx>
      <c:valAx>
        <c:axId val="47916905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916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[30-06-24 Daily Cumulative Progress - B18 &amp; B19.xlsx]Sheet4!PivotTable2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Sheet4!$A$3:$A$15</c:f>
              <c:multiLvlStrCache>
                <c:ptCount val="10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  <c:pt idx="8">
                    <c:v>Jul</c:v>
                  </c:pt>
                  <c:pt idx="9">
                    <c:v>Aug</c:v>
                  </c:pt>
                </c:lvl>
                <c:lvl>
                  <c:pt idx="0">
                    <c:v>2023</c:v>
                  </c:pt>
                  <c:pt idx="2">
                    <c:v>2024</c:v>
                  </c:pt>
                </c:lvl>
              </c:multiLvlStrCache>
            </c:multiLvlStrRef>
          </c:cat>
          <c:val>
            <c:numRef>
              <c:f>Sheet4!$B$3:$B$15</c:f>
              <c:numCache>
                <c:formatCode>General</c:formatCode>
                <c:ptCount val="10"/>
                <c:pt idx="0">
                  <c:v>6</c:v>
                </c:pt>
                <c:pt idx="1">
                  <c:v>62</c:v>
                </c:pt>
                <c:pt idx="2">
                  <c:v>53</c:v>
                </c:pt>
                <c:pt idx="3">
                  <c:v>83</c:v>
                </c:pt>
                <c:pt idx="4">
                  <c:v>68</c:v>
                </c:pt>
                <c:pt idx="5">
                  <c:v>52</c:v>
                </c:pt>
                <c:pt idx="6">
                  <c:v>43</c:v>
                </c:pt>
                <c:pt idx="7">
                  <c:v>49</c:v>
                </c:pt>
                <c:pt idx="8">
                  <c:v>34</c:v>
                </c:pt>
                <c:pt idx="9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3-404A-BBCF-211E271E018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79208159"/>
        <c:axId val="479220639"/>
      </c:barChart>
      <c:catAx>
        <c:axId val="47920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20639"/>
        <c:crosses val="autoZero"/>
        <c:auto val="1"/>
        <c:lblAlgn val="ctr"/>
        <c:lblOffset val="100"/>
        <c:noMultiLvlLbl val="0"/>
      </c:catAx>
      <c:valAx>
        <c:axId val="47922063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920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 august24.xlsx]Sheet2!PivotTable3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735618921887663E-2"/>
          <c:y val="0.10680555555555556"/>
          <c:w val="0.85932857798452389"/>
          <c:h val="0.67324074074074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Sheet2!$A$3:$A$10</c:f>
              <c:strCache>
                <c:ptCount val="7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</c:strCache>
            </c:strRef>
          </c:cat>
          <c:val>
            <c:numRef>
              <c:f>Sheet2!$B$3:$B$10</c:f>
              <c:numCache>
                <c:formatCode>General</c:formatCode>
                <c:ptCount val="7"/>
                <c:pt idx="0">
                  <c:v>25</c:v>
                </c:pt>
                <c:pt idx="1">
                  <c:v>4</c:v>
                </c:pt>
                <c:pt idx="2">
                  <c:v>19</c:v>
                </c:pt>
                <c:pt idx="3">
                  <c:v>15</c:v>
                </c:pt>
                <c:pt idx="4">
                  <c:v>27</c:v>
                </c:pt>
                <c:pt idx="5">
                  <c:v>18</c:v>
                </c:pt>
                <c:pt idx="6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A-420D-B6B4-44A69D34F8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530847"/>
        <c:axId val="82452223"/>
      </c:barChart>
      <c:catAx>
        <c:axId val="8253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2223"/>
        <c:crosses val="autoZero"/>
        <c:auto val="1"/>
        <c:lblAlgn val="ctr"/>
        <c:lblOffset val="100"/>
        <c:noMultiLvlLbl val="0"/>
      </c:catAx>
      <c:valAx>
        <c:axId val="8245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53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 august24.xlsx]Sheet3!PivotTable4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Sheet3!$A$3:$A$10</c:f>
              <c:strCache>
                <c:ptCount val="7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</c:strCache>
            </c:strRef>
          </c:cat>
          <c:val>
            <c:numRef>
              <c:f>Sheet3!$B$3:$B$10</c:f>
              <c:numCache>
                <c:formatCode>General</c:formatCode>
                <c:ptCount val="7"/>
                <c:pt idx="0">
                  <c:v>24</c:v>
                </c:pt>
                <c:pt idx="1">
                  <c:v>10</c:v>
                </c:pt>
                <c:pt idx="2">
                  <c:v>3</c:v>
                </c:pt>
                <c:pt idx="3">
                  <c:v>31</c:v>
                </c:pt>
                <c:pt idx="4">
                  <c:v>24</c:v>
                </c:pt>
                <c:pt idx="5">
                  <c:v>37</c:v>
                </c:pt>
                <c:pt idx="6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0-46D3-8FD2-FE16F1D27D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56799"/>
        <c:axId val="82454719"/>
      </c:barChart>
      <c:catAx>
        <c:axId val="8245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4719"/>
        <c:crosses val="autoZero"/>
        <c:auto val="1"/>
        <c:lblAlgn val="ctr"/>
        <c:lblOffset val="100"/>
        <c:noMultiLvlLbl val="0"/>
      </c:catAx>
      <c:valAx>
        <c:axId val="824547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5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 august24.xlsx]Sheet4!PivotTable5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Sheet4!$A$3:$A$9</c:f>
              <c:strCache>
                <c:ptCount val="6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</c:strCache>
            </c:strRef>
          </c:cat>
          <c:val>
            <c:numRef>
              <c:f>Sheet4!$B$3:$B$9</c:f>
              <c:numCache>
                <c:formatCode>General</c:formatCode>
                <c:ptCount val="6"/>
                <c:pt idx="0">
                  <c:v>27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32</c:v>
                </c:pt>
                <c:pt idx="5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0-4D36-A90F-39E454C858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83423"/>
        <c:axId val="82477599"/>
      </c:barChart>
      <c:catAx>
        <c:axId val="8248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77599"/>
        <c:crosses val="autoZero"/>
        <c:auto val="1"/>
        <c:lblAlgn val="ctr"/>
        <c:lblOffset val="100"/>
        <c:noMultiLvlLbl val="0"/>
      </c:catAx>
      <c:valAx>
        <c:axId val="82477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8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Avg Cost/Cum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56050872109096"/>
          <c:y val="0.1152117803456386"/>
          <c:w val="0.77150437445319331"/>
          <c:h val="0.81165368392257375"/>
        </c:manualLayout>
      </c:layout>
      <c:barChart>
        <c:barDir val="bar"/>
        <c:grouping val="clustered"/>
        <c:varyColors val="0"/>
        <c:ser>
          <c:idx val="3"/>
          <c:order val="3"/>
          <c:tx>
            <c:strRef>
              <c:f>Sheet6!$L$5</c:f>
              <c:strCache>
                <c:ptCount val="1"/>
                <c:pt idx="0">
                  <c:v>Avg Cost/Cum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multiLvlStrRef>
              <c:f>Sheet6!$G$6:$H$34</c:f>
              <c:multiLvlStrCache>
                <c:ptCount val="29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  <c:pt idx="28">
                    <c:v>Aug-24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</c:lvl>
              </c:multiLvlStrCache>
            </c:multiLvlStrRef>
          </c:cat>
          <c:val>
            <c:numRef>
              <c:f>Sheet6!$L$6:$L$34</c:f>
              <c:numCache>
                <c:formatCode>General</c:formatCode>
                <c:ptCount val="29"/>
                <c:pt idx="0">
                  <c:v>4469</c:v>
                </c:pt>
                <c:pt idx="1">
                  <c:v>3788</c:v>
                </c:pt>
                <c:pt idx="2">
                  <c:v>4249</c:v>
                </c:pt>
                <c:pt idx="3">
                  <c:v>6637</c:v>
                </c:pt>
                <c:pt idx="4">
                  <c:v>5761</c:v>
                </c:pt>
                <c:pt idx="5">
                  <c:v>6974</c:v>
                </c:pt>
                <c:pt idx="6">
                  <c:v>5331</c:v>
                </c:pt>
                <c:pt idx="7">
                  <c:v>4801</c:v>
                </c:pt>
                <c:pt idx="8">
                  <c:v>4269</c:v>
                </c:pt>
                <c:pt idx="9">
                  <c:v>4934</c:v>
                </c:pt>
                <c:pt idx="10">
                  <c:v>2326</c:v>
                </c:pt>
                <c:pt idx="11">
                  <c:v>4748</c:v>
                </c:pt>
                <c:pt idx="12">
                  <c:v>6384</c:v>
                </c:pt>
                <c:pt idx="13">
                  <c:v>5636</c:v>
                </c:pt>
                <c:pt idx="14">
                  <c:v>6635</c:v>
                </c:pt>
                <c:pt idx="15">
                  <c:v>9251</c:v>
                </c:pt>
                <c:pt idx="16">
                  <c:v>6052</c:v>
                </c:pt>
                <c:pt idx="17">
                  <c:v>6401</c:v>
                </c:pt>
                <c:pt idx="18">
                  <c:v>7726</c:v>
                </c:pt>
                <c:pt idx="19">
                  <c:v>7508</c:v>
                </c:pt>
                <c:pt idx="20">
                  <c:v>7049</c:v>
                </c:pt>
                <c:pt idx="21">
                  <c:v>5890</c:v>
                </c:pt>
                <c:pt idx="22">
                  <c:v>6055</c:v>
                </c:pt>
                <c:pt idx="23">
                  <c:v>6072</c:v>
                </c:pt>
                <c:pt idx="24">
                  <c:v>6947</c:v>
                </c:pt>
                <c:pt idx="25">
                  <c:v>6363</c:v>
                </c:pt>
                <c:pt idx="26">
                  <c:v>6811</c:v>
                </c:pt>
                <c:pt idx="27">
                  <c:v>7882</c:v>
                </c:pt>
                <c:pt idx="28">
                  <c:v>6344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7E-49BD-8A78-33EDA2BB5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2487887"/>
        <c:axId val="2112479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Sheet6!$I$5</c15:sqref>
                        </c15:formulaRef>
                      </c:ext>
                    </c:extLst>
                    <c:strCache>
                      <c:ptCount val="1"/>
                      <c:pt idx="0">
                        <c:v>Labour Cost (INR)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Sheet6!$G$6:$H$34</c15:sqref>
                        </c15:formulaRef>
                      </c:ext>
                    </c:extLst>
                    <c:multiLvlStrCache>
                      <c:ptCount val="29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Sheet6!$I$6:$I$34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#,##0">
                        <c:v>10003410</c:v>
                      </c:pt>
                      <c:pt idx="18" formatCode="#,##0">
                        <c:v>10370522</c:v>
                      </c:pt>
                      <c:pt idx="19" formatCode="#,##0">
                        <c:v>8979301</c:v>
                      </c:pt>
                      <c:pt idx="20" formatCode="#,##0">
                        <c:v>13128945</c:v>
                      </c:pt>
                      <c:pt idx="21" formatCode="#,##0">
                        <c:v>18989158</c:v>
                      </c:pt>
                      <c:pt idx="22" formatCode="#,##0">
                        <c:v>21732402</c:v>
                      </c:pt>
                      <c:pt idx="23" formatCode="#,##0">
                        <c:v>22651394</c:v>
                      </c:pt>
                      <c:pt idx="24" formatCode="#,##0">
                        <c:v>20895183</c:v>
                      </c:pt>
                      <c:pt idx="25" formatCode="#,##0">
                        <c:v>22060451</c:v>
                      </c:pt>
                      <c:pt idx="26">
                        <c:v>24000480</c:v>
                      </c:pt>
                      <c:pt idx="27">
                        <c:v>18947767</c:v>
                      </c:pt>
                      <c:pt idx="28">
                        <c:v>17889451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017E-49BD-8A78-33EDA2BB5A7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Sheet6!$J$5</c15:sqref>
                        </c15:formulaRef>
                      </c:ext>
                    </c:extLst>
                    <c:strCache>
                      <c:ptCount val="1"/>
                      <c:pt idx="0">
                        <c:v>Concrete (Cum)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Sheet6!$G$6:$H$34</c15:sqref>
                        </c15:formulaRef>
                      </c:ext>
                    </c:extLst>
                    <c:multiLvlStrCache>
                      <c:ptCount val="29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Sheet6!$J$6:$J$34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544</c:v>
                      </c:pt>
                      <c:pt idx="1">
                        <c:v>652</c:v>
                      </c:pt>
                      <c:pt idx="2">
                        <c:v>662</c:v>
                      </c:pt>
                      <c:pt idx="3">
                        <c:v>400</c:v>
                      </c:pt>
                      <c:pt idx="4">
                        <c:v>445</c:v>
                      </c:pt>
                      <c:pt idx="5">
                        <c:v>285</c:v>
                      </c:pt>
                      <c:pt idx="6">
                        <c:v>387</c:v>
                      </c:pt>
                      <c:pt idx="7">
                        <c:v>555</c:v>
                      </c:pt>
                      <c:pt idx="8">
                        <c:v>935</c:v>
                      </c:pt>
                      <c:pt idx="9">
                        <c:v>972</c:v>
                      </c:pt>
                      <c:pt idx="10">
                        <c:v>2232</c:v>
                      </c:pt>
                      <c:pt idx="11">
                        <c:v>903</c:v>
                      </c:pt>
                      <c:pt idx="12">
                        <c:v>824</c:v>
                      </c:pt>
                      <c:pt idx="13">
                        <c:v>1006</c:v>
                      </c:pt>
                      <c:pt idx="14">
                        <c:v>1085</c:v>
                      </c:pt>
                      <c:pt idx="15">
                        <c:v>506</c:v>
                      </c:pt>
                      <c:pt idx="16">
                        <c:v>1316</c:v>
                      </c:pt>
                      <c:pt idx="17">
                        <c:v>1563</c:v>
                      </c:pt>
                      <c:pt idx="18">
                        <c:v>1342</c:v>
                      </c:pt>
                      <c:pt idx="19">
                        <c:v>1196</c:v>
                      </c:pt>
                      <c:pt idx="20">
                        <c:v>1863</c:v>
                      </c:pt>
                      <c:pt idx="21">
                        <c:v>3224</c:v>
                      </c:pt>
                      <c:pt idx="22">
                        <c:v>3589</c:v>
                      </c:pt>
                      <c:pt idx="23">
                        <c:v>3731</c:v>
                      </c:pt>
                      <c:pt idx="24">
                        <c:v>3008</c:v>
                      </c:pt>
                      <c:pt idx="25">
                        <c:v>3467</c:v>
                      </c:pt>
                      <c:pt idx="26">
                        <c:v>3524</c:v>
                      </c:pt>
                      <c:pt idx="27">
                        <c:v>2404</c:v>
                      </c:pt>
                      <c:pt idx="28">
                        <c:v>2820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17E-49BD-8A78-33EDA2BB5A7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Sheet6!$K$5</c15:sqref>
                        </c15:formulaRef>
                      </c:ext>
                    </c:extLst>
                    <c:strCache>
                      <c:ptCount val="1"/>
                      <c:pt idx="0">
                        <c:v>Labour (Nos)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Sheet6!$G$6:$H$34</c15:sqref>
                        </c15:formulaRef>
                      </c:ext>
                    </c:extLst>
                    <c:multiLvlStrCache>
                      <c:ptCount val="29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Sheet6!$K$6:$K$34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120</c:v>
                      </c:pt>
                      <c:pt idx="1">
                        <c:v>122</c:v>
                      </c:pt>
                      <c:pt idx="2">
                        <c:v>127</c:v>
                      </c:pt>
                      <c:pt idx="3">
                        <c:v>125</c:v>
                      </c:pt>
                      <c:pt idx="4">
                        <c:v>116</c:v>
                      </c:pt>
                      <c:pt idx="5">
                        <c:v>111</c:v>
                      </c:pt>
                      <c:pt idx="6">
                        <c:v>102</c:v>
                      </c:pt>
                      <c:pt idx="7">
                        <c:v>145</c:v>
                      </c:pt>
                      <c:pt idx="8">
                        <c:v>195</c:v>
                      </c:pt>
                      <c:pt idx="9">
                        <c:v>233</c:v>
                      </c:pt>
                      <c:pt idx="10">
                        <c:v>249</c:v>
                      </c:pt>
                      <c:pt idx="11">
                        <c:v>253</c:v>
                      </c:pt>
                      <c:pt idx="12">
                        <c:v>209</c:v>
                      </c:pt>
                      <c:pt idx="13">
                        <c:v>277</c:v>
                      </c:pt>
                      <c:pt idx="14">
                        <c:v>343</c:v>
                      </c:pt>
                      <c:pt idx="15">
                        <c:v>193</c:v>
                      </c:pt>
                      <c:pt idx="16">
                        <c:v>370</c:v>
                      </c:pt>
                      <c:pt idx="17">
                        <c:v>442</c:v>
                      </c:pt>
                      <c:pt idx="18">
                        <c:v>454</c:v>
                      </c:pt>
                      <c:pt idx="19">
                        <c:v>429</c:v>
                      </c:pt>
                      <c:pt idx="20">
                        <c:v>584</c:v>
                      </c:pt>
                      <c:pt idx="21">
                        <c:v>877</c:v>
                      </c:pt>
                      <c:pt idx="22">
                        <c:v>949</c:v>
                      </c:pt>
                      <c:pt idx="23">
                        <c:v>1009</c:v>
                      </c:pt>
                      <c:pt idx="24">
                        <c:v>915</c:v>
                      </c:pt>
                      <c:pt idx="25">
                        <c:v>997</c:v>
                      </c:pt>
                      <c:pt idx="26">
                        <c:v>1050</c:v>
                      </c:pt>
                      <c:pt idx="27">
                        <c:v>989</c:v>
                      </c:pt>
                      <c:pt idx="28">
                        <c:v>842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17E-49BD-8A78-33EDA2BB5A7D}"/>
                  </c:ext>
                </c:extLst>
              </c15:ser>
            </c15:filteredBarSeries>
          </c:ext>
        </c:extLst>
      </c:barChart>
      <c:catAx>
        <c:axId val="211248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79983"/>
        <c:crosses val="autoZero"/>
        <c:auto val="1"/>
        <c:lblAlgn val="ctr"/>
        <c:lblOffset val="100"/>
        <c:noMultiLvlLbl val="0"/>
      </c:catAx>
      <c:valAx>
        <c:axId val="2112479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8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926742429220616"/>
          <c:y val="0.96038940586972088"/>
          <c:w val="0.70146502431284763"/>
          <c:h val="3.961059413027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B16.xlsx]Sheet3!PivotTable4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307550893624582E-2"/>
          <c:y val="0.18380545790141117"/>
          <c:w val="0.84555529554071895"/>
          <c:h val="0.695835495764643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Sheet3!$B$3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E-445C-ABCC-F7A14EB7A4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56799"/>
        <c:axId val="82454719"/>
      </c:barChart>
      <c:catAx>
        <c:axId val="82456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2454719"/>
        <c:crosses val="autoZero"/>
        <c:auto val="1"/>
        <c:lblAlgn val="ctr"/>
        <c:lblOffset val="100"/>
        <c:noMultiLvlLbl val="0"/>
      </c:catAx>
      <c:valAx>
        <c:axId val="824547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5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B16.xlsx]Sheet2!PivotTable3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406905807012825E-2"/>
          <c:y val="0.13200372274093128"/>
          <c:w val="0.83865108706227076"/>
          <c:h val="0.61231668146866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Sheet2!$B$3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3-476A-954A-A727F5E7F33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530847"/>
        <c:axId val="82452223"/>
      </c:barChart>
      <c:catAx>
        <c:axId val="82530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2452223"/>
        <c:crosses val="autoZero"/>
        <c:auto val="1"/>
        <c:lblAlgn val="ctr"/>
        <c:lblOffset val="100"/>
        <c:noMultiLvlLbl val="0"/>
      </c:catAx>
      <c:valAx>
        <c:axId val="8245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53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[DRP - B17.xlsx]Sheet1!PivotTable1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200" b="1" i="0" u="none" strike="noStrike" kern="1200" baseline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Sheet1!$A$4:$A$8</c:f>
              <c:multiLvlStrCache>
                <c:ptCount val="2"/>
                <c:lvl>
                  <c:pt idx="0">
                    <c:v>Jul</c:v>
                  </c:pt>
                  <c:pt idx="1">
                    <c:v>Aug</c:v>
                  </c:pt>
                </c:lvl>
                <c:lvl>
                  <c:pt idx="0">
                    <c:v>2024</c:v>
                  </c:pt>
                </c:lvl>
                <c:lvl>
                  <c:pt idx="0">
                    <c:v>POD</c:v>
                  </c:pt>
                </c:lvl>
              </c:multiLvlStrCache>
            </c:multiLvlStrRef>
          </c:cat>
          <c:val>
            <c:numRef>
              <c:f>Sheet1!$B$4:$B$8</c:f>
              <c:numCache>
                <c:formatCode>General</c:formatCode>
                <c:ptCount val="2"/>
                <c:pt idx="0">
                  <c:v>40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C4-42D7-91FF-09BDA9A73E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92644783"/>
        <c:axId val="992643119"/>
      </c:barChart>
      <c:catAx>
        <c:axId val="99264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643119"/>
        <c:crosses val="autoZero"/>
        <c:auto val="1"/>
        <c:lblAlgn val="ctr"/>
        <c:lblOffset val="100"/>
        <c:noMultiLvlLbl val="0"/>
      </c:catAx>
      <c:valAx>
        <c:axId val="99264311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2644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Flat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(Rs/FLAT)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280E1E6-4980-490B-8EC2-6765260404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408-4FAF-8187-C281999FD95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2E6C648-2992-43FE-AF53-50AEAEDD39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408-4FAF-8187-C281999FD95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2D86BA8-04CD-420D-A73E-BED69C5D00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408-4FAF-8187-C281999FD95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7605990-09F8-4CFD-9263-2FA33F5451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408-4FAF-8187-C281999FD95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3ABBA28-3C55-4A77-A385-E0A4BB8035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408-4FAF-8187-C281999FD95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E0DEEC3-32FA-4343-9A9D-5E86FF47849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408-4FAF-8187-C281999FD95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01ADE52-486C-433A-8A15-3C3411C4A5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408-4FAF-8187-C281999FD95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76182F0-A75A-408D-9C6D-48FC346C60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408-4FAF-8187-C281999FD9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Sheet5!$K$28:$R$28</c:f>
              <c:numCache>
                <c:formatCode>mmm\-yy</c:formatCode>
                <c:ptCount val="8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</c:numCache>
            </c:numRef>
          </c:cat>
          <c:val>
            <c:numRef>
              <c:f>Sheet5!$K$63:$R$63</c:f>
              <c:numCache>
                <c:formatCode>0</c:formatCode>
                <c:ptCount val="8"/>
                <c:pt idx="0">
                  <c:v>8791.5</c:v>
                </c:pt>
                <c:pt idx="1">
                  <c:v>22447.938000000002</c:v>
                </c:pt>
                <c:pt idx="2">
                  <c:v>10338</c:v>
                </c:pt>
                <c:pt idx="3">
                  <c:v>8651.2065432098771</c:v>
                </c:pt>
                <c:pt idx="4">
                  <c:v>11843.15</c:v>
                </c:pt>
                <c:pt idx="5">
                  <c:v>9980.7542372881362</c:v>
                </c:pt>
                <c:pt idx="6">
                  <c:v>8175.388356393556</c:v>
                </c:pt>
                <c:pt idx="7">
                  <c:v>9113.7474451257422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Sheet5!$K$64:$R$64</c15:f>
                <c15:dlblRangeCache>
                  <c:ptCount val="8"/>
                  <c:pt idx="0">
                    <c:v>8792Rs/Per Flat,
labour - 8 Nos</c:v>
                  </c:pt>
                  <c:pt idx="1">
                    <c:v>22448Rs/Per Flat,
labour - 22 Nos</c:v>
                  </c:pt>
                  <c:pt idx="2">
                    <c:v>10338Rs/Per Flat,
labour - 20 Nos</c:v>
                  </c:pt>
                  <c:pt idx="3">
                    <c:v>8651Rs/Per Flat,
labour - 22 Nos</c:v>
                  </c:pt>
                  <c:pt idx="4">
                    <c:v>11843Rs/Per Flat,
labour - 37 Nos</c:v>
                  </c:pt>
                  <c:pt idx="5">
                    <c:v>9981Rs/Per Flat,
labour - 53 Nos</c:v>
                  </c:pt>
                  <c:pt idx="6">
                    <c:v>8175Rs/Per Flat,
labour - 54 Nos</c:v>
                  </c:pt>
                  <c:pt idx="7">
                    <c:v>9114Rs/Per Flat,
labour - 69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D408-4FAF-8187-C281999FD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(Rs/FLAT)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Sheet5!$K$28:$R$28</c:f>
              <c:numCache>
                <c:formatCode>mmm\-yy</c:formatCode>
                <c:ptCount val="8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</c:numCache>
            </c:numRef>
          </c:cat>
          <c:val>
            <c:numRef>
              <c:f>Sheet5!$K$62:$R$62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408-4FAF-8187-C281999FD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All Batching Plant</a:t>
            </a:r>
          </a:p>
        </c:rich>
      </c:tx>
      <c:layout>
        <c:manualLayout>
          <c:xMode val="edge"/>
          <c:yMode val="edge"/>
          <c:x val="0.3567152230971129"/>
          <c:y val="4.62964335340435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580927384077009E-2"/>
          <c:y val="0.16882630847614635"/>
          <c:w val="0.89019685039370078"/>
          <c:h val="0.46567767570720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Sheet5!$G$103:$H$103</c:f>
              <c:strCache>
                <c:ptCount val="2"/>
                <c:pt idx="0">
                  <c:v>Approved Cost (Rs/CUM)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Sheet5!$S$101</c:f>
              <c:numCache>
                <c:formatCode>mmm\-yy</c:formatCode>
                <c:ptCount val="1"/>
                <c:pt idx="0">
                  <c:v>45505</c:v>
                </c:pt>
              </c:numCache>
            </c:numRef>
          </c:cat>
          <c:val>
            <c:numRef>
              <c:f>Sheet5!$S$103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D426-4398-A184-ABC7C6F8A0A8}"/>
            </c:ext>
          </c:extLst>
        </c:ser>
        <c:ser>
          <c:idx val="1"/>
          <c:order val="1"/>
          <c:tx>
            <c:strRef>
              <c:f>Sheet5!$G$104:$H$104</c:f>
              <c:strCache>
                <c:ptCount val="2"/>
                <c:pt idx="0">
                  <c:v>Actual Cost (Rs/CUM)</c:v>
                </c:pt>
                <c:pt idx="1">
                  <c:v>COMMON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7559417144032871E-3"/>
                  <c:y val="3.4333868874745106E-2"/>
                </c:manualLayout>
              </c:layout>
              <c:tx>
                <c:rich>
                  <a:bodyPr/>
                  <a:lstStyle/>
                  <a:p>
                    <a:fld id="{A602F120-33A2-4186-AD26-351413DBD101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3DA5E1B-AF01-47D2-9764-91F8142393B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426-4398-A184-ABC7C6F8A0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Sheet5!$S$101</c:f>
              <c:numCache>
                <c:formatCode>mmm\-yy</c:formatCode>
                <c:ptCount val="1"/>
                <c:pt idx="0">
                  <c:v>45505</c:v>
                </c:pt>
              </c:numCache>
            </c:numRef>
          </c:cat>
          <c:val>
            <c:numRef>
              <c:f>Sheet5!$S$104</c:f>
              <c:numCache>
                <c:formatCode>General</c:formatCode>
                <c:ptCount val="1"/>
                <c:pt idx="0">
                  <c:v>77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Sheet5!$S$108</c15:f>
                <c15:dlblRangeCache>
                  <c:ptCount val="1"/>
                  <c:pt idx="0">
                    <c:v>77Rs/Per Cum,
labour - 3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D426-4398-A184-ABC7C6F8A0A8}"/>
            </c:ext>
          </c:extLst>
        </c:ser>
        <c:ser>
          <c:idx val="2"/>
          <c:order val="2"/>
          <c:tx>
            <c:strRef>
              <c:f>Sheet5!$G$105:$H$105</c:f>
              <c:strCache>
                <c:ptCount val="2"/>
                <c:pt idx="0">
                  <c:v>Actual Cost (Rs/CUM)</c:v>
                </c:pt>
                <c:pt idx="1">
                  <c:v>HCS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E5F96A9-37A0-4474-989D-E06B594BC58A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A0C72CE-5241-4375-A1B9-A63AAE95B4F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426-4398-A184-ABC7C6F8A0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Sheet5!$S$101</c:f>
              <c:numCache>
                <c:formatCode>mmm\-yy</c:formatCode>
                <c:ptCount val="1"/>
                <c:pt idx="0">
                  <c:v>45505</c:v>
                </c:pt>
              </c:numCache>
            </c:numRef>
          </c:cat>
          <c:val>
            <c:numRef>
              <c:f>Sheet5!$S$105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Sheet5!$S$109</c15:f>
                <c15:dlblRangeCache>
                  <c:ptCount val="1"/>
                  <c:pt idx="0">
                    <c:v>120Rs/Per Cum,
labour - 4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D426-4398-A184-ABC7C6F8A0A8}"/>
            </c:ext>
          </c:extLst>
        </c:ser>
        <c:ser>
          <c:idx val="3"/>
          <c:order val="3"/>
          <c:tx>
            <c:strRef>
              <c:f>Sheet5!$G$106:$H$106</c:f>
              <c:strCache>
                <c:ptCount val="2"/>
                <c:pt idx="0">
                  <c:v>Actual Cost (Rs/CUM)</c:v>
                </c:pt>
                <c:pt idx="1">
                  <c:v>CAROUSAL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187908408348231E-2"/>
                  <c:y val="5.7690242258925488E-2"/>
                </c:manualLayout>
              </c:layout>
              <c:tx>
                <c:rich>
                  <a:bodyPr/>
                  <a:lstStyle/>
                  <a:p>
                    <a:fld id="{2BCADA27-8DC2-4A67-B925-A1C17D7524E6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4920872-2ED1-4E6F-8AEF-D0CF952E35E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426-4398-A184-ABC7C6F8A0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Sheet5!$S$101</c:f>
              <c:numCache>
                <c:formatCode>mmm\-yy</c:formatCode>
                <c:ptCount val="1"/>
                <c:pt idx="0">
                  <c:v>45505</c:v>
                </c:pt>
              </c:numCache>
            </c:numRef>
          </c:cat>
          <c:val>
            <c:numRef>
              <c:f>Sheet5!$S$106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Sheet5!$S$110</c15:f>
                <c15:dlblRangeCache>
                  <c:ptCount val="1"/>
                  <c:pt idx="0">
                    <c:v>105Rs/Per Cum,
labour - 3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D426-4398-A184-ABC7C6F8A0A8}"/>
            </c:ext>
          </c:extLst>
        </c:ser>
        <c:ser>
          <c:idx val="4"/>
          <c:order val="4"/>
          <c:tx>
            <c:strRef>
              <c:f>Sheet5!$G$107:$H$107</c:f>
              <c:strCache>
                <c:ptCount val="2"/>
                <c:pt idx="0">
                  <c:v>Actual Cost (Rs/CUM)</c:v>
                </c:pt>
                <c:pt idx="1">
                  <c:v>POD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36E8C63-5754-4E8F-8C01-883AEB03503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61197F4-67EE-42F5-9EAD-C2D9CB3AA3C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426-4398-A184-ABC7C6F8A0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Sheet5!$S$101</c:f>
              <c:numCache>
                <c:formatCode>mmm\-yy</c:formatCode>
                <c:ptCount val="1"/>
                <c:pt idx="0">
                  <c:v>45505</c:v>
                </c:pt>
              </c:numCache>
            </c:numRef>
          </c:cat>
          <c:val>
            <c:numRef>
              <c:f>Sheet5!$S$107</c:f>
              <c:numCache>
                <c:formatCode>General</c:formatCode>
                <c:ptCount val="1"/>
                <c:pt idx="0">
                  <c:v>119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Sheet5!$S$111</c15:f>
                <c15:dlblRangeCache>
                  <c:ptCount val="1"/>
                  <c:pt idx="0">
                    <c:v>119Rs/Per Cum,
labour - 4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D426-4398-A184-ABC7C6F8A0A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98175775"/>
        <c:axId val="398169535"/>
      </c:barChart>
      <c:dateAx>
        <c:axId val="39817577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69535"/>
        <c:crosses val="autoZero"/>
        <c:auto val="1"/>
        <c:lblOffset val="100"/>
        <c:baseTimeUnit val="days"/>
      </c:dateAx>
      <c:valAx>
        <c:axId val="39816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7577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Cost Performance</a:t>
            </a:r>
          </a:p>
        </c:rich>
      </c:tx>
      <c:layout>
        <c:manualLayout>
          <c:xMode val="edge"/>
          <c:yMode val="edge"/>
          <c:x val="0.26697977821265495"/>
          <c:y val="3.5650623885918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Sheet5!$F$30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5F6F8BF-B7EB-4169-AEE5-12EA06846C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F-4167-B654-7432027DCF3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05B4FC-7F6D-491F-8A23-739F56E547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8BF-4167-B654-7432027DCF3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EC31A-8B4C-498A-B1AD-C9182B2C6F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8BF-4167-B654-7432027DCF3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E237996-C821-4A6B-ACAF-82DD9A2886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8BF-4167-B654-7432027DCF3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4F05F4F-3B2D-4C21-B239-0BB155B2BA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8BF-4167-B654-7432027DCF3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A7E08A7-2BB5-4FD4-9CDD-88B18BA539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8BF-4167-B654-7432027DCF3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D6C4FC4-21B2-4F2A-B9B3-22DD51B11D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8BF-4167-B654-7432027DCF3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912897F-3883-4B53-BF3A-95928CFA3D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8BF-4167-B654-7432027DCF3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20B81F7-29B8-4AB6-BA3C-7CF96115B0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8BF-4167-B654-7432027DCF30}"/>
                </c:ext>
              </c:extLst>
            </c:dLbl>
            <c:dLbl>
              <c:idx val="9"/>
              <c:layout>
                <c:manualLayout>
                  <c:x val="-8.6626179727497445E-3"/>
                  <c:y val="-7.9232810119506419E-2"/>
                </c:manualLayout>
              </c:layout>
              <c:tx>
                <c:rich>
                  <a:bodyPr/>
                  <a:lstStyle/>
                  <a:p>
                    <a:fld id="{6DC381DC-CE08-4C09-9226-E97AA0F39B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8BF-4167-B654-7432027DCF30}"/>
                </c:ext>
              </c:extLst>
            </c:dLbl>
            <c:dLbl>
              <c:idx val="10"/>
              <c:layout>
                <c:manualLayout>
                  <c:x val="3.248481739781095E-3"/>
                  <c:y val="-5.8104060754304722E-2"/>
                </c:manualLayout>
              </c:layout>
              <c:tx>
                <c:rich>
                  <a:bodyPr/>
                  <a:lstStyle/>
                  <a:p>
                    <a:fld id="{CB4B9A6D-F82A-4C42-B1FC-C5CCAF826C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8BF-4167-B654-7432027DCF30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Sheet5!$H$30:$R$30</c:f>
              <c:numCache>
                <c:formatCode>0</c:formatCode>
                <c:ptCount val="11"/>
                <c:pt idx="0">
                  <c:v>6630.6668480540247</c:v>
                </c:pt>
                <c:pt idx="1">
                  <c:v>7332.5702284538538</c:v>
                </c:pt>
                <c:pt idx="2">
                  <c:v>4398.3206947687686</c:v>
                </c:pt>
                <c:pt idx="3">
                  <c:v>3721.8117254102526</c:v>
                </c:pt>
                <c:pt idx="4">
                  <c:v>4881.4203758878502</c:v>
                </c:pt>
                <c:pt idx="5">
                  <c:v>5909.2192946214855</c:v>
                </c:pt>
                <c:pt idx="6">
                  <c:v>5914.6348469053473</c:v>
                </c:pt>
                <c:pt idx="7">
                  <c:v>3484.5370574577919</c:v>
                </c:pt>
                <c:pt idx="8">
                  <c:v>3215.224459139421</c:v>
                </c:pt>
                <c:pt idx="9">
                  <c:v>3259.8643052734565</c:v>
                </c:pt>
                <c:pt idx="10">
                  <c:v>3547.1380009128497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Sheet5!$H$31:$R$31</c15:f>
                <c15:dlblRangeCache>
                  <c:ptCount val="11"/>
                  <c:pt idx="0">
                    <c:v>6631Rs/m3,
labour - 75 Nos</c:v>
                  </c:pt>
                  <c:pt idx="1">
                    <c:v>7333Rs/m3,
labour - 61 Nos</c:v>
                  </c:pt>
                  <c:pt idx="2">
                    <c:v>4398Rs/m3,
labour - 71 Nos</c:v>
                  </c:pt>
                  <c:pt idx="3">
                    <c:v>3722Rs/m3,
labour - 98 Nos</c:v>
                  </c:pt>
                  <c:pt idx="4">
                    <c:v>4881Rs/m3,
labour - 91 Nos</c:v>
                  </c:pt>
                  <c:pt idx="5">
                    <c:v>5909Rs/m3,
labour - 77 Nos</c:v>
                  </c:pt>
                  <c:pt idx="6">
                    <c:v>5915Rs/m3,
labour - 58 Nos</c:v>
                  </c:pt>
                  <c:pt idx="7">
                    <c:v>3485Rs/m3,
labour - 35 Nos</c:v>
                  </c:pt>
                  <c:pt idx="8">
                    <c:v>3215Rs/m3,
labour - 35 Nos</c:v>
                  </c:pt>
                  <c:pt idx="9">
                    <c:v>3260Rs/m3,
labour - 34 Nos</c:v>
                  </c:pt>
                  <c:pt idx="10">
                    <c:v>3547Rs/m3,
labour - 34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68BF-4167-B654-7432027DC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100"/>
        <c:axId val="2002429231"/>
        <c:axId val="2002430479"/>
      </c:barChart>
      <c:lineChart>
        <c:grouping val="standard"/>
        <c:varyColors val="0"/>
        <c:ser>
          <c:idx val="0"/>
          <c:order val="0"/>
          <c:tx>
            <c:strRef>
              <c:f>Sheet5!$F$29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8BF-4167-B654-7432027DCF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Sheet5!$H$29:$R$29</c:f>
              <c:numCache>
                <c:formatCode>General</c:formatCode>
                <c:ptCount val="11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  <c:pt idx="9">
                  <c:v>1800</c:v>
                </c:pt>
                <c:pt idx="10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8BF-4167-B654-7432027DC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Factory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ACB8C99-E3A7-49AC-865A-8294A2710A94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120EFE0-391F-41DC-A51B-E54E57E79FD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0F8-4925-BDCF-2E4483E4CF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Sheet5!$O$63</c:f>
              <c:numCache>
                <c:formatCode>_(* #,##0_);_(* \(#,##0\);_(* "-"??_);_(@_)</c:formatCode>
                <c:ptCount val="1"/>
                <c:pt idx="0">
                  <c:v>758.43761850587862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Sheet5!$O$64</c15:f>
                <c15:dlblRangeCache>
                  <c:ptCount val="1"/>
                  <c:pt idx="0">
                    <c:v>758Rs/m3,
labour - 8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Sheet5!$O$62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Sheet5!$F$36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A66F409-50F5-404B-871F-E339DA9B09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2A8-446D-BFC2-3E3CB2E6D3B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C2A2F2E-72CA-4DE9-B892-A06A7A95F3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2A8-446D-BFC2-3E3CB2E6D3B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E37ED3F-C6ED-4F24-92E6-5CE3088B07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2A8-446D-BFC2-3E3CB2E6D3B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EB39006-C49C-4B56-B1AA-2743CDA9A0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2A8-446D-BFC2-3E3CB2E6D3B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56ED7AA-60E2-44AF-8EA4-D770A7F5B0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2A8-446D-BFC2-3E3CB2E6D3B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5CCCCA0-E910-4142-89F6-28DBBDB1E6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2A8-446D-BFC2-3E3CB2E6D3B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3629573-7F2C-4CF4-8DD3-5F24674B09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2A8-446D-BFC2-3E3CB2E6D3B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7C2DC86-C8B4-45A7-8AFA-E8F183D8DB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2A8-446D-BFC2-3E3CB2E6D3B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DD6A084-2559-4EB2-AE14-F8F172EC72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2A8-446D-BFC2-3E3CB2E6D3BA}"/>
                </c:ext>
              </c:extLst>
            </c:dLbl>
            <c:dLbl>
              <c:idx val="9"/>
              <c:layout>
                <c:manualLayout>
                  <c:x val="-6.6079295154185024E-3"/>
                  <c:y val="-0.11805562010915363"/>
                </c:manualLayout>
              </c:layout>
              <c:tx>
                <c:rich>
                  <a:bodyPr/>
                  <a:lstStyle/>
                  <a:p>
                    <a:fld id="{0DCA080E-67E5-41C9-87C1-54E305CD43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C2A8-446D-BFC2-3E3CB2E6D3BA}"/>
                </c:ext>
              </c:extLst>
            </c:dLbl>
            <c:dLbl>
              <c:idx val="10"/>
              <c:layout>
                <c:manualLayout>
                  <c:x val="0"/>
                  <c:y val="-0.13194451659258341"/>
                </c:manualLayout>
              </c:layout>
              <c:tx>
                <c:rich>
                  <a:bodyPr/>
                  <a:lstStyle/>
                  <a:p>
                    <a:fld id="{F7C7A0E4-C1D0-4FA4-9230-C358FB3006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C2A8-446D-BFC2-3E3CB2E6D3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Sheet5!$H$36:$R$36</c:f>
              <c:numCache>
                <c:formatCode>0</c:formatCode>
                <c:ptCount val="11"/>
                <c:pt idx="0">
                  <c:v>5630.507364312929</c:v>
                </c:pt>
                <c:pt idx="1">
                  <c:v>3256.9824617620366</c:v>
                </c:pt>
                <c:pt idx="2">
                  <c:v>6918.8037982479082</c:v>
                </c:pt>
                <c:pt idx="3">
                  <c:v>4313.5077777818315</c:v>
                </c:pt>
                <c:pt idx="4">
                  <c:v>4107.3462639101654</c:v>
                </c:pt>
                <c:pt idx="5">
                  <c:v>5262</c:v>
                </c:pt>
                <c:pt idx="6">
                  <c:v>7417.9144758571802</c:v>
                </c:pt>
                <c:pt idx="7">
                  <c:v>5497.0231596757476</c:v>
                </c:pt>
                <c:pt idx="8">
                  <c:v>4361.5258836740741</c:v>
                </c:pt>
                <c:pt idx="9">
                  <c:v>5212.8907335370695</c:v>
                </c:pt>
                <c:pt idx="10">
                  <c:v>5000.7806682681312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Sheet5!$H$37:$R$37</c15:f>
                <c15:dlblRangeCache>
                  <c:ptCount val="11"/>
                  <c:pt idx="0">
                    <c:v>5631Rs/m3,
labour - 125 Nos</c:v>
                  </c:pt>
                  <c:pt idx="1">
                    <c:v>3257Rs/m3,
labour - 84 Nos</c:v>
                  </c:pt>
                  <c:pt idx="2">
                    <c:v>6919Rs/m3,
labour - 108 Nos</c:v>
                  </c:pt>
                  <c:pt idx="3">
                    <c:v>4314Rs/m3,
labour - 231 Nos</c:v>
                  </c:pt>
                  <c:pt idx="4">
                    <c:v>4107Rs/m3,
labour - 174 Nos</c:v>
                  </c:pt>
                  <c:pt idx="5">
                    <c:v>5262Rs/m3,
labour - 156 Nos</c:v>
                  </c:pt>
                  <c:pt idx="6">
                    <c:v>7418Rs/m3,
labour - 155 Nos</c:v>
                  </c:pt>
                  <c:pt idx="7">
                    <c:v>5497Rs/m3,
labour - 160 Nos</c:v>
                  </c:pt>
                  <c:pt idx="8">
                    <c:v>4362Rs/m3,
labour - 171 Nos</c:v>
                  </c:pt>
                  <c:pt idx="9">
                    <c:v>5213Rs/m3,
labour - 140 Nos</c:v>
                  </c:pt>
                  <c:pt idx="10">
                    <c:v>5001Rs/m3,
labour - 119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C2A8-446D-BFC2-3E3CB2E6D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Sheet5!$F$35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2A8-446D-BFC2-3E3CB2E6D3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Sheet5!$H$35:$R$35</c:f>
              <c:numCache>
                <c:formatCode>General</c:formatCode>
                <c:ptCount val="11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 formatCode="0">
                  <c:v>1800</c:v>
                </c:pt>
                <c:pt idx="8" formatCode="0">
                  <c:v>1800</c:v>
                </c:pt>
                <c:pt idx="9">
                  <c:v>1800</c:v>
                </c:pt>
                <c:pt idx="10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2A8-446D-BFC2-3E3CB2E6D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Element Repair Cost Performance</a:t>
            </a:r>
          </a:p>
        </c:rich>
      </c:tx>
      <c:layout>
        <c:manualLayout>
          <c:xMode val="edge"/>
          <c:yMode val="edge"/>
          <c:x val="0.21967556094160043"/>
          <c:y val="3.02404984945788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Sheet5!$F$45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17B55BA-D4AE-419F-9D9B-62EA2991F6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F61-441B-A8BD-AC8C735952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71127D-6036-4B35-AAB0-6A6F733105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F61-441B-A8BD-AC8C735952B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6264168-91D8-421A-8A17-08C30A3768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F61-441B-A8BD-AC8C735952B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FF22634-5A4C-44C6-A9E9-4EA21C55FB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F61-441B-A8BD-AC8C735952B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DEE9A40-5026-46A4-A388-6B11C5D6A1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F61-441B-A8BD-AC8C735952B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AE7CA23-39EC-4477-8708-3B221C6421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F61-441B-A8BD-AC8C735952B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333A356-B97F-4B8D-9A1E-EDDA67A9CD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F61-441B-A8BD-AC8C735952B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946CE77-932F-4673-9582-FEE1BA90B6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Sheet5!$H$45:$O$45</c:f>
              <c:numCache>
                <c:formatCode>0</c:formatCode>
                <c:ptCount val="8"/>
                <c:pt idx="0">
                  <c:v>961.82756215163988</c:v>
                </c:pt>
                <c:pt idx="1">
                  <c:v>976.88345341928959</c:v>
                </c:pt>
                <c:pt idx="2">
                  <c:v>1146.4760842143232</c:v>
                </c:pt>
                <c:pt idx="3">
                  <c:v>0</c:v>
                </c:pt>
                <c:pt idx="4">
                  <c:v>1571.1058254426073</c:v>
                </c:pt>
                <c:pt idx="5" formatCode="_(* #,##0_);_(* \(#,##0\);_(* &quot;-&quot;??_);_(@_)">
                  <c:v>664.77455538640095</c:v>
                </c:pt>
                <c:pt idx="6">
                  <c:v>1276.5156518822289</c:v>
                </c:pt>
                <c:pt idx="7">
                  <c:v>1466.976591679746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Sheet5!$H$46:$O$46</c15:f>
                <c15:dlblRangeCache>
                  <c:ptCount val="8"/>
                  <c:pt idx="0">
                    <c:v>962Rs/m3,
labour - 4 Nos</c:v>
                  </c:pt>
                  <c:pt idx="1">
                    <c:v>977Rs/m3,
labour - 4 Nos</c:v>
                  </c:pt>
                  <c:pt idx="2">
                    <c:v>1146Rs/m3,
labour - 4 Nos</c:v>
                  </c:pt>
                  <c:pt idx="3">
                    <c:v>0Rs/m3,
labour - 0 Nos</c:v>
                  </c:pt>
                  <c:pt idx="4">
                    <c:v>1571Rs/m3,
labour - 10 Nos</c:v>
                  </c:pt>
                  <c:pt idx="5">
                    <c:v>665Rs/m3,
labour - 10 Nos</c:v>
                  </c:pt>
                  <c:pt idx="6">
                    <c:v>1277Rs/m3,
labour - 13 Nos</c:v>
                  </c:pt>
                  <c:pt idx="7">
                    <c:v>1467Rs/m3,
labour - 5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Sheet5!$F$44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Sheet5!$H$44:$O$44</c:f>
              <c:numCache>
                <c:formatCode>General</c:formatCode>
                <c:ptCount val="8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Factory Cost Performance</a:t>
            </a:r>
          </a:p>
        </c:rich>
      </c:tx>
      <c:layout>
        <c:manualLayout>
          <c:xMode val="edge"/>
          <c:yMode val="edge"/>
          <c:x val="0.27569152732312957"/>
          <c:y val="6.9492809877638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72D5F61-0AB0-4CDD-89A4-1DF2ADD83E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53D-4A4E-8F22-4F94FBD7156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78E47B6-40E3-4E54-B4A5-961D78D4F1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53D-4A4E-8F22-4F94FBD7156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C1A2E48-9DA0-42D9-9D8C-F53D640D29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53D-4A4E-8F22-4F94FBD7156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D1A47DF-8583-4B39-8AE5-D611B54611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53D-4A4E-8F22-4F94FBD7156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6EEACD6-7FBB-44C5-8430-6101AD28AC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53D-4A4E-8F22-4F94FBD7156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DD3087E-F737-4F29-9D01-DF9B1A4424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53D-4A4E-8F22-4F94FBD715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A129819-538B-498D-B76B-8BE6E52CB6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53D-4A4E-8F22-4F94FBD7156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74E5FD6-1E79-422D-AAC2-C8FE20069A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53D-4A4E-8F22-4F94FBD7156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A5BE2E7-0346-4E35-81ED-07A7D9B1F8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53D-4A4E-8F22-4F94FBD71561}"/>
                </c:ext>
              </c:extLst>
            </c:dLbl>
            <c:dLbl>
              <c:idx val="9"/>
              <c:layout>
                <c:manualLayout>
                  <c:x val="-8.9801287251955984E-3"/>
                  <c:y val="-9.3421049405268367E-2"/>
                </c:manualLayout>
              </c:layout>
              <c:tx>
                <c:rich>
                  <a:bodyPr/>
                  <a:lstStyle/>
                  <a:p>
                    <a:fld id="{65EF7E37-3EFF-4A40-AE1C-FE70F024C3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C53D-4A4E-8F22-4F94FBD71561}"/>
                </c:ext>
              </c:extLst>
            </c:dLbl>
            <c:dLbl>
              <c:idx val="10"/>
              <c:layout>
                <c:manualLayout>
                  <c:x val="-1.6463379143164526E-16"/>
                  <c:y val="-6.2280699603512242E-2"/>
                </c:manualLayout>
              </c:layout>
              <c:tx>
                <c:rich>
                  <a:bodyPr/>
                  <a:lstStyle/>
                  <a:p>
                    <a:fld id="{C8F91EC3-2B7E-4C69-A6EA-35C7EAA585F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C53D-4A4E-8F22-4F94FBD715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Sheet5!$H$33:$R$33</c:f>
              <c:numCache>
                <c:formatCode>0</c:formatCode>
                <c:ptCount val="11"/>
                <c:pt idx="0">
                  <c:v>4449.8318342520752</c:v>
                </c:pt>
                <c:pt idx="1">
                  <c:v>3793.9381346399155</c:v>
                </c:pt>
                <c:pt idx="2">
                  <c:v>3754.0822899472719</c:v>
                </c:pt>
                <c:pt idx="3">
                  <c:v>4163.4472533738926</c:v>
                </c:pt>
                <c:pt idx="4">
                  <c:v>4295.0105615154189</c:v>
                </c:pt>
                <c:pt idx="5">
                  <c:v>3691</c:v>
                </c:pt>
                <c:pt idx="6">
                  <c:v>3766.9354145855968</c:v>
                </c:pt>
                <c:pt idx="7">
                  <c:v>3430.1888704939074</c:v>
                </c:pt>
                <c:pt idx="8">
                  <c:v>4226.7128699144196</c:v>
                </c:pt>
                <c:pt idx="9">
                  <c:v>5375.0955996624962</c:v>
                </c:pt>
                <c:pt idx="10">
                  <c:v>4628.5308255402306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Sheet5!$H$34:$S$34</c15:f>
                <c15:dlblRangeCache>
                  <c:ptCount val="12"/>
                  <c:pt idx="0">
                    <c:v>4450Rs/m3,
labour - 103 Nos</c:v>
                  </c:pt>
                  <c:pt idx="1">
                    <c:v>3794Rs/m3,
labour - 123 Nos</c:v>
                  </c:pt>
                  <c:pt idx="2">
                    <c:v>3754Rs/m3,
labour - 165 Nos</c:v>
                  </c:pt>
                  <c:pt idx="3">
                    <c:v>4163Rs/m3,
labour - 251 Nos</c:v>
                  </c:pt>
                  <c:pt idx="4">
                    <c:v>4295Rs/m3,
labour - 363 Nos</c:v>
                  </c:pt>
                  <c:pt idx="5">
                    <c:v>3691Rs/m3,
labour - 426 Nos</c:v>
                  </c:pt>
                  <c:pt idx="6">
                    <c:v>3767Rs/m3,
labour - 332 Nos</c:v>
                  </c:pt>
                  <c:pt idx="7">
                    <c:v>3430Rs/m3,
labour - 387 Nos</c:v>
                  </c:pt>
                  <c:pt idx="8">
                    <c:v>4227Rs/m3,
labour - 404 Nos</c:v>
                  </c:pt>
                  <c:pt idx="9">
                    <c:v>5375Rs/m3,
labour - 358 Nos</c:v>
                  </c:pt>
                  <c:pt idx="10">
                    <c:v>4629Rs/m3,
labour - 343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C53D-4A4E-8F22-4F94FBD71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53D-4A4E-8F22-4F94FBD715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Sheet5!$H$32:$R$32</c:f>
              <c:numCache>
                <c:formatCode>General</c:formatCode>
                <c:ptCount val="11"/>
                <c:pt idx="0">
                  <c:v>2200</c:v>
                </c:pt>
                <c:pt idx="1">
                  <c:v>2200</c:v>
                </c:pt>
                <c:pt idx="2">
                  <c:v>2200</c:v>
                </c:pt>
                <c:pt idx="3">
                  <c:v>2200</c:v>
                </c:pt>
                <c:pt idx="4">
                  <c:v>2200</c:v>
                </c:pt>
                <c:pt idx="5">
                  <c:v>2200</c:v>
                </c:pt>
                <c:pt idx="6">
                  <c:v>2200</c:v>
                </c:pt>
                <c:pt idx="7">
                  <c:v>2200</c:v>
                </c:pt>
                <c:pt idx="8">
                  <c:v>2200</c:v>
                </c:pt>
                <c:pt idx="9">
                  <c:v>2200</c:v>
                </c:pt>
                <c:pt idx="10">
                  <c:v>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53D-4A4E-8F22-4F94FBD71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HCS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Sheet5!$F$39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AF11BF8-63AD-4506-9672-7ED19D6AB9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52-49A5-A77E-F398CE8B01C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08B4552-C757-485D-BCD9-9CAFF6CD38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852-49A5-A77E-F398CE8B01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525ACCB-4198-457B-93B3-8821860EFE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852-49A5-A77E-F398CE8B01C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B1268C8-6115-41D8-AC73-864DC2BF33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852-49A5-A77E-F398CE8B01C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AD22E09-332E-4B81-9AA3-57CBD09419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852-49A5-A77E-F398CE8B01C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3FB9CD1-0E92-4169-96A2-8C76377F93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852-49A5-A77E-F398CE8B01C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0F0EAD9-4122-45E6-A7D3-E02640EFEA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852-49A5-A77E-F398CE8B01C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8C5CCB8-ECC7-4A23-924E-7410EA979F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852-49A5-A77E-F398CE8B01C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B296A26-9FD4-4420-9534-59FD5F9994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852-49A5-A77E-F398CE8B01C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6C62E5B-7E18-4A20-9D45-D6D9520A14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852-49A5-A77E-F398CE8B01C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1414559-9B21-453B-8667-D05BFE5066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852-49A5-A77E-F398CE8B01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Sheet5!$H$39:$R$39</c:f>
              <c:numCache>
                <c:formatCode>0</c:formatCode>
                <c:ptCount val="11"/>
                <c:pt idx="0">
                  <c:v>3485.2450979515065</c:v>
                </c:pt>
                <c:pt idx="1">
                  <c:v>2596.5348370275983</c:v>
                </c:pt>
                <c:pt idx="2">
                  <c:v>3262.035004364328</c:v>
                </c:pt>
                <c:pt idx="3">
                  <c:v>1632.7197133072759</c:v>
                </c:pt>
                <c:pt idx="4">
                  <c:v>2105.8576669132067</c:v>
                </c:pt>
                <c:pt idx="5">
                  <c:v>2183</c:v>
                </c:pt>
                <c:pt idx="6">
                  <c:v>2318.2530425636037</c:v>
                </c:pt>
                <c:pt idx="7">
                  <c:v>2653.1205766514558</c:v>
                </c:pt>
                <c:pt idx="8">
                  <c:v>1990.5807050067358</c:v>
                </c:pt>
                <c:pt idx="9">
                  <c:v>1764.3530369281798</c:v>
                </c:pt>
                <c:pt idx="10">
                  <c:v>1217.8640946121295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Sheet5!$H$40:$R$40</c15:f>
                <c15:dlblRangeCache>
                  <c:ptCount val="11"/>
                  <c:pt idx="0">
                    <c:v>3485Rs/m3,
labour - 20 Nos</c:v>
                  </c:pt>
                  <c:pt idx="1">
                    <c:v>2597Rs/m3,
labour - 13 Nos</c:v>
                  </c:pt>
                  <c:pt idx="2">
                    <c:v>3262Rs/m3,
labour - 19 Nos</c:v>
                  </c:pt>
                  <c:pt idx="3">
                    <c:v>1633Rs/m3,
labour - 18 Nos</c:v>
                  </c:pt>
                  <c:pt idx="4">
                    <c:v>2106Rs/m3,
labour - 21 Nos</c:v>
                  </c:pt>
                  <c:pt idx="5">
                    <c:v>2183Rs/m3,
labour - 20 Nos</c:v>
                  </c:pt>
                  <c:pt idx="6">
                    <c:v>2318Rs/m3,
labour - 19 Nos</c:v>
                  </c:pt>
                  <c:pt idx="7">
                    <c:v>2653Rs/m3,
labour - 21 Nos</c:v>
                  </c:pt>
                  <c:pt idx="8">
                    <c:v>1991Rs/m3,
labour - 21 Nos</c:v>
                  </c:pt>
                  <c:pt idx="9">
                    <c:v>1764Rs/m3,
labour - 21 Nos</c:v>
                  </c:pt>
                  <c:pt idx="10">
                    <c:v>1218Rs/m3,
labour - 21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6852-49A5-A77E-F398CE8B0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Sheet5!$F$38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852-49A5-A77E-F398CE8B01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Sheet5!$H$38:$R$38</c:f>
              <c:numCache>
                <c:formatCode>General</c:formatCode>
                <c:ptCount val="11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 formatCode="0">
                  <c:v>1200</c:v>
                </c:pt>
                <c:pt idx="7" formatCode="0">
                  <c:v>1200</c:v>
                </c:pt>
                <c:pt idx="8" formatCode="0">
                  <c:v>1200</c:v>
                </c:pt>
                <c:pt idx="9" formatCode="0">
                  <c:v>1200</c:v>
                </c:pt>
                <c:pt idx="10" formatCode="0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852-49A5-A77E-F398CE8B0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Reinforcement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Sheet5!$F$42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76AB7CD-B273-4F81-941C-7DB5F36574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AA5-4C8C-A308-135667EBC37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3F87965-B6BC-4E5A-B618-5AD1653E77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AA5-4C8C-A308-135667EBC376}"/>
                </c:ext>
              </c:extLst>
            </c:dLbl>
            <c:dLbl>
              <c:idx val="2"/>
              <c:layout>
                <c:manualLayout>
                  <c:x val="1.1143843592382069E-2"/>
                  <c:y val="-0.14724735975400452"/>
                </c:manualLayout>
              </c:layout>
              <c:tx>
                <c:rich>
                  <a:bodyPr/>
                  <a:lstStyle/>
                  <a:p>
                    <a:fld id="{8995346C-E936-4637-B8A1-7898AE7B93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AA5-4C8C-A308-135667EBC37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678C719-DF0B-473B-9791-A222945875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AA5-4C8C-A308-135667EBC376}"/>
                </c:ext>
              </c:extLst>
            </c:dLbl>
            <c:dLbl>
              <c:idx val="4"/>
              <c:layout>
                <c:manualLayout>
                  <c:x val="5.5719217961910346E-3"/>
                  <c:y val="-0.13832327734467093"/>
                </c:manualLayout>
              </c:layout>
              <c:tx>
                <c:rich>
                  <a:bodyPr/>
                  <a:lstStyle/>
                  <a:p>
                    <a:fld id="{A8741179-6AC5-4CB0-97DB-6FDA3E4689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AA5-4C8C-A308-135667EBC37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BC542A4-FBB0-4595-A1A4-60BEBDCEE7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AA5-4C8C-A308-135667EBC376}"/>
                </c:ext>
              </c:extLst>
            </c:dLbl>
            <c:dLbl>
              <c:idx val="6"/>
              <c:layout>
                <c:manualLayout>
                  <c:x val="-6.6863061554293226E-3"/>
                  <c:y val="-8.477878288866926E-2"/>
                </c:manualLayout>
              </c:layout>
              <c:tx>
                <c:rich>
                  <a:bodyPr/>
                  <a:lstStyle/>
                  <a:p>
                    <a:fld id="{E909830A-6741-49AA-B2C6-49C32DCD88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AA5-4C8C-A308-135667EBC37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41758EB-D451-4246-84FA-7CD674A7C4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AA5-4C8C-A308-135667EBC376}"/>
                </c:ext>
              </c:extLst>
            </c:dLbl>
            <c:dLbl>
              <c:idx val="8"/>
              <c:layout>
                <c:manualLayout>
                  <c:x val="-2.0058918466287722E-2"/>
                  <c:y val="-0.10262694770733652"/>
                </c:manualLayout>
              </c:layout>
              <c:tx>
                <c:rich>
                  <a:bodyPr/>
                  <a:lstStyle/>
                  <a:p>
                    <a:fld id="{0F17C79A-44F1-497A-BE24-CE5153951E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AA5-4C8C-A308-135667EBC376}"/>
                </c:ext>
              </c:extLst>
            </c:dLbl>
            <c:dLbl>
              <c:idx val="9"/>
              <c:layout>
                <c:manualLayout>
                  <c:x val="-7.8006905146676114E-3"/>
                  <c:y val="-0.18294368939133895"/>
                </c:manualLayout>
              </c:layout>
              <c:tx>
                <c:rich>
                  <a:bodyPr/>
                  <a:lstStyle/>
                  <a:p>
                    <a:fld id="{0A5ABC9D-9D13-4D88-BC45-F0BC639EB3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AA5-4C8C-A308-135667EBC376}"/>
                </c:ext>
              </c:extLst>
            </c:dLbl>
            <c:dLbl>
              <c:idx val="10"/>
              <c:layout>
                <c:manualLayout>
                  <c:x val="-1.6344115126881057E-16"/>
                  <c:y val="-0.14278531854933774"/>
                </c:manualLayout>
              </c:layout>
              <c:tx>
                <c:rich>
                  <a:bodyPr/>
                  <a:lstStyle/>
                  <a:p>
                    <a:fld id="{D322A3B0-594A-4CA8-BE00-8AAF45B570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AA5-4C8C-A308-135667EBC3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Sheet5!$H$42:$R$42</c:f>
              <c:numCache>
                <c:formatCode>0</c:formatCode>
                <c:ptCount val="11"/>
                <c:pt idx="0">
                  <c:v>13.937844251787681</c:v>
                </c:pt>
                <c:pt idx="1">
                  <c:v>16.384631875453046</c:v>
                </c:pt>
                <c:pt idx="2">
                  <c:v>11.13588448666826</c:v>
                </c:pt>
                <c:pt idx="3">
                  <c:v>11.109552559739642</c:v>
                </c:pt>
                <c:pt idx="4">
                  <c:v>11.48748598590244</c:v>
                </c:pt>
                <c:pt idx="5">
                  <c:v>8.8382514361768827</c:v>
                </c:pt>
                <c:pt idx="6">
                  <c:v>11.836221513850449</c:v>
                </c:pt>
                <c:pt idx="7">
                  <c:v>9.1870753210171827</c:v>
                </c:pt>
                <c:pt idx="8">
                  <c:v>11.538390909601839</c:v>
                </c:pt>
                <c:pt idx="9">
                  <c:v>11.85007259927052</c:v>
                </c:pt>
                <c:pt idx="10">
                  <c:v>8.8768155790974372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Sheet5!$H$43:$R$43</c15:f>
                <c15:dlblRangeCache>
                  <c:ptCount val="11"/>
                  <c:pt idx="0">
                    <c:v>14Rs/Per KGS,
labour - 113 Nos</c:v>
                  </c:pt>
                  <c:pt idx="1">
                    <c:v>16Rs/Per KGS,
labour - 89 Nos</c:v>
                  </c:pt>
                  <c:pt idx="2">
                    <c:v>11Rs/Per KGS,
labour - 146 Nos</c:v>
                  </c:pt>
                  <c:pt idx="3">
                    <c:v>11Rs/Per KGS,
labour - 180 Nos</c:v>
                  </c:pt>
                  <c:pt idx="4">
                    <c:v>11Rs/Per KGS,
labour - 213 Nos</c:v>
                  </c:pt>
                  <c:pt idx="5">
                    <c:v>9Rs/Per KGS,
labour - 248 Nos</c:v>
                  </c:pt>
                  <c:pt idx="6">
                    <c:v>12Rs/Per KGS,
labour - 212 Nos</c:v>
                  </c:pt>
                  <c:pt idx="7">
                    <c:v>9Rs/Per KGS,
labour - 170 Nos</c:v>
                  </c:pt>
                  <c:pt idx="8">
                    <c:v>12Rs/Per KGS,
labour - 171 Nos</c:v>
                  </c:pt>
                  <c:pt idx="9">
                    <c:v>12Rs/Per KGS,
labour - 185 Nos</c:v>
                  </c:pt>
                  <c:pt idx="10">
                    <c:v>9Rs/Per KGS,
labour - 112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AAA5-4C8C-A308-135667EBC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Sheet5!$F$41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AA5-4C8C-A308-135667EBC3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Sheet5!$H$28:$R$28</c:f>
              <c:numCache>
                <c:formatCode>mmm\-yy</c:formatCode>
                <c:ptCount val="11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</c:numCache>
            </c:numRef>
          </c:cat>
          <c:val>
            <c:numRef>
              <c:f>Sheet5!$H$41:$R$41</c:f>
              <c:numCache>
                <c:formatCode>General</c:formatCode>
                <c:ptCount val="11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 formatCode="0">
                  <c:v>12</c:v>
                </c:pt>
                <c:pt idx="7">
                  <c:v>12</c:v>
                </c:pt>
                <c:pt idx="8" formatCode="0">
                  <c:v>12</c:v>
                </c:pt>
                <c:pt idx="9" formatCode="0">
                  <c:v>12</c:v>
                </c:pt>
                <c:pt idx="10" formatCode="0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AA5-4C8C-A308-135667EBC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0.73338</cdr:x>
      <cdr:y>0.09105</cdr:y>
    </cdr:from>
    <cdr:to>
      <cdr:x>0.96797</cdr:x>
      <cdr:y>0.32666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C296C32-D307-E7C6-88D1-70D36AF01F4E}"/>
            </a:ext>
          </a:extLst>
        </cdr:cNvPr>
        <cdr:cNvSpPr txBox="1"/>
      </cdr:nvSpPr>
      <cdr:spPr>
        <a:xfrm xmlns:a="http://schemas.openxmlformats.org/drawingml/2006/main">
          <a:off x="8477432" y="249759"/>
          <a:ext cx="2711669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dirty="0">
              <a:solidFill>
                <a:schemeClr val="bg1"/>
              </a:solidFill>
            </a:rPr>
            <a:t>20/27 = 0.74 POD Per Day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0.71184</cdr:x>
      <cdr:y>0.12531</cdr:y>
    </cdr:from>
    <cdr:to>
      <cdr:x>1</cdr:x>
      <cdr:y>0.27928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F18778E-2F1E-4392-B49F-0573BCC19731}"/>
            </a:ext>
          </a:extLst>
        </cdr:cNvPr>
        <cdr:cNvSpPr txBox="1"/>
      </cdr:nvSpPr>
      <cdr:spPr>
        <a:xfrm xmlns:a="http://schemas.openxmlformats.org/drawingml/2006/main">
          <a:off x="7597176" y="300568"/>
          <a:ext cx="307541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800" kern="1200" dirty="0">
              <a:solidFill>
                <a:schemeClr val="bg1"/>
              </a:solidFill>
            </a:rPr>
            <a:t>41/27</a:t>
          </a:r>
          <a:r>
            <a:rPr lang="en-IN" dirty="0">
              <a:solidFill>
                <a:schemeClr val="bg1"/>
              </a:solidFill>
            </a:rPr>
            <a:t> = </a:t>
          </a:r>
          <a:r>
            <a:rPr lang="en-IN" sz="1800" kern="1200" dirty="0">
              <a:solidFill>
                <a:schemeClr val="bg1"/>
              </a:solidFill>
            </a:rPr>
            <a:t>1.52 POD Per Day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0.38196</cdr:x>
      <cdr:y>0.83332</cdr:y>
    </cdr:from>
    <cdr:to>
      <cdr:x>0.56841</cdr:x>
      <cdr:y>0.97222</cdr:y>
    </cdr:to>
    <cdr:sp macro="" textlink="">
      <cdr:nvSpPr>
        <cdr:cNvPr id="3" name="TextBox 9">
          <a:extLst xmlns:a="http://schemas.openxmlformats.org/drawingml/2006/main">
            <a:ext uri="{FF2B5EF4-FFF2-40B4-BE49-F238E27FC236}">
              <a16:creationId xmlns:a16="http://schemas.microsoft.com/office/drawing/2014/main" id="{79AB0EAE-1C5D-4703-8569-C56564095888}"/>
            </a:ext>
          </a:extLst>
        </cdr:cNvPr>
        <cdr:cNvSpPr txBox="1"/>
      </cdr:nvSpPr>
      <cdr:spPr>
        <a:xfrm xmlns:a="http://schemas.openxmlformats.org/drawingml/2006/main">
          <a:off x="2231245" y="1846538"/>
          <a:ext cx="1089172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400" b="1" dirty="0">
              <a:solidFill>
                <a:schemeClr val="bg1"/>
              </a:solidFill>
            </a:rPr>
            <a:t>Aug 24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0.32636</cdr:x>
      <cdr:y>0.78756</cdr:y>
    </cdr:from>
    <cdr:to>
      <cdr:x>0.52114</cdr:x>
      <cdr:y>0.96459</cdr:y>
    </cdr:to>
    <cdr:sp macro="" textlink="">
      <cdr:nvSpPr>
        <cdr:cNvPr id="2" name="TextBox 9">
          <a:extLst xmlns:a="http://schemas.openxmlformats.org/drawingml/2006/main">
            <a:ext uri="{FF2B5EF4-FFF2-40B4-BE49-F238E27FC236}">
              <a16:creationId xmlns:a16="http://schemas.microsoft.com/office/drawing/2014/main" id="{CC969161-B3EE-4B01-9064-E816D555F279}"/>
            </a:ext>
          </a:extLst>
        </cdr:cNvPr>
        <cdr:cNvSpPr txBox="1"/>
      </cdr:nvSpPr>
      <cdr:spPr>
        <a:xfrm xmlns:a="http://schemas.openxmlformats.org/drawingml/2006/main">
          <a:off x="1824845" y="1369172"/>
          <a:ext cx="1089172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400" b="1" dirty="0">
              <a:solidFill>
                <a:schemeClr val="bg1"/>
              </a:solidFill>
            </a:rPr>
            <a:t>Aug 24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0.77116</cdr:x>
      <cdr:y>0.65653</cdr:y>
    </cdr:from>
    <cdr:to>
      <cdr:x>0.8573</cdr:x>
      <cdr:y>0.75841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8D44976F-C333-4C85-817D-013A491304E6}"/>
            </a:ext>
          </a:extLst>
        </cdr:cNvPr>
        <cdr:cNvSpPr/>
      </cdr:nvSpPr>
      <cdr:spPr>
        <a:xfrm xmlns:a="http://schemas.openxmlformats.org/drawingml/2006/main">
          <a:off x="8839226" y="1784947"/>
          <a:ext cx="987337" cy="27697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POD</a:t>
          </a:r>
        </a:p>
      </cdr:txBody>
    </cdr:sp>
  </cdr:relSizeAnchor>
  <cdr:relSizeAnchor xmlns:cdr="http://schemas.openxmlformats.org/drawingml/2006/chartDrawing">
    <cdr:from>
      <cdr:x>0.59954</cdr:x>
      <cdr:y>0.6518</cdr:y>
    </cdr:from>
    <cdr:to>
      <cdr:x>0.72472</cdr:x>
      <cdr:y>0.76315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6EC7BB1-0855-4D4D-A270-4B4C8DACED7D}"/>
            </a:ext>
          </a:extLst>
        </cdr:cNvPr>
        <cdr:cNvSpPr/>
      </cdr:nvSpPr>
      <cdr:spPr>
        <a:xfrm xmlns:a="http://schemas.openxmlformats.org/drawingml/2006/main">
          <a:off x="6871980" y="1772068"/>
          <a:ext cx="1434876" cy="302733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Carousal</a:t>
          </a:r>
        </a:p>
      </cdr:txBody>
    </cdr:sp>
  </cdr:relSizeAnchor>
  <cdr:relSizeAnchor xmlns:cdr="http://schemas.openxmlformats.org/drawingml/2006/chartDrawing">
    <cdr:from>
      <cdr:x>0.47404</cdr:x>
      <cdr:y>0.66421</cdr:y>
    </cdr:from>
    <cdr:to>
      <cdr:x>0.5782</cdr:x>
      <cdr:y>0.75841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3A98831A-0D28-4F15-86F1-134C45E32D05}"/>
            </a:ext>
          </a:extLst>
        </cdr:cNvPr>
        <cdr:cNvSpPr/>
      </cdr:nvSpPr>
      <cdr:spPr>
        <a:xfrm xmlns:a="http://schemas.openxmlformats.org/drawingml/2006/main">
          <a:off x="5433573" y="1805821"/>
          <a:ext cx="1193901" cy="25610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HCS</a:t>
          </a:r>
        </a:p>
      </cdr:txBody>
    </cdr:sp>
  </cdr:relSizeAnchor>
  <cdr:relSizeAnchor xmlns:cdr="http://schemas.openxmlformats.org/drawingml/2006/chartDrawing">
    <cdr:from>
      <cdr:x>0.33949</cdr:x>
      <cdr:y>0.68022</cdr:y>
    </cdr:from>
    <cdr:to>
      <cdr:x>0.45393</cdr:x>
      <cdr:y>0.77262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C1814C68-675E-4F50-9AB8-96DF9733DE8D}"/>
            </a:ext>
          </a:extLst>
        </cdr:cNvPr>
        <cdr:cNvSpPr/>
      </cdr:nvSpPr>
      <cdr:spPr>
        <a:xfrm xmlns:a="http://schemas.openxmlformats.org/drawingml/2006/main">
          <a:off x="3891333" y="1849342"/>
          <a:ext cx="1311716" cy="25121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/>
            <a:t>COMMON</a:t>
          </a:r>
        </a:p>
      </cdr:txBody>
    </cdr:sp>
  </cdr:relSizeAnchor>
  <cdr:relSizeAnchor xmlns:cdr="http://schemas.openxmlformats.org/drawingml/2006/chartDrawing">
    <cdr:from>
      <cdr:x>0.83115</cdr:x>
      <cdr:y>0.03845</cdr:y>
    </cdr:from>
    <cdr:to>
      <cdr:x>0.99101</cdr:x>
      <cdr:y>0.18049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BA0F6614-10E4-4B0B-8B71-B051A1BD94AA}"/>
            </a:ext>
          </a:extLst>
        </cdr:cNvPr>
        <cdr:cNvSpPr/>
      </cdr:nvSpPr>
      <cdr:spPr>
        <a:xfrm xmlns:a="http://schemas.openxmlformats.org/drawingml/2006/main">
          <a:off x="9526807" y="104542"/>
          <a:ext cx="1832323" cy="38615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/>
            <a:t>AUGUST - 24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17" y="4444908"/>
            <a:ext cx="5561043" cy="3636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6F581A2B-4444-D397-1156-BC51E8C49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 sz="6700" dirty="0"/>
              <a:t>Production Progress Report FTM </a:t>
            </a:r>
            <a:br>
              <a:rPr lang="en-GB" sz="6700" dirty="0"/>
            </a:br>
            <a:r>
              <a:rPr lang="en-GB" sz="6700" dirty="0"/>
              <a:t>AUGUST 24.	</a:t>
            </a:r>
            <a:endParaRPr lang="en-IN" sz="6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61992"/>
              </p:ext>
            </p:extLst>
          </p:nvPr>
        </p:nvGraphicFramePr>
        <p:xfrm>
          <a:off x="372140" y="662153"/>
          <a:ext cx="9518093" cy="315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34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334935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1168094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31925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31925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424944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1069937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1069937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</a:tblGrid>
              <a:tr h="957261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AUGUST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SEPTEMBER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31502"/>
                  </a:ext>
                </a:extLst>
              </a:tr>
              <a:tr h="605236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7964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69BED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893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  <a:tr h="7964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743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69BED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893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9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0" y="10510"/>
            <a:ext cx="10068910" cy="5232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spcBef>
                <a:spcPct val="0"/>
              </a:spcBef>
              <a:buNone/>
              <a:defRPr sz="2800" b="0" i="0"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HCS Factory: Person In charge – MR. RANA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84D38-3401-44F1-AA6D-35BDFBAF81FB}"/>
              </a:ext>
            </a:extLst>
          </p:cNvPr>
          <p:cNvSpPr txBox="1"/>
          <p:nvPr/>
        </p:nvSpPr>
        <p:spPr>
          <a:xfrm>
            <a:off x="10068910" y="1568507"/>
            <a:ext cx="1996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NOTE - PLAN TO BE REVISED AS PER ERECTION REQUIREMENT.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F40ACB-41A6-4882-9DEB-111945444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581975"/>
              </p:ext>
            </p:extLst>
          </p:nvPr>
        </p:nvGraphicFramePr>
        <p:xfrm>
          <a:off x="372140" y="4089164"/>
          <a:ext cx="11693736" cy="231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25" y="140580"/>
            <a:ext cx="10613731" cy="684756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Reinforcement Yard: Person In charge – MR. DK Patel.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24895E-4610-4C49-A976-993CB0C00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05364"/>
              </p:ext>
            </p:extLst>
          </p:nvPr>
        </p:nvGraphicFramePr>
        <p:xfrm>
          <a:off x="426378" y="1182037"/>
          <a:ext cx="11396426" cy="230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1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25740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4301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090930">
                  <a:extLst>
                    <a:ext uri="{9D8B030D-6E8A-4147-A177-3AD203B41FA5}">
                      <a16:colId xmlns:a16="http://schemas.microsoft.com/office/drawing/2014/main" val="2286214777"/>
                    </a:ext>
                  </a:extLst>
                </a:gridCol>
                <a:gridCol w="2640167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369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AUGUST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SEPTEMBER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714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363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353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363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353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81%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0269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AA02B-CC37-4FE6-A650-B1DC59332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603846"/>
              </p:ext>
            </p:extLst>
          </p:nvPr>
        </p:nvGraphicFramePr>
        <p:xfrm>
          <a:off x="426377" y="3580326"/>
          <a:ext cx="11396427" cy="2846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CIVIL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54493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MAY 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CIVIL WORK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IN" dirty="0"/>
                    </a:p>
                  </a:txBody>
                  <a:tcPr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25502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68" y="283336"/>
            <a:ext cx="10496282" cy="61392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Element Repairing: Person In charge – MR. 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Sivaraman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82759"/>
              </p:ext>
            </p:extLst>
          </p:nvPr>
        </p:nvGraphicFramePr>
        <p:xfrm>
          <a:off x="206668" y="1281497"/>
          <a:ext cx="11578932" cy="328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6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841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8281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699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11952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AUGUST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SEPTEMBER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77906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1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7F0D6F-567C-40CC-9093-C1254E7A8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871379"/>
              </p:ext>
            </p:extLst>
          </p:nvPr>
        </p:nvGraphicFramePr>
        <p:xfrm>
          <a:off x="206668" y="4842456"/>
          <a:ext cx="11578932" cy="190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F06C52-41C6-458A-83AE-0DAA17C73DCC}"/>
              </a:ext>
            </a:extLst>
          </p:cNvPr>
          <p:cNvSpPr txBox="1">
            <a:spLocks/>
          </p:cNvSpPr>
          <p:nvPr/>
        </p:nvSpPr>
        <p:spPr>
          <a:xfrm>
            <a:off x="90152" y="153515"/>
            <a:ext cx="11084456" cy="6964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ERECTION: Person In charge – MR. SIVARAMAN.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1D5ABB-97BD-4DBC-86C3-058653B3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7508"/>
              </p:ext>
            </p:extLst>
          </p:nvPr>
        </p:nvGraphicFramePr>
        <p:xfrm>
          <a:off x="238720" y="1125187"/>
          <a:ext cx="11084455" cy="218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3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386557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6639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0082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69186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284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AUGUST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SEPTEMBER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108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9B6F31-D546-4636-B95F-5B434EFAD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746801"/>
              </p:ext>
            </p:extLst>
          </p:nvPr>
        </p:nvGraphicFramePr>
        <p:xfrm>
          <a:off x="238720" y="3786389"/>
          <a:ext cx="10845735" cy="291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19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103636" y="231821"/>
            <a:ext cx="11191741" cy="6181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FINISHING(FACTORY): Person In charge – MR. SIVARAMAN.</a:t>
            </a:r>
            <a:endParaRPr lang="en-IN" sz="2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E73950F-5806-4410-9D13-7780D8B6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14559"/>
              </p:ext>
            </p:extLst>
          </p:nvPr>
        </p:nvGraphicFramePr>
        <p:xfrm>
          <a:off x="309698" y="1305560"/>
          <a:ext cx="115726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762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81292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499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10414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270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AUGUST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SEPTEMBER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250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175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250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58%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500AA7-F93A-46E0-B343-D8136B8C3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397223"/>
              </p:ext>
            </p:extLst>
          </p:nvPr>
        </p:nvGraphicFramePr>
        <p:xfrm>
          <a:off x="309698" y="3696236"/>
          <a:ext cx="11572601" cy="264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8E69-3A38-40BC-9C22-07B650F0EAA5}"/>
              </a:ext>
            </a:extLst>
          </p:cNvPr>
          <p:cNvSpPr txBox="1">
            <a:spLocks/>
          </p:cNvSpPr>
          <p:nvPr/>
        </p:nvSpPr>
        <p:spPr>
          <a:xfrm>
            <a:off x="115910" y="167426"/>
            <a:ext cx="10766738" cy="61818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FINISHING(HOSPITAL AREA): Person In charge – MR. SIVARAMAN.</a:t>
            </a:r>
            <a:endParaRPr lang="en-IN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9F335B6-5E95-42D7-82CB-7135F8F7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204129"/>
              </p:ext>
            </p:extLst>
          </p:nvPr>
        </p:nvGraphicFramePr>
        <p:xfrm>
          <a:off x="219544" y="1133441"/>
          <a:ext cx="1164189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4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28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7945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6881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24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AUGUST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SEPTEMBER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350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127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350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64%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74177C-DB3E-44C7-B703-DC3FE790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872737"/>
              </p:ext>
            </p:extLst>
          </p:nvPr>
        </p:nvGraphicFramePr>
        <p:xfrm>
          <a:off x="219544" y="3429000"/>
          <a:ext cx="11641897" cy="2688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610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154546" y="102139"/>
            <a:ext cx="893793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FABRICATION: Person In charge – MR. Ramdhyan Yadav</a:t>
            </a:r>
            <a:endParaRPr lang="en-US" sz="25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219513-AE03-4BBC-A37F-85A05C05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09032"/>
              </p:ext>
            </p:extLst>
          </p:nvPr>
        </p:nvGraphicFramePr>
        <p:xfrm>
          <a:off x="281419" y="847157"/>
          <a:ext cx="1131223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18369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1943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259612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9097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AUGUST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SEPTEMBER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POD(A3 &amp; A9) MODIFICATION &amp;  LIFTER FABRICATION 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36000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36000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47F6C1C-A7DA-49B6-B9F0-10A24882A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603856"/>
              </p:ext>
            </p:extLst>
          </p:nvPr>
        </p:nvGraphicFramePr>
        <p:xfrm>
          <a:off x="281418" y="3915176"/>
          <a:ext cx="11708813" cy="2666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116847" y="175438"/>
            <a:ext cx="102506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ERECTION WORK: Person In charge – MR. ARUN SIR</a:t>
            </a:r>
            <a:endParaRPr lang="en-US" sz="25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E4153-1A94-4E5D-8CEE-1F191152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05785"/>
              </p:ext>
            </p:extLst>
          </p:nvPr>
        </p:nvGraphicFramePr>
        <p:xfrm>
          <a:off x="116847" y="1158543"/>
          <a:ext cx="1155939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93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73301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35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4222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494651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8887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482874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541760">
                  <a:extLst>
                    <a:ext uri="{9D8B030D-6E8A-4147-A177-3AD203B41FA5}">
                      <a16:colId xmlns:a16="http://schemas.microsoft.com/office/drawing/2014/main" val="211505355"/>
                    </a:ext>
                  </a:extLst>
                </a:gridCol>
                <a:gridCol w="553537">
                  <a:extLst>
                    <a:ext uri="{9D8B030D-6E8A-4147-A177-3AD203B41FA5}">
                      <a16:colId xmlns:a16="http://schemas.microsoft.com/office/drawing/2014/main" val="3783397126"/>
                    </a:ext>
                  </a:extLst>
                </a:gridCol>
                <a:gridCol w="541760">
                  <a:extLst>
                    <a:ext uri="{9D8B030D-6E8A-4147-A177-3AD203B41FA5}">
                      <a16:colId xmlns:a16="http://schemas.microsoft.com/office/drawing/2014/main" val="1633574397"/>
                    </a:ext>
                  </a:extLst>
                </a:gridCol>
                <a:gridCol w="482874">
                  <a:extLst>
                    <a:ext uri="{9D8B030D-6E8A-4147-A177-3AD203B41FA5}">
                      <a16:colId xmlns:a16="http://schemas.microsoft.com/office/drawing/2014/main" val="2493502676"/>
                    </a:ext>
                  </a:extLst>
                </a:gridCol>
                <a:gridCol w="437068">
                  <a:extLst>
                    <a:ext uri="{9D8B030D-6E8A-4147-A177-3AD203B41FA5}">
                      <a16:colId xmlns:a16="http://schemas.microsoft.com/office/drawing/2014/main" val="1545285425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4284074085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1632699875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44494692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3751091410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880550838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848449885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3470776780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620504312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155812512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2647369610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438078618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3816671332"/>
                    </a:ext>
                  </a:extLst>
                </a:gridCol>
              </a:tblGrid>
              <a:tr h="0">
                <a:tc gridSpan="2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5D33EE-7186-4246-99B5-54B26AD30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429616"/>
              </p:ext>
            </p:extLst>
          </p:nvPr>
        </p:nvGraphicFramePr>
        <p:xfrm>
          <a:off x="116848" y="3700835"/>
          <a:ext cx="11559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C521F2-298C-4F66-95AF-B062C827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84850"/>
              </p:ext>
            </p:extLst>
          </p:nvPr>
        </p:nvGraphicFramePr>
        <p:xfrm>
          <a:off x="441878" y="685800"/>
          <a:ext cx="10541879" cy="323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87352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0422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4225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87232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2533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2439289144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4050443920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2190188657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1302673674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942711124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3903846584"/>
                    </a:ext>
                  </a:extLst>
                </a:gridCol>
                <a:gridCol w="672049">
                  <a:extLst>
                    <a:ext uri="{9D8B030D-6E8A-4147-A177-3AD203B41FA5}">
                      <a16:colId xmlns:a16="http://schemas.microsoft.com/office/drawing/2014/main" val="2881236329"/>
                    </a:ext>
                  </a:extLst>
                </a:gridCol>
              </a:tblGrid>
              <a:tr h="476689">
                <a:tc gridSpan="1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83420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37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40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EF64A9-975B-4EA5-BE86-1888A793E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80620"/>
              </p:ext>
            </p:extLst>
          </p:nvPr>
        </p:nvGraphicFramePr>
        <p:xfrm>
          <a:off x="311167" y="4121240"/>
          <a:ext cx="10672590" cy="239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37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In House </a:t>
            </a:r>
            <a:r>
              <a:rPr lang="en-US" sz="2900" dirty="0" err="1"/>
              <a:t>Labour</a:t>
            </a:r>
            <a:r>
              <a:rPr lang="en-US" sz="2900" dirty="0"/>
              <a:t> Rate Monthly Summary		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94B5A-73E3-2DF3-228D-E33363C9A22B}"/>
              </a:ext>
            </a:extLst>
          </p:cNvPr>
          <p:cNvSpPr txBox="1"/>
          <p:nvPr/>
        </p:nvSpPr>
        <p:spPr>
          <a:xfrm>
            <a:off x="648931" y="5948096"/>
            <a:ext cx="4166509" cy="275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To be continue…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700974"/>
              </p:ext>
            </p:extLst>
          </p:nvPr>
        </p:nvGraphicFramePr>
        <p:xfrm>
          <a:off x="6093992" y="909903"/>
          <a:ext cx="5449892" cy="503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23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28215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377946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08099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057171">
                  <a:extLst>
                    <a:ext uri="{9D8B030D-6E8A-4147-A177-3AD203B41FA5}">
                      <a16:colId xmlns:a16="http://schemas.microsoft.com/office/drawing/2014/main" val="2715401926"/>
                    </a:ext>
                  </a:extLst>
                </a:gridCol>
                <a:gridCol w="114522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439574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Month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Labour Cost (INR)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(Cum)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Labour (Nos)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Avg</a:t>
                      </a:r>
                      <a:r>
                        <a:rPr lang="en-GB" sz="1100" dirty="0"/>
                        <a:t> Cost/Cum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bg1"/>
                          </a:solidFill>
                        </a:rPr>
                        <a:t>1.</a:t>
                      </a:r>
                      <a:endParaRPr lang="en-IN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Apr-22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24,29,680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 dirty="0"/>
                        <a:t>2.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24,71,217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3.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28,13,212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4.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Jul-22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26,55,188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5.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Aug-22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25,64,097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6.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Sep-22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19,90,612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7.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Oct-22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20,60,881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8.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Nov-22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26,62,365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9.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Dec-22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39,95,350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10.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Jan-23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47,93,115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11.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Feb-23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51,92,192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US" sz="1100"/>
                        <a:t>12.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42,88,932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13.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52,62,161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14.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56,68,339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15.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72,01,632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16.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Jul-23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46,82,900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17.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Aug-23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79,61,810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ABA0C0-8BA7-4E34-97C7-E42F82D9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11939"/>
              </p:ext>
            </p:extLst>
          </p:nvPr>
        </p:nvGraphicFramePr>
        <p:xfrm>
          <a:off x="203199" y="34650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1269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78851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9071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5542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221165001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CABA2F-6190-4A7A-942A-90AFC27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93492"/>
              </p:ext>
            </p:extLst>
          </p:nvPr>
        </p:nvGraphicFramePr>
        <p:xfrm>
          <a:off x="203198" y="4398151"/>
          <a:ext cx="4051298" cy="146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8540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3187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498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5542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252429816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56E4B5-FAD6-4BEC-93D4-D95B46CA3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16204"/>
              </p:ext>
            </p:extLst>
          </p:nvPr>
        </p:nvGraphicFramePr>
        <p:xfrm>
          <a:off x="203198" y="2134061"/>
          <a:ext cx="4051298" cy="21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5676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9071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5542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345324610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85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896EF9-05FE-3D3D-4805-EC797A50451E}"/>
              </a:ext>
            </a:extLst>
          </p:cNvPr>
          <p:cNvSpPr txBox="1"/>
          <p:nvPr/>
        </p:nvSpPr>
        <p:spPr>
          <a:xfrm>
            <a:off x="9038897" y="6435530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177/27 = 6.55 POD Per Day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BAC4681-9969-432A-A16E-27771484D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517675"/>
              </p:ext>
            </p:extLst>
          </p:nvPr>
        </p:nvGraphicFramePr>
        <p:xfrm>
          <a:off x="4631892" y="34650"/>
          <a:ext cx="7150203" cy="173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8772EF8-0171-45F4-A501-901312BD2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757159"/>
              </p:ext>
            </p:extLst>
          </p:nvPr>
        </p:nvGraphicFramePr>
        <p:xfrm>
          <a:off x="4631891" y="2134060"/>
          <a:ext cx="7150204" cy="2104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16C1082-7788-4442-8F9A-7E52BE483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110473"/>
              </p:ext>
            </p:extLst>
          </p:nvPr>
        </p:nvGraphicFramePr>
        <p:xfrm>
          <a:off x="4631888" y="4398150"/>
          <a:ext cx="7150205" cy="1464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044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8BE6DB-E331-47D8-A019-248E6E35E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79907"/>
              </p:ext>
            </p:extLst>
          </p:nvPr>
        </p:nvGraphicFramePr>
        <p:xfrm>
          <a:off x="203199" y="34650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1269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78851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9071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5542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221165001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08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61873B-9F7E-4F93-B187-14745E9B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51583"/>
              </p:ext>
            </p:extLst>
          </p:nvPr>
        </p:nvGraphicFramePr>
        <p:xfrm>
          <a:off x="203198" y="2134061"/>
          <a:ext cx="4051298" cy="21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5676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9071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5542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345324610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09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853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772EF8-0171-45F4-A501-901312BD2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791010"/>
              </p:ext>
            </p:extLst>
          </p:nvPr>
        </p:nvGraphicFramePr>
        <p:xfrm>
          <a:off x="5394279" y="2023027"/>
          <a:ext cx="5841547" cy="221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BAC4681-9969-432A-A16E-27771484D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245022"/>
              </p:ext>
            </p:extLst>
          </p:nvPr>
        </p:nvGraphicFramePr>
        <p:xfrm>
          <a:off x="5394279" y="34650"/>
          <a:ext cx="5591584" cy="173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AB0EAE-1C5D-4703-8569-C56564095888}"/>
              </a:ext>
            </a:extLst>
          </p:cNvPr>
          <p:cNvSpPr txBox="1"/>
          <p:nvPr/>
        </p:nvSpPr>
        <p:spPr>
          <a:xfrm>
            <a:off x="8594760" y="5416627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36/09 = 4 POD Per Day</a:t>
            </a:r>
          </a:p>
        </p:txBody>
      </p:sp>
    </p:spTree>
    <p:extLst>
      <p:ext uri="{BB962C8B-B14F-4D97-AF65-F5344CB8AC3E}">
        <p14:creationId xmlns:p14="http://schemas.microsoft.com/office/powerpoint/2010/main" val="369493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F6088D-A71C-4122-B3EB-7FBFCA87C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33732"/>
              </p:ext>
            </p:extLst>
          </p:nvPr>
        </p:nvGraphicFramePr>
        <p:xfrm>
          <a:off x="441878" y="685800"/>
          <a:ext cx="10541882" cy="369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3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3300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3174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56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27217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11518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43928914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4050443920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190188657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130267367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94271112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3903846584"/>
                    </a:ext>
                  </a:extLst>
                </a:gridCol>
              </a:tblGrid>
              <a:tr h="476689">
                <a:tc gridSpan="1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83420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TYPE9A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TYPE9B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1090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68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872C2E-00C8-4CE2-88A4-D5CB78F54418}"/>
              </a:ext>
            </a:extLst>
          </p:cNvPr>
          <p:cNvSpPr txBox="1"/>
          <p:nvPr/>
        </p:nvSpPr>
        <p:spPr>
          <a:xfrm>
            <a:off x="8597019" y="4970103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28/27 = 1.04 POD Per Day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CB097F-A790-47AF-9429-BB80511FC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888733"/>
              </p:ext>
            </p:extLst>
          </p:nvPr>
        </p:nvGraphicFramePr>
        <p:xfrm>
          <a:off x="441878" y="4696373"/>
          <a:ext cx="6965324" cy="190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98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99CF4-A8B9-4AE3-9B0F-172C861691A6}"/>
              </a:ext>
            </a:extLst>
          </p:cNvPr>
          <p:cNvSpPr txBox="1"/>
          <p:nvPr/>
        </p:nvSpPr>
        <p:spPr>
          <a:xfrm>
            <a:off x="193182" y="94785"/>
            <a:ext cx="101614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FLAT FINISHING WORK: Person In charge – MR. ARUN SIR</a:t>
            </a:r>
            <a:endParaRPr lang="en-US" sz="25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ED0851-38BE-480A-A42B-3DD9FF80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97813"/>
              </p:ext>
            </p:extLst>
          </p:nvPr>
        </p:nvGraphicFramePr>
        <p:xfrm>
          <a:off x="430368" y="846783"/>
          <a:ext cx="11637138" cy="262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179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246411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918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35323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562514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395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AUGUST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SEPTEMBER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84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ADEFD9-3BF7-362B-896E-663D4A680C1E}"/>
              </a:ext>
            </a:extLst>
          </p:cNvPr>
          <p:cNvSpPr txBox="1"/>
          <p:nvPr/>
        </p:nvSpPr>
        <p:spPr>
          <a:xfrm>
            <a:off x="8113986" y="6310242"/>
            <a:ext cx="33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9114/16.5 = 552 INR Per cum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6BC421-4DA5-49B4-A5C4-2DD0DD7E9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39501"/>
              </p:ext>
            </p:extLst>
          </p:nvPr>
        </p:nvGraphicFramePr>
        <p:xfrm>
          <a:off x="430368" y="3567448"/>
          <a:ext cx="11508346" cy="2628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26E976-0F72-4782-A06B-E07EDADA3294}"/>
              </a:ext>
            </a:extLst>
          </p:cNvPr>
          <p:cNvSpPr txBox="1"/>
          <p:nvPr/>
        </p:nvSpPr>
        <p:spPr>
          <a:xfrm>
            <a:off x="103030" y="85708"/>
            <a:ext cx="1146217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BATCHING PLANT: Person In charge – MR. PRABHU UPADHYAY</a:t>
            </a:r>
            <a:endParaRPr lang="en-US" sz="25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AA27D3D-43CD-4525-A8DA-CFE6A1DDC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066609"/>
              </p:ext>
            </p:extLst>
          </p:nvPr>
        </p:nvGraphicFramePr>
        <p:xfrm>
          <a:off x="206079" y="766135"/>
          <a:ext cx="11462180" cy="2892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1132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4730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2314247">
                  <a:extLst>
                    <a:ext uri="{9D8B030D-6E8A-4147-A177-3AD203B41FA5}">
                      <a16:colId xmlns:a16="http://schemas.microsoft.com/office/drawing/2014/main" val="2948043868"/>
                    </a:ext>
                  </a:extLst>
                </a:gridCol>
                <a:gridCol w="2199503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591919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652288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</a:tblGrid>
              <a:tr h="545892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AUGUST 24</a:t>
                      </a:r>
                    </a:p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SEPTEMBER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4481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Batching Plant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CUM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1686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1743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70823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613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1180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CAROUSAL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483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918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1378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1330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1409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62107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5083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4981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26165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81%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0236E6-4F27-4214-80AC-4312ECED6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859891"/>
              </p:ext>
            </p:extLst>
          </p:nvPr>
        </p:nvGraphicFramePr>
        <p:xfrm>
          <a:off x="206079" y="3862360"/>
          <a:ext cx="11462180" cy="2718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2646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0A334-CE4D-4E11-B489-3FB183719D00}"/>
              </a:ext>
            </a:extLst>
          </p:cNvPr>
          <p:cNvSpPr txBox="1"/>
          <p:nvPr/>
        </p:nvSpPr>
        <p:spPr>
          <a:xfrm>
            <a:off x="341751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MAINTENANCE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AHUJA</a:t>
            </a:r>
            <a:r>
              <a:rPr lang="en-GB" sz="1800" dirty="0"/>
              <a:t>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9AF7C9-3647-4E85-8E86-F6373935C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69227"/>
              </p:ext>
            </p:extLst>
          </p:nvPr>
        </p:nvGraphicFramePr>
        <p:xfrm>
          <a:off x="341752" y="1721526"/>
          <a:ext cx="1009303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66085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02738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EXPENSES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BALANCE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7935E16-ED44-485B-BEEB-5AFD5A64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0740"/>
              </p:ext>
            </p:extLst>
          </p:nvPr>
        </p:nvGraphicFramePr>
        <p:xfrm>
          <a:off x="341753" y="3662875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BREAKDOWN REPORT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DAY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HOURS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09E7C-BAF9-4665-BD7F-277BA418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22285"/>
              </p:ext>
            </p:extLst>
          </p:nvPr>
        </p:nvGraphicFramePr>
        <p:xfrm>
          <a:off x="341751" y="5237494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30285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STAFF HIRING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REQUIRED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96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D70FB81-269F-44FD-8D73-28357E197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24508"/>
              </p:ext>
            </p:extLst>
          </p:nvPr>
        </p:nvGraphicFramePr>
        <p:xfrm>
          <a:off x="456050" y="965200"/>
          <a:ext cx="7506850" cy="208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5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8876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328216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</a:tblGrid>
              <a:tr h="51470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EFFICIENCY OF MACHINE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EFFICIENCY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65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B5FEA-E1EE-72CB-9E87-76432C291EDF}"/>
              </a:ext>
            </a:extLst>
          </p:cNvPr>
          <p:cNvSpPr/>
          <p:nvPr/>
        </p:nvSpPr>
        <p:spPr>
          <a:xfrm>
            <a:off x="2495441" y="1979363"/>
            <a:ext cx="75584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CONCRETE SUMMARY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FACTORY WISE</a:t>
            </a:r>
          </a:p>
        </p:txBody>
      </p:sp>
    </p:spTree>
    <p:extLst>
      <p:ext uri="{BB962C8B-B14F-4D97-AF65-F5344CB8AC3E}">
        <p14:creationId xmlns:p14="http://schemas.microsoft.com/office/powerpoint/2010/main" val="532306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August 24 Concrete Monthly Summary: Special Mould 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280138"/>
              </p:ext>
            </p:extLst>
          </p:nvPr>
        </p:nvGraphicFramePr>
        <p:xfrm>
          <a:off x="317500" y="1238491"/>
          <a:ext cx="10339413" cy="34505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563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718659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660702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85258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753433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1182310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043214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1020032">
                  <a:extLst>
                    <a:ext uri="{9D8B030D-6E8A-4147-A177-3AD203B41FA5}">
                      <a16:colId xmlns:a16="http://schemas.microsoft.com/office/drawing/2014/main" val="3417745535"/>
                    </a:ext>
                  </a:extLst>
                </a:gridCol>
                <a:gridCol w="1020032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626468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216544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533198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51410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ACTUAL CONCRETE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71068944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0F87-09FF-2978-F9E1-FDDD6C068D9D}"/>
              </a:ext>
            </a:extLst>
          </p:cNvPr>
          <p:cNvSpPr txBox="1">
            <a:spLocks/>
          </p:cNvSpPr>
          <p:nvPr/>
        </p:nvSpPr>
        <p:spPr>
          <a:xfrm>
            <a:off x="185456" y="285138"/>
            <a:ext cx="10619232" cy="902208"/>
          </a:xfrm>
          <a:prstGeom prst="rect">
            <a:avLst/>
          </a:prstGeom>
        </p:spPr>
        <p:txBody>
          <a:bodyPr>
            <a:normAutofit fontScale="67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100" b="1" dirty="0">
                <a:ln/>
                <a:solidFill>
                  <a:schemeClr val="accent3"/>
                </a:solidFill>
              </a:rPr>
              <a:t>Concrete Monthly Summary: Pod Factory </a:t>
            </a:r>
            <a:r>
              <a:rPr lang="en-GB" b="1" dirty="0">
                <a:ln/>
                <a:solidFill>
                  <a:schemeClr val="accent3"/>
                </a:solidFill>
              </a:rPr>
              <a:t>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B9E53F-0C11-DF68-A2A6-F53BE088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718401"/>
              </p:ext>
            </p:extLst>
          </p:nvPr>
        </p:nvGraphicFramePr>
        <p:xfrm>
          <a:off x="365760" y="1313161"/>
          <a:ext cx="10473907" cy="4020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091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771793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29491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775311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826418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687991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827739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935352">
                  <a:extLst>
                    <a:ext uri="{9D8B030D-6E8A-4147-A177-3AD203B41FA5}">
                      <a16:colId xmlns:a16="http://schemas.microsoft.com/office/drawing/2014/main" val="3954700475"/>
                    </a:ext>
                  </a:extLst>
                </a:gridCol>
                <a:gridCol w="935352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066802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050994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720052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188739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THEORETICAL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ACTUAL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DIFFERENCE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894978904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POD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10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1361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1361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1596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In House </a:t>
            </a:r>
            <a:r>
              <a:rPr lang="en-US" sz="4000" dirty="0" err="1"/>
              <a:t>Labour</a:t>
            </a:r>
            <a:r>
              <a:rPr lang="en-US" sz="4000" dirty="0"/>
              <a:t> Rate Monthly Summary </a:t>
            </a:r>
            <a: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7732"/>
              </p:ext>
            </p:extLst>
          </p:nvPr>
        </p:nvGraphicFramePr>
        <p:xfrm>
          <a:off x="643851" y="570703"/>
          <a:ext cx="6583680" cy="377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94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1262130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1359916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3865927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578828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Month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Labour Cost (INR)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(Cum)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Labour (Nos)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Avg</a:t>
                      </a:r>
                      <a:r>
                        <a:rPr lang="en-GB" sz="1100" dirty="0"/>
                        <a:t> Cost/Cum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10,003,410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6401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10,370,522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Nov-23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8,979,301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13,128,945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584 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7049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18,989,158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877 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  <a:tr h="27144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Feb-24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21,732,402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389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22,651,394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1009 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216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Apr-24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20,895,183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915 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162240"/>
                  </a:ext>
                </a:extLst>
              </a:tr>
              <a:tr h="21188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May-24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22,060,451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997 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07256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27.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Jun-24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24000480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6811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82924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July-24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18947767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7882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31888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August-24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17889451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6344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68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59989"/>
              </p:ext>
            </p:extLst>
          </p:nvPr>
        </p:nvGraphicFramePr>
        <p:xfrm>
          <a:off x="399490" y="1221965"/>
          <a:ext cx="10689701" cy="448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09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1169880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729209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765728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704030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064070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009059">
                  <a:extLst>
                    <a:ext uri="{9D8B030D-6E8A-4147-A177-3AD203B41FA5}">
                      <a16:colId xmlns:a16="http://schemas.microsoft.com/office/drawing/2014/main" val="1743003501"/>
                    </a:ext>
                  </a:extLst>
                </a:gridCol>
                <a:gridCol w="1009059">
                  <a:extLst>
                    <a:ext uri="{9D8B030D-6E8A-4147-A177-3AD203B41FA5}">
                      <a16:colId xmlns:a16="http://schemas.microsoft.com/office/drawing/2014/main" val="2248468910"/>
                    </a:ext>
                  </a:extLst>
                </a:gridCol>
                <a:gridCol w="1412447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439981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802529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118826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20907"/>
                  </a:ext>
                </a:extLst>
              </a:tr>
              <a:tr h="7966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64777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725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-154303" y="329413"/>
            <a:ext cx="1052179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August 24 Concrete Monthly Summary: Carousal </a:t>
            </a:r>
            <a:b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</a:br>
            <a:endParaRPr lang="en-US" sz="3400" b="1" dirty="0">
              <a:ln/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117919" y="283332"/>
            <a:ext cx="8807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AUGUST 24 Concrete Monthly Summary: </a:t>
            </a:r>
            <a:r>
              <a:rPr lang="en-GB" sz="28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HCS 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57197"/>
              </p:ext>
            </p:extLst>
          </p:nvPr>
        </p:nvGraphicFramePr>
        <p:xfrm>
          <a:off x="514113" y="1615506"/>
          <a:ext cx="10020805" cy="273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11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68165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584483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560977">
                  <a:extLst>
                    <a:ext uri="{9D8B030D-6E8A-4147-A177-3AD203B41FA5}">
                      <a16:colId xmlns:a16="http://schemas.microsoft.com/office/drawing/2014/main" val="874176093"/>
                    </a:ext>
                  </a:extLst>
                </a:gridCol>
                <a:gridCol w="1560977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792839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824247">
                  <a:extLst>
                    <a:ext uri="{9D8B030D-6E8A-4147-A177-3AD203B41FA5}">
                      <a16:colId xmlns:a16="http://schemas.microsoft.com/office/drawing/2014/main" val="604884662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502276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94169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29428"/>
                  </a:ext>
                </a:extLst>
              </a:tr>
              <a:tr h="632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4914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607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602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4914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4B236-23C5-4253-9303-5B91C6271729}"/>
              </a:ext>
            </a:extLst>
          </p:cNvPr>
          <p:cNvSpPr txBox="1"/>
          <p:nvPr/>
        </p:nvSpPr>
        <p:spPr>
          <a:xfrm>
            <a:off x="1946319" y="2600340"/>
            <a:ext cx="78099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78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26E3DB8-A7FE-462F-B98D-07464F1D9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707417"/>
              </p:ext>
            </p:extLst>
          </p:nvPr>
        </p:nvGraphicFramePr>
        <p:xfrm>
          <a:off x="1" y="0"/>
          <a:ext cx="580623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2F9A62B-4687-453E-8392-46B550D72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23808"/>
              </p:ext>
            </p:extLst>
          </p:nvPr>
        </p:nvGraphicFramePr>
        <p:xfrm>
          <a:off x="5806235" y="0"/>
          <a:ext cx="638576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481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44" y="165028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3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Mould Area: Person in charge – MR. VITRANG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423485"/>
              </p:ext>
            </p:extLst>
          </p:nvPr>
        </p:nvGraphicFramePr>
        <p:xfrm>
          <a:off x="231722" y="789355"/>
          <a:ext cx="11728556" cy="33860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9638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56613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284557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65540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139287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533388387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75852328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046343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69131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</a:tblGrid>
              <a:tr h="32409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AUGUST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SEPTEMBER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3996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817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  <a:r>
                        <a:rPr lang="en-IN" sz="1200" b="1" dirty="0"/>
                        <a:t> </a:t>
                      </a:r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558390"/>
                  </a:ext>
                </a:extLst>
              </a:tr>
              <a:tr h="30532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15369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124%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77%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F88CDC-14E4-4C73-B3D7-C13795981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552020"/>
              </p:ext>
            </p:extLst>
          </p:nvPr>
        </p:nvGraphicFramePr>
        <p:xfrm>
          <a:off x="231722" y="4288664"/>
          <a:ext cx="11728556" cy="240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3A1DF-AE95-4757-A60F-6356510C4E06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23A748A-F81C-47FB-BBA9-F869BBFC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51592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B8F65C-929B-4B6F-ABA0-4F2966431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79577"/>
              </p:ext>
            </p:extLst>
          </p:nvPr>
        </p:nvGraphicFramePr>
        <p:xfrm>
          <a:off x="254000" y="4281270"/>
          <a:ext cx="7924800" cy="225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333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7"/>
            <a:ext cx="9134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Factory: Person In charge – MR. VITRANG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86365"/>
              </p:ext>
            </p:extLst>
          </p:nvPr>
        </p:nvGraphicFramePr>
        <p:xfrm>
          <a:off x="444500" y="1172653"/>
          <a:ext cx="11531600" cy="341697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0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59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76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315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933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3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AUGUST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SEPTEMBER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947992594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844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2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30933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Road 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354109"/>
                  </a:ext>
                </a:extLst>
              </a:tr>
              <a:tr h="288533">
                <a:tc gridSpan="2"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80"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91%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54%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9216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BB7212-CA8F-48E2-B32D-BEAE65B27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000822"/>
              </p:ext>
            </p:extLst>
          </p:nvPr>
        </p:nvGraphicFramePr>
        <p:xfrm>
          <a:off x="444500" y="4739425"/>
          <a:ext cx="11531600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5816B-53D1-4279-A3E8-7CC4A2423137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B49DBC-267F-4C32-95F0-D19EA3C4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36884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6B2D36-A5C2-4EB6-9EFB-3DF08D4C7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589600"/>
              </p:ext>
            </p:extLst>
          </p:nvPr>
        </p:nvGraphicFramePr>
        <p:xfrm>
          <a:off x="155868" y="4281269"/>
          <a:ext cx="11642433" cy="219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65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Production: Person in charge – MR. Rahil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694339"/>
              </p:ext>
            </p:extLst>
          </p:nvPr>
        </p:nvGraphicFramePr>
        <p:xfrm>
          <a:off x="315755" y="848971"/>
          <a:ext cx="11313870" cy="32140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2083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430539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16365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1149577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1166236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0988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933244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1438220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1022502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376296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</a:tblGrid>
              <a:tr h="636374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AUGUST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AUGUST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SEPTEMBER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4073297839"/>
                  </a:ext>
                </a:extLst>
              </a:tr>
              <a:tr h="62230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8503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Kitchen POD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1548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1440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223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1879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4050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Lift POD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280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4050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Road 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99569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1566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96%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86%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CDB357-5EA1-4EB8-8C61-BD2B73763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540297"/>
              </p:ext>
            </p:extLst>
          </p:nvPr>
        </p:nvGraphicFramePr>
        <p:xfrm>
          <a:off x="315754" y="4185634"/>
          <a:ext cx="11313869" cy="2446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16746</TotalTime>
  <Words>2002</Words>
  <Application>Microsoft Office PowerPoint</Application>
  <PresentationFormat>Widescreen</PresentationFormat>
  <Paragraphs>1208</Paragraphs>
  <Slides>32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Algerian</vt:lpstr>
      <vt:lpstr>Aptos Narrow</vt:lpstr>
      <vt:lpstr>Arial</vt:lpstr>
      <vt:lpstr>Calibri</vt:lpstr>
      <vt:lpstr>Cambria</vt:lpstr>
      <vt:lpstr>Century Gothic</vt:lpstr>
      <vt:lpstr>Wingdings 3</vt:lpstr>
      <vt:lpstr>Ion</vt:lpstr>
      <vt:lpstr>Production Progress Report FTM  AUGUST 24. </vt:lpstr>
      <vt:lpstr>In House Labour Rate Monthly Summary   </vt:lpstr>
      <vt:lpstr>PowerPoint Presentation</vt:lpstr>
      <vt:lpstr>PowerPoint Presentation</vt:lpstr>
      <vt:lpstr>Special Mould Area: Person in charge – MR. VITRANG </vt:lpstr>
      <vt:lpstr>PowerPoint Presentation</vt:lpstr>
      <vt:lpstr>PowerPoint Presentation</vt:lpstr>
      <vt:lpstr>PowerPoint Presentation</vt:lpstr>
      <vt:lpstr>Pod Production: Person in charge – MR. Rahil</vt:lpstr>
      <vt:lpstr>PowerPoint Presentation</vt:lpstr>
      <vt:lpstr>Reinforcement Yard: Person In charge – MR. DK Patel.</vt:lpstr>
      <vt:lpstr>CIVIL Work  Person In charge – MR. Gauri.</vt:lpstr>
      <vt:lpstr>2D Element Repairing: Person In charge – MR. Sivaraman.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 24 Concrete Monthly Summary: Special Mould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1150</cp:revision>
  <cp:lastPrinted>2024-11-14T07:27:09Z</cp:lastPrinted>
  <dcterms:created xsi:type="dcterms:W3CDTF">2023-01-03T04:57:00Z</dcterms:created>
  <dcterms:modified xsi:type="dcterms:W3CDTF">2024-11-14T09:49:14Z</dcterms:modified>
</cp:coreProperties>
</file>