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9"/>
  </p:notesMasterIdLst>
  <p:sldIdLst>
    <p:sldId id="256" r:id="rId2"/>
    <p:sldId id="263" r:id="rId3"/>
    <p:sldId id="275" r:id="rId4"/>
    <p:sldId id="257" r:id="rId5"/>
    <p:sldId id="258" r:id="rId6"/>
    <p:sldId id="276" r:id="rId7"/>
    <p:sldId id="259" r:id="rId8"/>
    <p:sldId id="260" r:id="rId9"/>
    <p:sldId id="261" r:id="rId10"/>
    <p:sldId id="268" r:id="rId11"/>
    <p:sldId id="269" r:id="rId12"/>
    <p:sldId id="271" r:id="rId13"/>
    <p:sldId id="273" r:id="rId14"/>
    <p:sldId id="277" r:id="rId15"/>
    <p:sldId id="267" r:id="rId16"/>
    <p:sldId id="270" r:id="rId17"/>
    <p:sldId id="274" r:id="rId18"/>
  </p:sldIdLst>
  <p:sldSz cx="12192000" cy="6858000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556" autoAdjust="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10-Jan-24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Production progress report FTM </a:t>
            </a:r>
            <a:br>
              <a:rPr lang="en-GB" dirty="0"/>
            </a:br>
            <a:r>
              <a:rPr lang="en-GB" dirty="0"/>
              <a:t>DECEMBER 23.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825658" cy="116771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800" dirty="0"/>
              <a:t>POD FINISHING</a:t>
            </a:r>
            <a:br>
              <a:rPr lang="en-GB" sz="3800" dirty="0"/>
            </a:br>
            <a:r>
              <a:rPr lang="en-GB" sz="3800" dirty="0"/>
              <a:t>Person In charge – MR. SIVARAMAN.</a:t>
            </a:r>
            <a:endParaRPr lang="en-IN" sz="38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37EA41D-90A0-D2FD-894F-6011A5F59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36881"/>
              </p:ext>
            </p:extLst>
          </p:nvPr>
        </p:nvGraphicFramePr>
        <p:xfrm>
          <a:off x="132184" y="1261580"/>
          <a:ext cx="965999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72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78723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08937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Cost/CUM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857485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120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2158.23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6"/>
            <a:ext cx="68490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</a:t>
            </a:r>
            <a:br>
              <a:rPr lang="en-GB" sz="2800" dirty="0"/>
            </a:br>
            <a:r>
              <a:rPr lang="en-GB" sz="2800" dirty="0"/>
              <a:t>Person In charge – MR. AMARDEEP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44144"/>
              </p:ext>
            </p:extLst>
          </p:nvPr>
        </p:nvGraphicFramePr>
        <p:xfrm>
          <a:off x="176778" y="1066564"/>
          <a:ext cx="11838447" cy="5588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92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885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966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1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8127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724754">
                  <a:extLst>
                    <a:ext uri="{9D8B030D-6E8A-4147-A177-3AD203B41FA5}">
                      <a16:colId xmlns:a16="http://schemas.microsoft.com/office/drawing/2014/main" val="1756998402"/>
                    </a:ext>
                  </a:extLst>
                </a:gridCol>
                <a:gridCol w="681625">
                  <a:extLst>
                    <a:ext uri="{9D8B030D-6E8A-4147-A177-3AD203B41FA5}">
                      <a16:colId xmlns:a16="http://schemas.microsoft.com/office/drawing/2014/main" val="1211508521"/>
                    </a:ext>
                  </a:extLst>
                </a:gridCol>
                <a:gridCol w="681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02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41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4434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064891">
                <a:tc>
                  <a:txBody>
                    <a:bodyPr/>
                    <a:lstStyle/>
                    <a:p>
                      <a:r>
                        <a:rPr lang="en-GB" sz="1200" dirty="0"/>
                        <a:t>Sr No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Elements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Total Elements to be casted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Planned FTM December 23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Concrete FTM </a:t>
                      </a:r>
                      <a:r>
                        <a:rPr lang="en-GB" sz="1200" dirty="0"/>
                        <a:t>December</a:t>
                      </a:r>
                      <a:r>
                        <a:rPr lang="en-IN" sz="1200" dirty="0"/>
                        <a:t> 23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Achieved FTM December 23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Consumed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Balance to cast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Plan For Next  Month 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Concrete Plan for Next month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Approved Cost/CMT</a:t>
                      </a:r>
                      <a:endParaRPr lang="en-IN" sz="12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Cost/CMT FTM December 23</a:t>
                      </a:r>
                      <a:endParaRPr lang="en-IN" sz="12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23034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1126.54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154.80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9996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1213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482.28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45.501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32.21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429.92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174.79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1817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302..89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920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34.52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48327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5862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34.59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2.48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1008262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TRENCH SLAB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49893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RECAST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753156"/>
                  </a:ext>
                </a:extLst>
              </a:tr>
              <a:tr h="600440">
                <a:tc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3369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1671.07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776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371.45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21852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21593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804.3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6918.80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295998"/>
              </p:ext>
            </p:extLst>
          </p:nvPr>
        </p:nvGraphicFramePr>
        <p:xfrm>
          <a:off x="372140" y="1350891"/>
          <a:ext cx="1120576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46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061302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917732">
                  <a:extLst>
                    <a:ext uri="{9D8B030D-6E8A-4147-A177-3AD203B41FA5}">
                      <a16:colId xmlns:a16="http://schemas.microsoft.com/office/drawing/2014/main" val="548696059"/>
                    </a:ext>
                  </a:extLst>
                </a:gridCol>
                <a:gridCol w="928659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04883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132861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604276">
                  <a:extLst>
                    <a:ext uri="{9D8B030D-6E8A-4147-A177-3AD203B41FA5}">
                      <a16:colId xmlns:a16="http://schemas.microsoft.com/office/drawing/2014/main" val="1339674514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850622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  <a:gridCol w="1170575">
                  <a:extLst>
                    <a:ext uri="{9D8B030D-6E8A-4147-A177-3AD203B41FA5}">
                      <a16:colId xmlns:a16="http://schemas.microsoft.com/office/drawing/2014/main" val="3465774673"/>
                    </a:ext>
                  </a:extLst>
                </a:gridCol>
                <a:gridCol w="946094">
                  <a:extLst>
                    <a:ext uri="{9D8B030D-6E8A-4147-A177-3AD203B41FA5}">
                      <a16:colId xmlns:a16="http://schemas.microsoft.com/office/drawing/2014/main" val="176636882"/>
                    </a:ext>
                  </a:extLst>
                </a:gridCol>
              </a:tblGrid>
              <a:tr h="1149709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Planned FTM December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Concrete FTM </a:t>
                      </a:r>
                      <a:r>
                        <a:rPr lang="en-GB" sz="1400" dirty="0"/>
                        <a:t>December</a:t>
                      </a:r>
                      <a:r>
                        <a:rPr lang="en-IN" sz="1400" dirty="0"/>
                        <a:t>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Achieved FTM December 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Cost/CMT FTM December 23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43108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 BED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BED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11.1 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3262.04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465174" y="48641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HCS</a:t>
            </a:r>
            <a:r>
              <a:rPr lang="en-GB" sz="1800" dirty="0"/>
              <a:t> Factory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RANA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8BD288-7DEC-9525-8FDB-29790218A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6950"/>
              </p:ext>
            </p:extLst>
          </p:nvPr>
        </p:nvGraphicFramePr>
        <p:xfrm>
          <a:off x="550157" y="1917700"/>
          <a:ext cx="8418691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4142305"/>
                    </a:ext>
                  </a:extLst>
                </a:gridCol>
                <a:gridCol w="1347881">
                  <a:extLst>
                    <a:ext uri="{9D8B030D-6E8A-4147-A177-3AD203B41FA5}">
                      <a16:colId xmlns:a16="http://schemas.microsoft.com/office/drawing/2014/main" val="1154187445"/>
                    </a:ext>
                  </a:extLst>
                </a:gridCol>
                <a:gridCol w="867740">
                  <a:extLst>
                    <a:ext uri="{9D8B030D-6E8A-4147-A177-3AD203B41FA5}">
                      <a16:colId xmlns:a16="http://schemas.microsoft.com/office/drawing/2014/main" val="654911730"/>
                    </a:ext>
                  </a:extLst>
                </a:gridCol>
                <a:gridCol w="936978">
                  <a:extLst>
                    <a:ext uri="{9D8B030D-6E8A-4147-A177-3AD203B41FA5}">
                      <a16:colId xmlns:a16="http://schemas.microsoft.com/office/drawing/2014/main" val="705193816"/>
                    </a:ext>
                  </a:extLst>
                </a:gridCol>
                <a:gridCol w="911401">
                  <a:extLst>
                    <a:ext uri="{9D8B030D-6E8A-4147-A177-3AD203B41FA5}">
                      <a16:colId xmlns:a16="http://schemas.microsoft.com/office/drawing/2014/main" val="8726743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51219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6909174"/>
                    </a:ext>
                  </a:extLst>
                </a:gridCol>
                <a:gridCol w="1306691">
                  <a:extLst>
                    <a:ext uri="{9D8B030D-6E8A-4147-A177-3AD203B41FA5}">
                      <a16:colId xmlns:a16="http://schemas.microsoft.com/office/drawing/2014/main" val="197756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STEEL FABRICATION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13.74MTT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20.42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407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FABRICATION</a:t>
            </a:r>
            <a:br>
              <a:rPr lang="en-GB" sz="1800" dirty="0"/>
            </a:br>
            <a:r>
              <a:rPr lang="en-GB" sz="1800" dirty="0"/>
              <a:t>Person In charge – MR. Ramdhyan Yadav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711200" y="5122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BUILDING ERECTION WORK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SATISH KUMAR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10F7DB-2EE4-F1B1-578D-F3F55232A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80335"/>
              </p:ext>
            </p:extLst>
          </p:nvPr>
        </p:nvGraphicFramePr>
        <p:xfrm>
          <a:off x="989995" y="1871402"/>
          <a:ext cx="670717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982">
                  <a:extLst>
                    <a:ext uri="{9D8B030D-6E8A-4147-A177-3AD203B41FA5}">
                      <a16:colId xmlns:a16="http://schemas.microsoft.com/office/drawing/2014/main" val="3164142305"/>
                    </a:ext>
                  </a:extLst>
                </a:gridCol>
                <a:gridCol w="1415517">
                  <a:extLst>
                    <a:ext uri="{9D8B030D-6E8A-4147-A177-3AD203B41FA5}">
                      <a16:colId xmlns:a16="http://schemas.microsoft.com/office/drawing/2014/main" val="1154187445"/>
                    </a:ext>
                  </a:extLst>
                </a:gridCol>
                <a:gridCol w="911282">
                  <a:extLst>
                    <a:ext uri="{9D8B030D-6E8A-4147-A177-3AD203B41FA5}">
                      <a16:colId xmlns:a16="http://schemas.microsoft.com/office/drawing/2014/main" val="654911730"/>
                    </a:ext>
                  </a:extLst>
                </a:gridCol>
                <a:gridCol w="983995">
                  <a:extLst>
                    <a:ext uri="{9D8B030D-6E8A-4147-A177-3AD203B41FA5}">
                      <a16:colId xmlns:a16="http://schemas.microsoft.com/office/drawing/2014/main" val="705193816"/>
                    </a:ext>
                  </a:extLst>
                </a:gridCol>
                <a:gridCol w="957134">
                  <a:extLst>
                    <a:ext uri="{9D8B030D-6E8A-4147-A177-3AD203B41FA5}">
                      <a16:colId xmlns:a16="http://schemas.microsoft.com/office/drawing/2014/main" val="872674338"/>
                    </a:ext>
                  </a:extLst>
                </a:gridCol>
                <a:gridCol w="1372260">
                  <a:extLst>
                    <a:ext uri="{9D8B030D-6E8A-4147-A177-3AD203B41FA5}">
                      <a16:colId xmlns:a16="http://schemas.microsoft.com/office/drawing/2014/main" val="1977567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ERECTION BUILDING 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F4 TO F6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F4 TO F6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F7 TO F10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6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ERECTION BUILDING 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SCREED 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40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Special Mould &amp; Pod Factory &amp; Other work Concrete Monthly Summary	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175008"/>
              </p:ext>
            </p:extLst>
          </p:nvPr>
        </p:nvGraphicFramePr>
        <p:xfrm>
          <a:off x="251545" y="1690303"/>
          <a:ext cx="11450459" cy="500839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358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35727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86841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96520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993322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807902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756307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160055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780026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596151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165498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98501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651480">
                <a:tc>
                  <a:txBody>
                    <a:bodyPr/>
                    <a:lstStyle/>
                    <a:p>
                      <a:r>
                        <a:rPr lang="en-GB" sz="1600" dirty="0"/>
                        <a:t>Sr No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Grade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Unit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Theoretical Concrete (Element)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Cover Drain and other activities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Total Theoretical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Actual OLD RMC Concrete 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Actual HCS RMC Concrete 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POD BATCHING PLANT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Concrete Rejected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TOTAL OLD RMC &amp; HCS RMC &amp; POD RMC ACTUAL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Difference (Actual – Theoretical)</a:t>
                      </a:r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Difference %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1.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M10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5677670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2.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M30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</a:p>
                    <a:p>
                      <a:pPr algn="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GB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9361595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3.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M40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168.64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dirty="0"/>
                        <a:t>5.3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173.67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</a:rPr>
                        <a:t>00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187.6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534054">
                <a:tc>
                  <a:txBody>
                    <a:bodyPr/>
                    <a:lstStyle/>
                    <a:p>
                      <a:r>
                        <a:rPr lang="en-GB" sz="1600" dirty="0"/>
                        <a:t>4.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M65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1155.48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1155.48</a:t>
                      </a:r>
                      <a:endParaRPr lang="en-IN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257.23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1254.23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220695">
                <a:tc>
                  <a:txBody>
                    <a:bodyPr/>
                    <a:lstStyle/>
                    <a:p>
                      <a:r>
                        <a:rPr lang="en-GB" sz="1600" b="1" dirty="0"/>
                        <a:t>TOTAL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kern="1200" dirty="0">
                          <a:solidFill>
                            <a:schemeClr val="dk1"/>
                          </a:solidFill>
                        </a:rPr>
                        <a:t>CUM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1324.12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1333.15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444.83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1445.83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112.68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97302"/>
              </p:ext>
            </p:extLst>
          </p:nvPr>
        </p:nvGraphicFramePr>
        <p:xfrm>
          <a:off x="399490" y="1221965"/>
          <a:ext cx="979501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88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73928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852060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939254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46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1000024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104787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25717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159629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Other Work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</a:t>
                      </a:r>
                      <a:r>
                        <a:rPr lang="en-GB" dirty="0"/>
                        <a:t>Theoretical Concrete 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M20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100.50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109.25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8.71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96.16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100.45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174.79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174.79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183.21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392.91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144308" y="398437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Carousal Concrete Monthly Summary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362618" y="489393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HCS Concrete Monthly Summary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59098"/>
              </p:ext>
            </p:extLst>
          </p:nvPr>
        </p:nvGraphicFramePr>
        <p:xfrm>
          <a:off x="514113" y="1615506"/>
          <a:ext cx="1042396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20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84537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974334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074040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1099221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437582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1326041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429979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Theoretical Concrete (Element)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actual 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Difference (Actual – Theoretical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Difference %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M60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155.84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334019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TOTAL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</a:t>
                      </a:r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163.5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24444" cy="613458"/>
          </a:xfrm>
        </p:spPr>
        <p:txBody>
          <a:bodyPr>
            <a:normAutofit fontScale="90000"/>
          </a:bodyPr>
          <a:lstStyle/>
          <a:p>
            <a:r>
              <a:rPr lang="en-GB" sz="22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968676"/>
              </p:ext>
            </p:extLst>
          </p:nvPr>
        </p:nvGraphicFramePr>
        <p:xfrm>
          <a:off x="150471" y="949124"/>
          <a:ext cx="11516811" cy="5562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320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3619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3016799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2420456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2771245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April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2429680.2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543.72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4468.623942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May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2471216.7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652.44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3787.653629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June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2813211.5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662.05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4249.243305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July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2655187.5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400.03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6637.47094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August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2564097.2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445.05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5761.368783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6.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September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1990611.5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285.44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6973.834985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7.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October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2060881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386.6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5330.783756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8.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November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2662365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554.5425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4801.011645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9.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December 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3995349.8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935.449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4268.789227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10.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January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4793114.919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971.5238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4933.605248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GB" sz="1400" dirty="0"/>
                        <a:t>11.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February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5192192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2232.18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2326.0633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US" sz="1400" dirty="0"/>
                        <a:t>12.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March 23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4288932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903.2691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4748.232835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April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5262161.03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824.24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5668339.00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1005.79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5635.70824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June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7201632.00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1085.3411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6635.362836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July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4682900.0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506.18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1315.51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24504"/>
              </p:ext>
            </p:extLst>
          </p:nvPr>
        </p:nvGraphicFramePr>
        <p:xfrm>
          <a:off x="179408" y="1392881"/>
          <a:ext cx="11244805" cy="1886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316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2426876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2822200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2581154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2442259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354575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Month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Labour Cost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Avg</a:t>
                      </a:r>
                      <a:r>
                        <a:rPr lang="en-GB" sz="1400" dirty="0"/>
                        <a:t> Cost/Cum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AUGUST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7961810.00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1315.51</a:t>
                      </a:r>
                      <a:endParaRPr lang="en-IN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SEPTEMBER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10003410.00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1562.67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6401.48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OCTOBER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10370522.4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1342.31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7725.89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NOVEMBER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8979300.9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1195.89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7508.44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306367">
                <a:tc>
                  <a:txBody>
                    <a:bodyPr/>
                    <a:lstStyle/>
                    <a:p>
                      <a:r>
                        <a:rPr lang="en-IN" sz="1400" dirty="0"/>
                        <a:t>21.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DECEMBER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13128945.3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1862.61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7048.66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350135" y="469701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In House Labour Monthly Summary</a:t>
            </a:r>
            <a:r>
              <a:rPr lang="en-GB" dirty="0"/>
              <a:t>		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0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b="1" dirty="0">
                <a:ln/>
                <a:solidFill>
                  <a:schemeClr val="accent4"/>
                </a:solidFill>
              </a:rPr>
              <a:t>Special Mould Area.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r>
              <a:rPr lang="en-GB" b="1" dirty="0">
                <a:ln/>
                <a:solidFill>
                  <a:schemeClr val="accent4"/>
                </a:solidFill>
              </a:rPr>
              <a:t>Person in charge – MR. </a:t>
            </a:r>
            <a:r>
              <a:rPr lang="en-GB" b="1" dirty="0" err="1">
                <a:ln/>
                <a:solidFill>
                  <a:schemeClr val="accent4"/>
                </a:solidFill>
              </a:rPr>
              <a:t>Arbab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389471"/>
              </p:ext>
            </p:extLst>
          </p:nvPr>
        </p:nvGraphicFramePr>
        <p:xfrm>
          <a:off x="298429" y="1508657"/>
          <a:ext cx="11595141" cy="422201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15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87871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903747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1017964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32283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9811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709353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579691">
                  <a:extLst>
                    <a:ext uri="{9D8B030D-6E8A-4147-A177-3AD203B41FA5}">
                      <a16:colId xmlns:a16="http://schemas.microsoft.com/office/drawing/2014/main" val="824383775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96254655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3139411012"/>
                    </a:ext>
                  </a:extLst>
                </a:gridCol>
                <a:gridCol w="615303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37013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737013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  <a:gridCol w="667707">
                  <a:extLst>
                    <a:ext uri="{9D8B030D-6E8A-4147-A177-3AD203B41FA5}">
                      <a16:colId xmlns:a16="http://schemas.microsoft.com/office/drawing/2014/main" val="1148890281"/>
                    </a:ext>
                  </a:extLst>
                </a:gridCol>
                <a:gridCol w="955494">
                  <a:extLst>
                    <a:ext uri="{9D8B030D-6E8A-4147-A177-3AD203B41FA5}">
                      <a16:colId xmlns:a16="http://schemas.microsoft.com/office/drawing/2014/main" val="3560854720"/>
                    </a:ext>
                  </a:extLst>
                </a:gridCol>
              </a:tblGrid>
              <a:tr h="1147827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Total Elements to be casted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Planned FTM December 23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Concrete </a:t>
                      </a:r>
                      <a:r>
                        <a:rPr lang="en-GB" sz="1400" dirty="0"/>
                        <a:t>FTM December </a:t>
                      </a:r>
                      <a:r>
                        <a:rPr lang="en-IN" sz="1400" dirty="0"/>
                        <a:t>23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Achieved FTM December 23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Consumed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Unplanned Concrete</a:t>
                      </a:r>
                    </a:p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Balance to cast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Plan For Next Month 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Concrete Plan for Next month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Approved Cost/CMT</a:t>
                      </a:r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Cost/CMT FTM December 23</a:t>
                      </a:r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631.95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161.92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2036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225.77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5862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88.342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99.01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10.668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3916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1946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2806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73.1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650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70.66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COUNTER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483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920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106.4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49.40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494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426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609628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11889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899.792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494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330.56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15.668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7659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5058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317.58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1800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4398.32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>
            <a:normAutofit/>
          </a:bodyPr>
          <a:lstStyle/>
          <a:p>
            <a:r>
              <a:rPr lang="en-GB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Pod Production Person in charge – MR. Rahil</a:t>
            </a:r>
            <a:endParaRPr lang="en-IN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399172"/>
              </p:ext>
            </p:extLst>
          </p:nvPr>
        </p:nvGraphicFramePr>
        <p:xfrm>
          <a:off x="223366" y="1439316"/>
          <a:ext cx="11745267" cy="43598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679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984082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48110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56158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790805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802266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5845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813361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989366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874323">
                  <a:extLst>
                    <a:ext uri="{9D8B030D-6E8A-4147-A177-3AD203B41FA5}">
                      <a16:colId xmlns:a16="http://schemas.microsoft.com/office/drawing/2014/main" val="339237412"/>
                    </a:ext>
                  </a:extLst>
                </a:gridCol>
                <a:gridCol w="747776">
                  <a:extLst>
                    <a:ext uri="{9D8B030D-6E8A-4147-A177-3AD203B41FA5}">
                      <a16:colId xmlns:a16="http://schemas.microsoft.com/office/drawing/2014/main" val="1301284419"/>
                    </a:ext>
                  </a:extLst>
                </a:gridCol>
                <a:gridCol w="703389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946768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  <a:gridCol w="728915">
                  <a:extLst>
                    <a:ext uri="{9D8B030D-6E8A-4147-A177-3AD203B41FA5}">
                      <a16:colId xmlns:a16="http://schemas.microsoft.com/office/drawing/2014/main" val="3444838637"/>
                    </a:ext>
                  </a:extLst>
                </a:gridCol>
                <a:gridCol w="763219">
                  <a:extLst>
                    <a:ext uri="{9D8B030D-6E8A-4147-A177-3AD203B41FA5}">
                      <a16:colId xmlns:a16="http://schemas.microsoft.com/office/drawing/2014/main" val="3652781970"/>
                    </a:ext>
                  </a:extLst>
                </a:gridCol>
              </a:tblGrid>
              <a:tr h="748299">
                <a:tc>
                  <a:txBody>
                    <a:bodyPr/>
                    <a:lstStyle/>
                    <a:p>
                      <a:r>
                        <a:rPr lang="en-GB" sz="1050" dirty="0"/>
                        <a:t>Sr No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Elements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Total Elements to be casted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Plan FTM December 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Concrete FTM December 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Achieved FTM December 23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Unplanned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Balance to cast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Plan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Consumption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Approved Cost/CMT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Cost/CMT FTM December</a:t>
                      </a:r>
                      <a:r>
                        <a:rPr lang="en-GB" sz="1050" baseline="0" dirty="0"/>
                        <a:t> </a:t>
                      </a:r>
                      <a:r>
                        <a:rPr lang="en-GB" sz="1050" dirty="0"/>
                        <a:t>23</a:t>
                      </a:r>
                      <a:endParaRPr lang="en-IN" sz="105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1.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UT Kitchen POD - 1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217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37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83.16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509717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UT Kitchen POD - 2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453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259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332.64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3.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92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105.84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57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453.6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181.44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90.72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196.56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–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257.04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113.4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45.36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71628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LTKP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483.84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204.12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300604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RKP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3288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75.6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748128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45.36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22.68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45.36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864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6DD93C-2A7A-9D88-0938-3E253DD5C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79570"/>
              </p:ext>
            </p:extLst>
          </p:nvPr>
        </p:nvGraphicFramePr>
        <p:xfrm>
          <a:off x="165084" y="628952"/>
          <a:ext cx="11710543" cy="427370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5000">
                  <a:extLst>
                    <a:ext uri="{9D8B030D-6E8A-4147-A177-3AD203B41FA5}">
                      <a16:colId xmlns:a16="http://schemas.microsoft.com/office/drawing/2014/main" val="2002923756"/>
                    </a:ext>
                  </a:extLst>
                </a:gridCol>
                <a:gridCol w="981173">
                  <a:extLst>
                    <a:ext uri="{9D8B030D-6E8A-4147-A177-3AD203B41FA5}">
                      <a16:colId xmlns:a16="http://schemas.microsoft.com/office/drawing/2014/main" val="144046188"/>
                    </a:ext>
                  </a:extLst>
                </a:gridCol>
                <a:gridCol w="845602">
                  <a:extLst>
                    <a:ext uri="{9D8B030D-6E8A-4147-A177-3AD203B41FA5}">
                      <a16:colId xmlns:a16="http://schemas.microsoft.com/office/drawing/2014/main" val="610830899"/>
                    </a:ext>
                  </a:extLst>
                </a:gridCol>
                <a:gridCol w="559925">
                  <a:extLst>
                    <a:ext uri="{9D8B030D-6E8A-4147-A177-3AD203B41FA5}">
                      <a16:colId xmlns:a16="http://schemas.microsoft.com/office/drawing/2014/main" val="1799287377"/>
                    </a:ext>
                  </a:extLst>
                </a:gridCol>
                <a:gridCol w="788467">
                  <a:extLst>
                    <a:ext uri="{9D8B030D-6E8A-4147-A177-3AD203B41FA5}">
                      <a16:colId xmlns:a16="http://schemas.microsoft.com/office/drawing/2014/main" val="1226552565"/>
                    </a:ext>
                  </a:extLst>
                </a:gridCol>
                <a:gridCol w="799894">
                  <a:extLst>
                    <a:ext uri="{9D8B030D-6E8A-4147-A177-3AD203B41FA5}">
                      <a16:colId xmlns:a16="http://schemas.microsoft.com/office/drawing/2014/main" val="38988502"/>
                    </a:ext>
                  </a:extLst>
                </a:gridCol>
                <a:gridCol w="582780">
                  <a:extLst>
                    <a:ext uri="{9D8B030D-6E8A-4147-A177-3AD203B41FA5}">
                      <a16:colId xmlns:a16="http://schemas.microsoft.com/office/drawing/2014/main" val="1727246358"/>
                    </a:ext>
                  </a:extLst>
                </a:gridCol>
                <a:gridCol w="810956">
                  <a:extLst>
                    <a:ext uri="{9D8B030D-6E8A-4147-A177-3AD203B41FA5}">
                      <a16:colId xmlns:a16="http://schemas.microsoft.com/office/drawing/2014/main" val="247245943"/>
                    </a:ext>
                  </a:extLst>
                </a:gridCol>
                <a:gridCol w="986441">
                  <a:extLst>
                    <a:ext uri="{9D8B030D-6E8A-4147-A177-3AD203B41FA5}">
                      <a16:colId xmlns:a16="http://schemas.microsoft.com/office/drawing/2014/main" val="3840001033"/>
                    </a:ext>
                  </a:extLst>
                </a:gridCol>
                <a:gridCol w="871738">
                  <a:extLst>
                    <a:ext uri="{9D8B030D-6E8A-4147-A177-3AD203B41FA5}">
                      <a16:colId xmlns:a16="http://schemas.microsoft.com/office/drawing/2014/main" val="785887638"/>
                    </a:ext>
                  </a:extLst>
                </a:gridCol>
                <a:gridCol w="745565">
                  <a:extLst>
                    <a:ext uri="{9D8B030D-6E8A-4147-A177-3AD203B41FA5}">
                      <a16:colId xmlns:a16="http://schemas.microsoft.com/office/drawing/2014/main" val="2495641963"/>
                    </a:ext>
                  </a:extLst>
                </a:gridCol>
                <a:gridCol w="701310">
                  <a:extLst>
                    <a:ext uri="{9D8B030D-6E8A-4147-A177-3AD203B41FA5}">
                      <a16:colId xmlns:a16="http://schemas.microsoft.com/office/drawing/2014/main" val="1537842056"/>
                    </a:ext>
                  </a:extLst>
                </a:gridCol>
                <a:gridCol w="943969">
                  <a:extLst>
                    <a:ext uri="{9D8B030D-6E8A-4147-A177-3AD203B41FA5}">
                      <a16:colId xmlns:a16="http://schemas.microsoft.com/office/drawing/2014/main" val="1055375204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3225082605"/>
                    </a:ext>
                  </a:extLst>
                </a:gridCol>
                <a:gridCol w="760963">
                  <a:extLst>
                    <a:ext uri="{9D8B030D-6E8A-4147-A177-3AD203B41FA5}">
                      <a16:colId xmlns:a16="http://schemas.microsoft.com/office/drawing/2014/main" val="3288085000"/>
                    </a:ext>
                  </a:extLst>
                </a:gridCol>
              </a:tblGrid>
              <a:tr h="748299">
                <a:tc>
                  <a:txBody>
                    <a:bodyPr/>
                    <a:lstStyle/>
                    <a:p>
                      <a:r>
                        <a:rPr lang="en-GB" sz="1050" dirty="0"/>
                        <a:t>Sr No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Elements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Total Elements to be casted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Plan FTM December 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Concrete FTM December 23</a:t>
                      </a:r>
                      <a:endParaRPr lang="en-IN" sz="1050" dirty="0"/>
                    </a:p>
                    <a:p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Achieved FTM December 23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Consumed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Unplanned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Unplanned Concrete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Produced Element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Balance to cast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Plan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Concrete Consumption for next month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Approved Cost/CMT</a:t>
                      </a:r>
                      <a:endParaRPr lang="en-IN" sz="105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GB" sz="1050" dirty="0"/>
                        <a:t>Cost/CMT FTM December</a:t>
                      </a:r>
                      <a:r>
                        <a:rPr lang="en-GB" sz="1050" baseline="0" dirty="0"/>
                        <a:t> </a:t>
                      </a:r>
                      <a:r>
                        <a:rPr lang="en-GB" sz="1050" dirty="0"/>
                        <a:t>23</a:t>
                      </a:r>
                      <a:endParaRPr lang="en-IN" sz="105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391323396"/>
                  </a:ext>
                </a:extLst>
              </a:tr>
              <a:tr h="462988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15.12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45.36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79723"/>
                  </a:ext>
                </a:extLst>
              </a:tr>
              <a:tr h="509717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MTKP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60.48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54513"/>
                  </a:ext>
                </a:extLst>
              </a:tr>
              <a:tr h="398572"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13.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Kitchen POD – 101/102/103/104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140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698.36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106.08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b="0" dirty="0"/>
                        <a:t>1115</a:t>
                      </a:r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+mj-lt"/>
                        </a:rPr>
                        <a:t>769.08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05902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/>
                        <a:t>Lift POD</a:t>
                      </a:r>
                      <a:endParaRPr lang="en-IN" sz="1050" dirty="0"/>
                    </a:p>
                    <a:p>
                      <a:pPr algn="ctr"/>
                      <a:r>
                        <a:rPr lang="en-IN" sz="1050" b="0" dirty="0"/>
                        <a:t>101/102/103/104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76507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Kitchen pod FKP-01/02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12469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0" dirty="0"/>
                        <a:t>Kitchen pod FKP-101/102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454.82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108.8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b="0" dirty="0">
                          <a:latin typeface="+mj-lt"/>
                        </a:rPr>
                        <a:t>70.6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5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510497"/>
                  </a:ext>
                </a:extLst>
              </a:tr>
              <a:tr h="250657"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/>
                        <a:t>TOTAL</a:t>
                      </a:r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1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/>
                        <a:t>1406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3114.74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132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/>
                        <a:t>993.56</a:t>
                      </a:r>
                      <a:endParaRPr lang="en-IN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1718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1565.44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3754.08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477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20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Precast Factory  STP Tank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615031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December 23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STP TANK WORK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1907.66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Element Repairing </a:t>
            </a:r>
            <a:br>
              <a:rPr lang="en-GB" sz="3800" dirty="0"/>
            </a:br>
            <a:r>
              <a:rPr lang="en-GB" sz="3800" dirty="0"/>
              <a:t>Person In charge – MR. </a:t>
            </a:r>
            <a:r>
              <a:rPr lang="en-GB" sz="3800" dirty="0" err="1"/>
              <a:t>Sivaraman</a:t>
            </a:r>
            <a:r>
              <a:rPr lang="en-GB" sz="3800" dirty="0"/>
              <a:t>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845095"/>
              </p:ext>
            </p:extLst>
          </p:nvPr>
        </p:nvGraphicFramePr>
        <p:xfrm>
          <a:off x="193968" y="1619926"/>
          <a:ext cx="115543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991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748228649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4214447217"/>
                    </a:ext>
                  </a:extLst>
                </a:gridCol>
                <a:gridCol w="1793384">
                  <a:extLst>
                    <a:ext uri="{9D8B030D-6E8A-4147-A177-3AD203B41FA5}">
                      <a16:colId xmlns:a16="http://schemas.microsoft.com/office/drawing/2014/main" val="398389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972.02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F93A72-D2D2-ED2B-C37D-A6AB3C19A7A7}"/>
              </a:ext>
            </a:extLst>
          </p:cNvPr>
          <p:cNvSpPr txBox="1"/>
          <p:nvPr/>
        </p:nvSpPr>
        <p:spPr>
          <a:xfrm>
            <a:off x="193968" y="3896236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sz="1800" dirty="0" err="1"/>
              <a:t>A</a:t>
            </a:r>
            <a:r>
              <a:rPr lang="en-GB" dirty="0" err="1"/>
              <a:t>mardeep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A0F26C-0223-D400-32F6-F724DEE64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47384"/>
              </p:ext>
            </p:extLst>
          </p:nvPr>
        </p:nvGraphicFramePr>
        <p:xfrm>
          <a:off x="193968" y="4715758"/>
          <a:ext cx="1155433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2">
                  <a:extLst>
                    <a:ext uri="{9D8B030D-6E8A-4147-A177-3AD203B41FA5}">
                      <a16:colId xmlns:a16="http://schemas.microsoft.com/office/drawing/2014/main" val="1865844859"/>
                    </a:ext>
                  </a:extLst>
                </a:gridCol>
                <a:gridCol w="1849916">
                  <a:extLst>
                    <a:ext uri="{9D8B030D-6E8A-4147-A177-3AD203B41FA5}">
                      <a16:colId xmlns:a16="http://schemas.microsoft.com/office/drawing/2014/main" val="3794346174"/>
                    </a:ext>
                  </a:extLst>
                </a:gridCol>
                <a:gridCol w="938928">
                  <a:extLst>
                    <a:ext uri="{9D8B030D-6E8A-4147-A177-3AD203B41FA5}">
                      <a16:colId xmlns:a16="http://schemas.microsoft.com/office/drawing/2014/main" val="2867693070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459783388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4281185947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2112822103"/>
                    </a:ext>
                  </a:extLst>
                </a:gridCol>
                <a:gridCol w="1394422">
                  <a:extLst>
                    <a:ext uri="{9D8B030D-6E8A-4147-A177-3AD203B41FA5}">
                      <a16:colId xmlns:a16="http://schemas.microsoft.com/office/drawing/2014/main" val="3907316411"/>
                    </a:ext>
                  </a:extLst>
                </a:gridCol>
                <a:gridCol w="1793384">
                  <a:extLst>
                    <a:ext uri="{9D8B030D-6E8A-4147-A177-3AD203B41FA5}">
                      <a16:colId xmlns:a16="http://schemas.microsoft.com/office/drawing/2014/main" val="2114437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Cost/CMT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 Handover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1146.48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39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167714"/>
          </a:xfrm>
        </p:spPr>
        <p:txBody>
          <a:bodyPr>
            <a:normAutofit fontScale="90000"/>
          </a:bodyPr>
          <a:lstStyle/>
          <a:p>
            <a:r>
              <a:rPr lang="en-GB" sz="3800" dirty="0"/>
              <a:t>Reinforcement Yard </a:t>
            </a:r>
            <a:br>
              <a:rPr lang="en-GB" sz="3800" dirty="0"/>
            </a:br>
            <a:r>
              <a:rPr lang="en-GB" sz="3800" dirty="0"/>
              <a:t>Person In charge – MR. DK Patel.</a:t>
            </a:r>
            <a:endParaRPr lang="en-IN" sz="3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609473"/>
              </p:ext>
            </p:extLst>
          </p:nvPr>
        </p:nvGraphicFramePr>
        <p:xfrm>
          <a:off x="109034" y="1747717"/>
          <a:ext cx="9729445" cy="2103120"/>
        </p:xfrm>
        <a:graphic>
          <a:graphicData uri="http://schemas.openxmlformats.org/drawingml/2006/table">
            <a:tbl>
              <a:tblPr firstRow="1" bandRow="1" bandCol="1">
                <a:tableStyleId>{1E171933-4619-4E11-9A3F-F7608DF75F80}</a:tableStyleId>
              </a:tblPr>
              <a:tblGrid>
                <a:gridCol w="108647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1874329361"/>
                    </a:ext>
                  </a:extLst>
                </a:gridCol>
                <a:gridCol w="1086478">
                  <a:extLst>
                    <a:ext uri="{9D8B030D-6E8A-4147-A177-3AD203B41FA5}">
                      <a16:colId xmlns:a16="http://schemas.microsoft.com/office/drawing/2014/main" val="968852285"/>
                    </a:ext>
                  </a:extLst>
                </a:gridCol>
                <a:gridCol w="2124099">
                  <a:extLst>
                    <a:ext uri="{9D8B030D-6E8A-4147-A177-3AD203B41FA5}">
                      <a16:colId xmlns:a16="http://schemas.microsoft.com/office/drawing/2014/main" val="1629290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Element/Description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Planned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Achieved FTM November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Plan For Next 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Approved Cost/KG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Cost/KG, MTT FTM December 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Remarks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93217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Reinforcement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853.11 MTT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252.56 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332.38MTT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11.14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9886</TotalTime>
  <Words>1455</Words>
  <Application>Microsoft Office PowerPoint</Application>
  <PresentationFormat>Widescreen</PresentationFormat>
  <Paragraphs>777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Production progress report FTM  DECEMBER 23. </vt:lpstr>
      <vt:lpstr>In House Labour Monthly Summary   </vt:lpstr>
      <vt:lpstr>PowerPoint Presentation</vt:lpstr>
      <vt:lpstr>Special Mould Area. Person in charge – MR. Arbab </vt:lpstr>
      <vt:lpstr>Pod Production Person in charge – MR. Rahil</vt:lpstr>
      <vt:lpstr>PowerPoint Presentation</vt:lpstr>
      <vt:lpstr>Precast Factory  STP Tank Work  Person In charge – MR. Gauri.</vt:lpstr>
      <vt:lpstr>Element Repairing  Person In charge – MR. Sivaraman.</vt:lpstr>
      <vt:lpstr>Reinforcement Yard  Person In charge – MR. DK Patel.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Mould &amp; Pod Factory &amp; Other work Concrete Monthly Summary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493</cp:revision>
  <cp:lastPrinted>2023-02-09T10:59:52Z</cp:lastPrinted>
  <dcterms:created xsi:type="dcterms:W3CDTF">2023-01-03T04:57:00Z</dcterms:created>
  <dcterms:modified xsi:type="dcterms:W3CDTF">2024-01-10T10:11:36Z</dcterms:modified>
</cp:coreProperties>
</file>