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0"/>
  </p:notesMasterIdLst>
  <p:sldIdLst>
    <p:sldId id="256" r:id="rId2"/>
    <p:sldId id="263" r:id="rId3"/>
    <p:sldId id="275" r:id="rId4"/>
    <p:sldId id="257" r:id="rId5"/>
    <p:sldId id="258" r:id="rId6"/>
    <p:sldId id="276" r:id="rId7"/>
    <p:sldId id="259" r:id="rId8"/>
    <p:sldId id="260" r:id="rId9"/>
    <p:sldId id="261" r:id="rId10"/>
    <p:sldId id="268" r:id="rId11"/>
    <p:sldId id="269" r:id="rId12"/>
    <p:sldId id="271" r:id="rId13"/>
    <p:sldId id="273" r:id="rId14"/>
    <p:sldId id="277" r:id="rId15"/>
    <p:sldId id="267" r:id="rId16"/>
    <p:sldId id="278" r:id="rId17"/>
    <p:sldId id="270" r:id="rId18"/>
    <p:sldId id="274" r:id="rId19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556" autoAdjust="0"/>
  </p:normalViewPr>
  <p:slideViewPr>
    <p:cSldViewPr snapToGrid="0">
      <p:cViewPr varScale="1">
        <p:scale>
          <a:sx n="79" d="100"/>
          <a:sy n="79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Production progress report FTM </a:t>
            </a:r>
            <a:br>
              <a:rPr lang="en-GB" dirty="0"/>
            </a:br>
            <a:r>
              <a:rPr lang="en-GB" dirty="0"/>
              <a:t>FEBRUARY 24.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5658" cy="116771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FINISHING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37EA41D-90A0-D2FD-894F-6011A5F59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42552"/>
              </p:ext>
            </p:extLst>
          </p:nvPr>
        </p:nvGraphicFramePr>
        <p:xfrm>
          <a:off x="132184" y="1261580"/>
          <a:ext cx="1097473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3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2553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22553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225538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22553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225538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225538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395965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February24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February24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Cost/CUM FTM February24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857485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2067.33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7785B8-D5A2-5F16-EDB5-9C64CD4CD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10719"/>
              </p:ext>
            </p:extLst>
          </p:nvPr>
        </p:nvGraphicFramePr>
        <p:xfrm>
          <a:off x="217528" y="4544860"/>
          <a:ext cx="1088938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00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1600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21600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216008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21600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216008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216008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377333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February24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February24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Cost/CUM FTM February24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857485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8283.91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CC8D64D-450C-C08E-2174-FE56330CF5DF}"/>
              </a:ext>
            </a:extLst>
          </p:cNvPr>
          <p:cNvSpPr txBox="1">
            <a:spLocks/>
          </p:cNvSpPr>
          <p:nvPr/>
        </p:nvSpPr>
        <p:spPr>
          <a:xfrm>
            <a:off x="132184" y="3493301"/>
            <a:ext cx="11084456" cy="85575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ERECTION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6"/>
            <a:ext cx="684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</a:t>
            </a:r>
            <a:br>
              <a:rPr lang="en-GB" sz="2800" dirty="0"/>
            </a:br>
            <a:r>
              <a:rPr lang="en-GB" sz="2800" dirty="0"/>
              <a:t>Person In charge – MR. VITRANG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56994"/>
              </p:ext>
            </p:extLst>
          </p:nvPr>
        </p:nvGraphicFramePr>
        <p:xfrm>
          <a:off x="176778" y="1066564"/>
          <a:ext cx="11838447" cy="5588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9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885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966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8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127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1756998402"/>
                    </a:ext>
                  </a:extLst>
                </a:gridCol>
                <a:gridCol w="681625">
                  <a:extLst>
                    <a:ext uri="{9D8B030D-6E8A-4147-A177-3AD203B41FA5}">
                      <a16:colId xmlns:a16="http://schemas.microsoft.com/office/drawing/2014/main" val="1211508521"/>
                    </a:ext>
                  </a:extLst>
                </a:gridCol>
                <a:gridCol w="68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2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4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443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64891">
                <a:tc>
                  <a:txBody>
                    <a:bodyPr/>
                    <a:lstStyle/>
                    <a:p>
                      <a:r>
                        <a:rPr lang="en-GB" sz="1200" dirty="0"/>
                        <a:t>Sr No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Elements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Total Elements to be casted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Planned FTM February 24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Concrete FTM </a:t>
                      </a:r>
                      <a:r>
                        <a:rPr lang="en-GB" sz="1200" dirty="0"/>
                        <a:t>February 24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Achieved FTM February 24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Consumed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Balance to cast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Plan For Next  Month 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Plan for Next month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Approved Cost/CMT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Cost/CMT FTM February 24</a:t>
                      </a:r>
                      <a:endParaRPr lang="en-IN" sz="12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23034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757.98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573.58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344.67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35.13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381.24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189.22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144.09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4219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1008262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TRENCH SLAB &amp; Counter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49893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RECAST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53156"/>
                  </a:ext>
                </a:extLst>
              </a:tr>
              <a:tr h="600440">
                <a:tc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1250.38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1925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808.33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95.16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24055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19390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559.85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4107.35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82482"/>
              </p:ext>
            </p:extLst>
          </p:nvPr>
        </p:nvGraphicFramePr>
        <p:xfrm>
          <a:off x="372140" y="1350891"/>
          <a:ext cx="11205761" cy="1589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46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917732">
                  <a:extLst>
                    <a:ext uri="{9D8B030D-6E8A-4147-A177-3AD203B41FA5}">
                      <a16:colId xmlns:a16="http://schemas.microsoft.com/office/drawing/2014/main" val="548696059"/>
                    </a:ext>
                  </a:extLst>
                </a:gridCol>
                <a:gridCol w="928659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132861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604276">
                  <a:extLst>
                    <a:ext uri="{9D8B030D-6E8A-4147-A177-3AD203B41FA5}">
                      <a16:colId xmlns:a16="http://schemas.microsoft.com/office/drawing/2014/main" val="1339674514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  <a:gridCol w="1170575">
                  <a:extLst>
                    <a:ext uri="{9D8B030D-6E8A-4147-A177-3AD203B41FA5}">
                      <a16:colId xmlns:a16="http://schemas.microsoft.com/office/drawing/2014/main" val="3465774673"/>
                    </a:ext>
                  </a:extLst>
                </a:gridCol>
                <a:gridCol w="946094">
                  <a:extLst>
                    <a:ext uri="{9D8B030D-6E8A-4147-A177-3AD203B41FA5}">
                      <a16:colId xmlns:a16="http://schemas.microsoft.com/office/drawing/2014/main" val="176636882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Planned FTM February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Concrete FTM </a:t>
                      </a:r>
                      <a:r>
                        <a:rPr lang="en-GB" sz="1400" dirty="0"/>
                        <a:t>February 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Achieved FTM February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Cost/CMT FTM February 24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 BED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BED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 BED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465174" y="48641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HCS</a:t>
            </a:r>
            <a:r>
              <a:rPr lang="en-GB" sz="1800" dirty="0"/>
              <a:t> Factory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RANA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8BD288-7DEC-9525-8FDB-29790218A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74404"/>
              </p:ext>
            </p:extLst>
          </p:nvPr>
        </p:nvGraphicFramePr>
        <p:xfrm>
          <a:off x="550157" y="1917700"/>
          <a:ext cx="841869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4142305"/>
                    </a:ext>
                  </a:extLst>
                </a:gridCol>
                <a:gridCol w="1347881">
                  <a:extLst>
                    <a:ext uri="{9D8B030D-6E8A-4147-A177-3AD203B41FA5}">
                      <a16:colId xmlns:a16="http://schemas.microsoft.com/office/drawing/2014/main" val="1154187445"/>
                    </a:ext>
                  </a:extLst>
                </a:gridCol>
                <a:gridCol w="867740">
                  <a:extLst>
                    <a:ext uri="{9D8B030D-6E8A-4147-A177-3AD203B41FA5}">
                      <a16:colId xmlns:a16="http://schemas.microsoft.com/office/drawing/2014/main" val="654911730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705193816"/>
                    </a:ext>
                  </a:extLst>
                </a:gridCol>
                <a:gridCol w="911401">
                  <a:extLst>
                    <a:ext uri="{9D8B030D-6E8A-4147-A177-3AD203B41FA5}">
                      <a16:colId xmlns:a16="http://schemas.microsoft.com/office/drawing/2014/main" val="872674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51219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6909174"/>
                    </a:ext>
                  </a:extLst>
                </a:gridCol>
                <a:gridCol w="1306691">
                  <a:extLst>
                    <a:ext uri="{9D8B030D-6E8A-4147-A177-3AD203B41FA5}">
                      <a16:colId xmlns:a16="http://schemas.microsoft.com/office/drawing/2014/main" val="197756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Cost/MTT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STEEL FABRICATION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17.50MTT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28874.59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40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FABRICATION</a:t>
            </a:r>
            <a:br>
              <a:rPr lang="en-GB" sz="1800" dirty="0"/>
            </a:br>
            <a:r>
              <a:rPr lang="en-GB" sz="1800" dirty="0"/>
              <a:t>Person In charge – MR. Ramdhyan Yadav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ERECTION WORK</a:t>
            </a:r>
            <a:br>
              <a:rPr lang="en-GB" sz="1800" dirty="0"/>
            </a:br>
            <a:r>
              <a:rPr lang="en-GB" sz="1800" dirty="0"/>
              <a:t>Person In charge – MR. ARUN SIR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10F7DB-2EE4-F1B1-578D-F3F55232A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45415"/>
              </p:ext>
            </p:extLst>
          </p:nvPr>
        </p:nvGraphicFramePr>
        <p:xfrm>
          <a:off x="538582" y="1338967"/>
          <a:ext cx="1123889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02">
                  <a:extLst>
                    <a:ext uri="{9D8B030D-6E8A-4147-A177-3AD203B41FA5}">
                      <a16:colId xmlns:a16="http://schemas.microsoft.com/office/drawing/2014/main" val="3164142305"/>
                    </a:ext>
                  </a:extLst>
                </a:gridCol>
                <a:gridCol w="3499104">
                  <a:extLst>
                    <a:ext uri="{9D8B030D-6E8A-4147-A177-3AD203B41FA5}">
                      <a16:colId xmlns:a16="http://schemas.microsoft.com/office/drawing/2014/main" val="1154187445"/>
                    </a:ext>
                  </a:extLst>
                </a:gridCol>
                <a:gridCol w="1177894">
                  <a:extLst>
                    <a:ext uri="{9D8B030D-6E8A-4147-A177-3AD203B41FA5}">
                      <a16:colId xmlns:a16="http://schemas.microsoft.com/office/drawing/2014/main" val="654911730"/>
                    </a:ext>
                  </a:extLst>
                </a:gridCol>
                <a:gridCol w="1729026">
                  <a:extLst>
                    <a:ext uri="{9D8B030D-6E8A-4147-A177-3AD203B41FA5}">
                      <a16:colId xmlns:a16="http://schemas.microsoft.com/office/drawing/2014/main" val="705193816"/>
                    </a:ext>
                  </a:extLst>
                </a:gridCol>
                <a:gridCol w="1523632">
                  <a:extLst>
                    <a:ext uri="{9D8B030D-6E8A-4147-A177-3AD203B41FA5}">
                      <a16:colId xmlns:a16="http://schemas.microsoft.com/office/drawing/2014/main" val="872674338"/>
                    </a:ext>
                  </a:extLst>
                </a:gridCol>
                <a:gridCol w="2299432">
                  <a:extLst>
                    <a:ext uri="{9D8B030D-6E8A-4147-A177-3AD203B41FA5}">
                      <a16:colId xmlns:a16="http://schemas.microsoft.com/office/drawing/2014/main" val="1977567773"/>
                    </a:ext>
                  </a:extLst>
                </a:gridCol>
              </a:tblGrid>
              <a:tr h="1006312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4276"/>
                  </a:ext>
                </a:extLst>
              </a:tr>
              <a:tr h="54186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ERECTION BUILDING 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F10 TO F15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F10 TO F12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F13 TO F17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66097"/>
                  </a:ext>
                </a:extLst>
              </a:tr>
              <a:tr h="54186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ERECTION BUILDING 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F4 TO 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F5 TO F7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407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180F74-4B21-8EFA-A060-1FF4B07BA257}"/>
              </a:ext>
            </a:extLst>
          </p:cNvPr>
          <p:cNvSpPr txBox="1"/>
          <p:nvPr/>
        </p:nvSpPr>
        <p:spPr>
          <a:xfrm>
            <a:off x="538582" y="38313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Flat finishing Work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419CAD-0958-324A-3EDC-AD9D6C377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47753"/>
              </p:ext>
            </p:extLst>
          </p:nvPr>
        </p:nvGraphicFramePr>
        <p:xfrm>
          <a:off x="538582" y="4613871"/>
          <a:ext cx="9512054" cy="158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254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341379">
                  <a:extLst>
                    <a:ext uri="{9D8B030D-6E8A-4147-A177-3AD203B41FA5}">
                      <a16:colId xmlns:a16="http://schemas.microsoft.com/office/drawing/2014/main" val="548696059"/>
                    </a:ext>
                  </a:extLst>
                </a:gridCol>
                <a:gridCol w="1357352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533004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243291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1710941">
                  <a:extLst>
                    <a:ext uri="{9D8B030D-6E8A-4147-A177-3AD203B41FA5}">
                      <a16:colId xmlns:a16="http://schemas.microsoft.com/office/drawing/2014/main" val="3465774673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176636882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</a:t>
                      </a:r>
                      <a:r>
                        <a:rPr lang="en-GB" sz="1400" dirty="0" err="1"/>
                        <a:t>FlAT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Planned FTM February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Achieved FTM February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Cost/CMT FTM February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22447.94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Special Mould &amp; Other work Concrete Monthly Summary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084878"/>
              </p:ext>
            </p:extLst>
          </p:nvPr>
        </p:nvGraphicFramePr>
        <p:xfrm>
          <a:off x="336889" y="1580575"/>
          <a:ext cx="10670433" cy="51588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58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35727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86841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9652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993322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07902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756307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160055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780026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596151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165498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98501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537171">
                <a:tc>
                  <a:txBody>
                    <a:bodyPr/>
                    <a:lstStyle/>
                    <a:p>
                      <a:r>
                        <a:rPr lang="en-GB" sz="1600" dirty="0"/>
                        <a:t>Sr No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Theoretical Concrete (Element)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Cover Drain and other activities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Theoretical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Actual OLD RMC Concrete 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Actual HCS RMC Concrete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Concrete Rejected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TOTAL OLD RMC &amp; HCS RMC &amp; POD RMC ACTUAL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Difference (Actual – Theoretical)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Difference %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M10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5677670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M30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26.8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361595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M40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5532332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261.75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6.59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152.33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152.33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TOTAL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412.58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478.88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F87-09FF-2978-F9E1-FDDD6C068D9D}"/>
              </a:ext>
            </a:extLst>
          </p:cNvPr>
          <p:cNvSpPr txBox="1">
            <a:spLocks/>
          </p:cNvSpPr>
          <p:nvPr/>
        </p:nvSpPr>
        <p:spPr>
          <a:xfrm>
            <a:off x="365761" y="310896"/>
            <a:ext cx="10619232" cy="902208"/>
          </a:xfrm>
          <a:prstGeom prst="rect">
            <a:avLst/>
          </a:prstGeom>
        </p:spPr>
        <p:txBody>
          <a:bodyPr>
            <a:normAutofit fontScale="75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3"/>
                </a:solidFill>
              </a:rPr>
              <a:t>Pod Factory Concrete Monthly Summary	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B9E53F-0C11-DF68-A2A6-F53BE088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807058"/>
              </p:ext>
            </p:extLst>
          </p:nvPr>
        </p:nvGraphicFramePr>
        <p:xfrm>
          <a:off x="365761" y="1313161"/>
          <a:ext cx="10377214" cy="32528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9811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30868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82356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89668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801727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750527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940928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984325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774064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583952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156590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92398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577106">
                <a:tc>
                  <a:txBody>
                    <a:bodyPr/>
                    <a:lstStyle/>
                    <a:p>
                      <a:r>
                        <a:rPr lang="en-GB" sz="1600" dirty="0"/>
                        <a:t>Sr No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Theoretical Concrete (Element)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Theoretical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Actual OLD RMC Concrete 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Actual HCS RMC Concrete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POD BATCHING PLANT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Concrete Rejected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TOTAL OLD RMC &amp; HCS RMC &amp; POD RMC ACTUAL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Difference (Actual – Theoretical)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Difference %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1000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M65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1937.22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1794.7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TOTAL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1937.22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1794.7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52253"/>
              </p:ext>
            </p:extLst>
          </p:nvPr>
        </p:nvGraphicFramePr>
        <p:xfrm>
          <a:off x="399490" y="1221965"/>
          <a:ext cx="979501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8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73928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852060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939254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92846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1000024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104787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159629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Work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  <a:r>
                        <a:rPr lang="en-GB" dirty="0"/>
                        <a:t>Theoretical Concrete 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43.51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43.51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48.45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11.35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573.92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95.16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669.08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722.51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53.43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7.98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190.9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190.9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202.7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808.33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903.49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973.66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70.17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7.77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144308" y="398437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Carousal Concrete Monthly Summary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362618" y="489393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HCS Concrete Monthly Summary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53660"/>
              </p:ext>
            </p:extLst>
          </p:nvPr>
        </p:nvGraphicFramePr>
        <p:xfrm>
          <a:off x="514113" y="1615506"/>
          <a:ext cx="104239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06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84537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974334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074040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1099221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1326041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334.46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4444" cy="613458"/>
          </a:xfrm>
        </p:spPr>
        <p:txBody>
          <a:bodyPr>
            <a:normAutofit fontScale="90000"/>
          </a:bodyPr>
          <a:lstStyle/>
          <a:p>
            <a:r>
              <a:rPr lang="en-GB" sz="22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968676"/>
              </p:ext>
            </p:extLst>
          </p:nvPr>
        </p:nvGraphicFramePr>
        <p:xfrm>
          <a:off x="150471" y="949124"/>
          <a:ext cx="11516811" cy="556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2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3619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3016799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2420456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2771245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April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2429680.2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543.72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4468.623942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2471216.7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652.44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3787.653629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2813211.5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662.05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4249.243305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2655187.5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6637.47094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August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2564097.2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5761.368783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1990611.5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6973.834985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October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2060881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5330.783756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2662365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554.5425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4801.011645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3995349.8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935.449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4268.789227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4793114.919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971.5238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4933.605248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February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2232.18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2326.0633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US" sz="1400" dirty="0"/>
                        <a:t>12.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March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4288932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903.2691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4748.232835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5262161.03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824.24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5668339.00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5635.70824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June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7201632.00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1085.3411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6635.362836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July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4682900.0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1315.51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41942"/>
              </p:ext>
            </p:extLst>
          </p:nvPr>
        </p:nvGraphicFramePr>
        <p:xfrm>
          <a:off x="179408" y="1392881"/>
          <a:ext cx="11244805" cy="249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16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2426876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2822200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2581154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2442259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1315.51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SEPTEMBER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10003410.00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1562.67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6401.48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OCTOBER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10370522.4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1342.31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7725.89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NOVEMBER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8979300.9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1195.89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7508.44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13128945.3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1862.61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7048.66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JANUARY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18989157.59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3224.04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5889.87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February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21732401.83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3589.25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6054.86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216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350135" y="469701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0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Special Mould Area.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Person in charge – MR. VITRANG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640511"/>
              </p:ext>
            </p:extLst>
          </p:nvPr>
        </p:nvGraphicFramePr>
        <p:xfrm>
          <a:off x="298429" y="1508657"/>
          <a:ext cx="11595141" cy="43918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15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103137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04804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032283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709353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579691">
                  <a:extLst>
                    <a:ext uri="{9D8B030D-6E8A-4147-A177-3AD203B41FA5}">
                      <a16:colId xmlns:a16="http://schemas.microsoft.com/office/drawing/2014/main" val="824383775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96254655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3139411012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37013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737013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  <a:gridCol w="667707">
                  <a:extLst>
                    <a:ext uri="{9D8B030D-6E8A-4147-A177-3AD203B41FA5}">
                      <a16:colId xmlns:a16="http://schemas.microsoft.com/office/drawing/2014/main" val="1148890281"/>
                    </a:ext>
                  </a:extLst>
                </a:gridCol>
                <a:gridCol w="955494">
                  <a:extLst>
                    <a:ext uri="{9D8B030D-6E8A-4147-A177-3AD203B41FA5}">
                      <a16:colId xmlns:a16="http://schemas.microsoft.com/office/drawing/2014/main" val="3560854720"/>
                    </a:ext>
                  </a:extLst>
                </a:gridCol>
              </a:tblGrid>
              <a:tr h="1147827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Planned FTM February 24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Concrete </a:t>
                      </a:r>
                      <a:r>
                        <a:rPr lang="en-GB" sz="1400" dirty="0"/>
                        <a:t>FTM February 24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Achieved FTM February 24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Unplanned Concrete</a:t>
                      </a:r>
                    </a:p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Cost/CMT FTM February 24</a:t>
                      </a:r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331.81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152.33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213.76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5862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13.45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4761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165.17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COUNTER WEIGHT &amp; MANHOLE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920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63.65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14672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542.65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412.58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36.66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9260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5412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341.936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4881.42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>
            <a:normAutofit/>
          </a:bodyPr>
          <a:lstStyle/>
          <a:p>
            <a: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Pod Production Person in charge – MR. Rahil</a:t>
            </a:r>
            <a:endParaRPr lang="en-IN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869001"/>
              </p:ext>
            </p:extLst>
          </p:nvPr>
        </p:nvGraphicFramePr>
        <p:xfrm>
          <a:off x="223366" y="1439316"/>
          <a:ext cx="11745267" cy="41312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79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984082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4811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561585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790805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802266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5845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813361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989366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874323">
                  <a:extLst>
                    <a:ext uri="{9D8B030D-6E8A-4147-A177-3AD203B41FA5}">
                      <a16:colId xmlns:a16="http://schemas.microsoft.com/office/drawing/2014/main" val="339237412"/>
                    </a:ext>
                  </a:extLst>
                </a:gridCol>
                <a:gridCol w="747776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03389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  <a:gridCol w="728915">
                  <a:extLst>
                    <a:ext uri="{9D8B030D-6E8A-4147-A177-3AD203B41FA5}">
                      <a16:colId xmlns:a16="http://schemas.microsoft.com/office/drawing/2014/main" val="3444838637"/>
                    </a:ext>
                  </a:extLst>
                </a:gridCol>
                <a:gridCol w="763219">
                  <a:extLst>
                    <a:ext uri="{9D8B030D-6E8A-4147-A177-3AD203B41FA5}">
                      <a16:colId xmlns:a16="http://schemas.microsoft.com/office/drawing/2014/main" val="3652781970"/>
                    </a:ext>
                  </a:extLst>
                </a:gridCol>
              </a:tblGrid>
              <a:tr h="748299">
                <a:tc>
                  <a:txBody>
                    <a:bodyPr/>
                    <a:lstStyle/>
                    <a:p>
                      <a:r>
                        <a:rPr lang="en-GB" sz="1050" dirty="0"/>
                        <a:t>Sr No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Elements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Total Elements to be casted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Plan FTM  February 24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Concrete FTM February 24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Achieved FTM February 24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Unplanned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Balance to cast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Plan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Consumption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Approved Cost/CMT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Cost/CMT FTM February 24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1.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UT Kitchen POD - 1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479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484.32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509717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UT Kitchen POD - 2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453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433.2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506.96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3.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92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74.55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–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1628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0604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RKP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288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RKP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3123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48128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6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6DD93C-2A7A-9D88-0938-3E253DD5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96490"/>
              </p:ext>
            </p:extLst>
          </p:nvPr>
        </p:nvGraphicFramePr>
        <p:xfrm>
          <a:off x="165084" y="628952"/>
          <a:ext cx="11710543" cy="42737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5000">
                  <a:extLst>
                    <a:ext uri="{9D8B030D-6E8A-4147-A177-3AD203B41FA5}">
                      <a16:colId xmlns:a16="http://schemas.microsoft.com/office/drawing/2014/main" val="2002923756"/>
                    </a:ext>
                  </a:extLst>
                </a:gridCol>
                <a:gridCol w="981173">
                  <a:extLst>
                    <a:ext uri="{9D8B030D-6E8A-4147-A177-3AD203B41FA5}">
                      <a16:colId xmlns:a16="http://schemas.microsoft.com/office/drawing/2014/main" val="144046188"/>
                    </a:ext>
                  </a:extLst>
                </a:gridCol>
                <a:gridCol w="845602">
                  <a:extLst>
                    <a:ext uri="{9D8B030D-6E8A-4147-A177-3AD203B41FA5}">
                      <a16:colId xmlns:a16="http://schemas.microsoft.com/office/drawing/2014/main" val="610830899"/>
                    </a:ext>
                  </a:extLst>
                </a:gridCol>
                <a:gridCol w="559925">
                  <a:extLst>
                    <a:ext uri="{9D8B030D-6E8A-4147-A177-3AD203B41FA5}">
                      <a16:colId xmlns:a16="http://schemas.microsoft.com/office/drawing/2014/main" val="1799287377"/>
                    </a:ext>
                  </a:extLst>
                </a:gridCol>
                <a:gridCol w="788467">
                  <a:extLst>
                    <a:ext uri="{9D8B030D-6E8A-4147-A177-3AD203B41FA5}">
                      <a16:colId xmlns:a16="http://schemas.microsoft.com/office/drawing/2014/main" val="1226552565"/>
                    </a:ext>
                  </a:extLst>
                </a:gridCol>
                <a:gridCol w="799894">
                  <a:extLst>
                    <a:ext uri="{9D8B030D-6E8A-4147-A177-3AD203B41FA5}">
                      <a16:colId xmlns:a16="http://schemas.microsoft.com/office/drawing/2014/main" val="38988502"/>
                    </a:ext>
                  </a:extLst>
                </a:gridCol>
                <a:gridCol w="582780">
                  <a:extLst>
                    <a:ext uri="{9D8B030D-6E8A-4147-A177-3AD203B41FA5}">
                      <a16:colId xmlns:a16="http://schemas.microsoft.com/office/drawing/2014/main" val="1727246358"/>
                    </a:ext>
                  </a:extLst>
                </a:gridCol>
                <a:gridCol w="810956">
                  <a:extLst>
                    <a:ext uri="{9D8B030D-6E8A-4147-A177-3AD203B41FA5}">
                      <a16:colId xmlns:a16="http://schemas.microsoft.com/office/drawing/2014/main" val="247245943"/>
                    </a:ext>
                  </a:extLst>
                </a:gridCol>
                <a:gridCol w="986441">
                  <a:extLst>
                    <a:ext uri="{9D8B030D-6E8A-4147-A177-3AD203B41FA5}">
                      <a16:colId xmlns:a16="http://schemas.microsoft.com/office/drawing/2014/main" val="3840001033"/>
                    </a:ext>
                  </a:extLst>
                </a:gridCol>
                <a:gridCol w="871738">
                  <a:extLst>
                    <a:ext uri="{9D8B030D-6E8A-4147-A177-3AD203B41FA5}">
                      <a16:colId xmlns:a16="http://schemas.microsoft.com/office/drawing/2014/main" val="785887638"/>
                    </a:ext>
                  </a:extLst>
                </a:gridCol>
                <a:gridCol w="745565">
                  <a:extLst>
                    <a:ext uri="{9D8B030D-6E8A-4147-A177-3AD203B41FA5}">
                      <a16:colId xmlns:a16="http://schemas.microsoft.com/office/drawing/2014/main" val="2495641963"/>
                    </a:ext>
                  </a:extLst>
                </a:gridCol>
                <a:gridCol w="701310">
                  <a:extLst>
                    <a:ext uri="{9D8B030D-6E8A-4147-A177-3AD203B41FA5}">
                      <a16:colId xmlns:a16="http://schemas.microsoft.com/office/drawing/2014/main" val="1537842056"/>
                    </a:ext>
                  </a:extLst>
                </a:gridCol>
                <a:gridCol w="943969">
                  <a:extLst>
                    <a:ext uri="{9D8B030D-6E8A-4147-A177-3AD203B41FA5}">
                      <a16:colId xmlns:a16="http://schemas.microsoft.com/office/drawing/2014/main" val="1055375204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3225082605"/>
                    </a:ext>
                  </a:extLst>
                </a:gridCol>
                <a:gridCol w="760963">
                  <a:extLst>
                    <a:ext uri="{9D8B030D-6E8A-4147-A177-3AD203B41FA5}">
                      <a16:colId xmlns:a16="http://schemas.microsoft.com/office/drawing/2014/main" val="3288085000"/>
                    </a:ext>
                  </a:extLst>
                </a:gridCol>
              </a:tblGrid>
              <a:tr h="748299">
                <a:tc>
                  <a:txBody>
                    <a:bodyPr/>
                    <a:lstStyle/>
                    <a:p>
                      <a:r>
                        <a:rPr lang="en-GB" sz="1050" dirty="0"/>
                        <a:t>Sr No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Elements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Total Elements to be casted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Plan FTM February 24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Concrete FTM February 24</a:t>
                      </a:r>
                      <a:endParaRPr lang="en-IN" sz="105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Achieved FTM February 24</a:t>
                      </a:r>
                      <a:endParaRPr lang="en-IN" sz="105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Unplanned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Balance to cast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Plan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Consumption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Approved Cost/CMT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Cost/CMT FTM February 24</a:t>
                      </a:r>
                      <a:endParaRPr lang="en-IN" sz="105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391323396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79723"/>
                  </a:ext>
                </a:extLst>
              </a:tr>
              <a:tr h="50971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654513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14.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Kitchen POD – 101/102/103/104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140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1104.84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371.84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2156.22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205902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  <a:p>
                      <a:pPr algn="ctr"/>
                      <a:r>
                        <a:rPr lang="en-IN" sz="1050" b="0" dirty="0"/>
                        <a:t>101/102/103/104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166.14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876507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Kitchen pod FKP-01/02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1246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dirty="0"/>
                        <a:t>Kitchen pod FKP-101/102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318.5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318.5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510497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TOTAL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1478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2566.39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271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1937.22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488.69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1116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2433.62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4295.01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47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20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CIVIL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55194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February 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CIVIL WORK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2279.91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Element Repairing </a:t>
            </a:r>
            <a:br>
              <a:rPr lang="en-GB" sz="3800" dirty="0"/>
            </a:br>
            <a:r>
              <a:rPr lang="en-GB" sz="3800" dirty="0"/>
              <a:t>Person In charge – MR. </a:t>
            </a:r>
            <a:r>
              <a:rPr lang="en-GB" sz="3800" dirty="0" err="1"/>
              <a:t>Sivaraman</a:t>
            </a:r>
            <a:r>
              <a:rPr lang="en-GB" sz="3800" dirty="0"/>
              <a:t>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62497"/>
              </p:ext>
            </p:extLst>
          </p:nvPr>
        </p:nvGraphicFramePr>
        <p:xfrm>
          <a:off x="193968" y="1619926"/>
          <a:ext cx="11554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991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93892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748228649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4214447217"/>
                    </a:ext>
                  </a:extLst>
                </a:gridCol>
                <a:gridCol w="1793384">
                  <a:extLst>
                    <a:ext uri="{9D8B030D-6E8A-4147-A177-3AD203B41FA5}">
                      <a16:colId xmlns:a16="http://schemas.microsoft.com/office/drawing/2014/main" val="398389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1295.50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F93A72-D2D2-ED2B-C37D-A6AB3C19A7A7}"/>
              </a:ext>
            </a:extLst>
          </p:cNvPr>
          <p:cNvSpPr txBox="1"/>
          <p:nvPr/>
        </p:nvSpPr>
        <p:spPr>
          <a:xfrm>
            <a:off x="193968" y="3896236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 err="1"/>
              <a:t>Vitrang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0F26C-0223-D400-32F6-F724DEE6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39566"/>
              </p:ext>
            </p:extLst>
          </p:nvPr>
        </p:nvGraphicFramePr>
        <p:xfrm>
          <a:off x="193968" y="4715758"/>
          <a:ext cx="11554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2">
                  <a:extLst>
                    <a:ext uri="{9D8B030D-6E8A-4147-A177-3AD203B41FA5}">
                      <a16:colId xmlns:a16="http://schemas.microsoft.com/office/drawing/2014/main" val="1865844859"/>
                    </a:ext>
                  </a:extLst>
                </a:gridCol>
                <a:gridCol w="1849916">
                  <a:extLst>
                    <a:ext uri="{9D8B030D-6E8A-4147-A177-3AD203B41FA5}">
                      <a16:colId xmlns:a16="http://schemas.microsoft.com/office/drawing/2014/main" val="3794346174"/>
                    </a:ext>
                  </a:extLst>
                </a:gridCol>
                <a:gridCol w="938928">
                  <a:extLst>
                    <a:ext uri="{9D8B030D-6E8A-4147-A177-3AD203B41FA5}">
                      <a16:colId xmlns:a16="http://schemas.microsoft.com/office/drawing/2014/main" val="2867693070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459783388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4281185947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112822103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3907316411"/>
                    </a:ext>
                  </a:extLst>
                </a:gridCol>
                <a:gridCol w="1793384">
                  <a:extLst>
                    <a:ext uri="{9D8B030D-6E8A-4147-A177-3AD203B41FA5}">
                      <a16:colId xmlns:a16="http://schemas.microsoft.com/office/drawing/2014/main" val="2114437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1571.11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3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Reinforcement Yard </a:t>
            </a:r>
            <a:br>
              <a:rPr lang="en-GB" sz="3800" dirty="0"/>
            </a:br>
            <a:r>
              <a:rPr lang="en-GB" sz="3800" dirty="0"/>
              <a:t>Person In charge – MR. DK Patel.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87647"/>
              </p:ext>
            </p:extLst>
          </p:nvPr>
        </p:nvGraphicFramePr>
        <p:xfrm>
          <a:off x="109034" y="1747717"/>
          <a:ext cx="9729445" cy="30175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108647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124099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Cost/KG, MTT FTM February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93217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Reinforcement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571.88 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398.106MTT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375.57MTT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11.49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93217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AWM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38.681 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62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10762</TotalTime>
  <Words>1638</Words>
  <Application>Microsoft Office PowerPoint</Application>
  <PresentationFormat>Widescreen</PresentationFormat>
  <Paragraphs>869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 Narrow</vt:lpstr>
      <vt:lpstr>Arial</vt:lpstr>
      <vt:lpstr>Calibri</vt:lpstr>
      <vt:lpstr>Century Gothic</vt:lpstr>
      <vt:lpstr>Wingdings 3</vt:lpstr>
      <vt:lpstr>Ion</vt:lpstr>
      <vt:lpstr>Production progress report FTM  FEBRUARY 24. </vt:lpstr>
      <vt:lpstr>In House Labour Monthly Summary   </vt:lpstr>
      <vt:lpstr>PowerPoint Presentation</vt:lpstr>
      <vt:lpstr>Special Mould Area. Person in charge – MR. VITRANG </vt:lpstr>
      <vt:lpstr>Pod Production Person in charge – MR. Rahil</vt:lpstr>
      <vt:lpstr>PowerPoint Presentation</vt:lpstr>
      <vt:lpstr>CIVIL Work  Person In charge – MR. Gauri.</vt:lpstr>
      <vt:lpstr>Element Repairing  Person In charge – MR. Sivaraman.</vt:lpstr>
      <vt:lpstr>Reinforcement Yard  Person In charge – MR. DK Patel.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Mould &amp; Other work Concrete Monthly Summary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593</cp:revision>
  <cp:lastPrinted>2023-02-09T10:59:52Z</cp:lastPrinted>
  <dcterms:created xsi:type="dcterms:W3CDTF">2023-01-03T04:57:00Z</dcterms:created>
  <dcterms:modified xsi:type="dcterms:W3CDTF">2024-03-11T07:47:24Z</dcterms:modified>
</cp:coreProperties>
</file>