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9"/>
  </p:notesMasterIdLst>
  <p:sldIdLst>
    <p:sldId id="256" r:id="rId2"/>
    <p:sldId id="263" r:id="rId3"/>
    <p:sldId id="275" r:id="rId4"/>
    <p:sldId id="257" r:id="rId5"/>
    <p:sldId id="258" r:id="rId6"/>
    <p:sldId id="276" r:id="rId7"/>
    <p:sldId id="259" r:id="rId8"/>
    <p:sldId id="260" r:id="rId9"/>
    <p:sldId id="261" r:id="rId10"/>
    <p:sldId id="268" r:id="rId11"/>
    <p:sldId id="269" r:id="rId12"/>
    <p:sldId id="271" r:id="rId13"/>
    <p:sldId id="273" r:id="rId14"/>
    <p:sldId id="277" r:id="rId15"/>
    <p:sldId id="267" r:id="rId16"/>
    <p:sldId id="270" r:id="rId17"/>
    <p:sldId id="274" r:id="rId18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556" autoAdjust="0"/>
  </p:normalViewPr>
  <p:slideViewPr>
    <p:cSldViewPr snapToGrid="0">
      <p:cViewPr varScale="1">
        <p:scale>
          <a:sx n="79" d="100"/>
          <a:sy n="79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JANUARY 24.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37EA41D-90A0-D2FD-894F-6011A5F5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49978"/>
              </p:ext>
            </p:extLst>
          </p:nvPr>
        </p:nvGraphicFramePr>
        <p:xfrm>
          <a:off x="132184" y="1261580"/>
          <a:ext cx="96599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2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08937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2432.21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AMARDEEP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3125"/>
              </p:ext>
            </p:extLst>
          </p:nvPr>
        </p:nvGraphicFramePr>
        <p:xfrm>
          <a:off x="176778" y="1066564"/>
          <a:ext cx="11838447" cy="558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9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885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96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127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756998402"/>
                    </a:ext>
                  </a:extLst>
                </a:gridCol>
                <a:gridCol w="681625">
                  <a:extLst>
                    <a:ext uri="{9D8B030D-6E8A-4147-A177-3AD203B41FA5}">
                      <a16:colId xmlns:a16="http://schemas.microsoft.com/office/drawing/2014/main" val="1211508521"/>
                    </a:ext>
                  </a:extLst>
                </a:gridCol>
                <a:gridCol w="68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4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64891">
                <a:tc>
                  <a:txBody>
                    <a:bodyPr/>
                    <a:lstStyle/>
                    <a:p>
                      <a:r>
                        <a:rPr lang="en-GB" sz="1200" dirty="0"/>
                        <a:t>Sr No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Elements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Total Elements to be casted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Planned FTM January 24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Concrete FTM </a:t>
                      </a:r>
                      <a:r>
                        <a:rPr lang="en-GB" sz="1200" dirty="0"/>
                        <a:t>January 24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Achieved FTM January 24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Consumed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Balance to cast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 For Next  Month 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Plan for Next month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Approved Cost/CMT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Cost/CMT FTM January 24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23034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939.36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681.62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11624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11410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289.73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23.46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319.13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12.28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1008262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TRENCH SLAB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49893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RECAST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53156"/>
                  </a:ext>
                </a:extLst>
              </a:tr>
              <a:tr h="600440">
                <a:tc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1404.16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1846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1061.43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21871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21574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454.71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4313.51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38902"/>
              </p:ext>
            </p:extLst>
          </p:nvPr>
        </p:nvGraphicFramePr>
        <p:xfrm>
          <a:off x="372140" y="1350891"/>
          <a:ext cx="11205761" cy="158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17732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604276">
                  <a:extLst>
                    <a:ext uri="{9D8B030D-6E8A-4147-A177-3AD203B41FA5}">
                      <a16:colId xmlns:a16="http://schemas.microsoft.com/office/drawing/2014/main" val="1339674514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  <a:gridCol w="1170575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946094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Planned FTM 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Concrete FTM </a:t>
                      </a:r>
                      <a:r>
                        <a:rPr lang="en-GB" sz="1400" dirty="0"/>
                        <a:t>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Achieved FTM 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Cost/CMT FTM 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197.80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 BED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1632.72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8BD288-7DEC-9525-8FDB-29790218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74531"/>
              </p:ext>
            </p:extLst>
          </p:nvPr>
        </p:nvGraphicFramePr>
        <p:xfrm>
          <a:off x="550157" y="1917700"/>
          <a:ext cx="841869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1347881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867740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911401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1219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909174"/>
                    </a:ext>
                  </a:extLst>
                </a:gridCol>
                <a:gridCol w="1306691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STEEL FABRICATION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18.56MTT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ERECTION WORK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SATISH KUMAR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0F7DB-2EE4-F1B1-578D-F3F55232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58821"/>
              </p:ext>
            </p:extLst>
          </p:nvPr>
        </p:nvGraphicFramePr>
        <p:xfrm>
          <a:off x="538582" y="1338967"/>
          <a:ext cx="103994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60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2194765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1412946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1525688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1484040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2127695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ERECTION BUILDING 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F7 TO F10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F7 TO F10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F10 TO F15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ERECTION BUILDING 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TO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F4 TO F6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180F74-4B21-8EFA-A060-1FF4B07BA257}"/>
              </a:ext>
            </a:extLst>
          </p:cNvPr>
          <p:cNvSpPr txBox="1"/>
          <p:nvPr/>
        </p:nvSpPr>
        <p:spPr>
          <a:xfrm>
            <a:off x="538582" y="36477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Flat finishing Work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419CAD-0958-324A-3EDC-AD9D6C377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89071"/>
              </p:ext>
            </p:extLst>
          </p:nvPr>
        </p:nvGraphicFramePr>
        <p:xfrm>
          <a:off x="447657" y="4406607"/>
          <a:ext cx="10490420" cy="158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35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1275014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440011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555374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116787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607154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1298950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</a:t>
                      </a:r>
                      <a:r>
                        <a:rPr lang="en-GB" sz="1400" dirty="0" err="1"/>
                        <a:t>FlAT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Planned FTM 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Achieved FTM 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Finishing bag Consumed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Cost/CMT FTM January 24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8791.50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Pod Factory &amp; Other work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9088"/>
              </p:ext>
            </p:extLst>
          </p:nvPr>
        </p:nvGraphicFramePr>
        <p:xfrm>
          <a:off x="251545" y="1690303"/>
          <a:ext cx="11450459" cy="5008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5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3572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9652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07902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756307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60055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165498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98501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651480">
                <a:tc>
                  <a:txBody>
                    <a:bodyPr/>
                    <a:lstStyle/>
                    <a:p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Theoretical Concrete (Element)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Cover Drain and other activities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Theoretical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 OLD RMC Concrete 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Actual HCS RMC Concrete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POD BATCHING PLANT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Concrete Rejected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TOTAL OLD RMC &amp; HCS RMC &amp; POD RMC ACTUAL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Difference (Actual – Theoretical)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Difference %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M10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677670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M40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M40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249.65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M65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1591.23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1591.23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354.74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1702.79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22069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1987.09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1546"/>
              </p:ext>
            </p:extLst>
          </p:nvPr>
        </p:nvGraphicFramePr>
        <p:xfrm>
          <a:off x="399490" y="1221965"/>
          <a:ext cx="97950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52060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93925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1000024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104787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1596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Work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GB" dirty="0"/>
                        <a:t>Theoretical Concrete 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504.10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504.10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554.05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238.20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319.13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319.13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328.55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392.91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27950"/>
              </p:ext>
            </p:extLst>
          </p:nvPr>
        </p:nvGraphicFramePr>
        <p:xfrm>
          <a:off x="514113" y="1615506"/>
          <a:ext cx="104239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0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84537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974334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07404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99221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299.63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68676"/>
              </p:ext>
            </p:extLst>
          </p:nvPr>
        </p:nvGraphicFramePr>
        <p:xfrm>
          <a:off x="150471" y="949124"/>
          <a:ext cx="11516811" cy="556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2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3619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01679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42045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771245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2429680.2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4468.623942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2471216.7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652.44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3787.653629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2813211.5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4249.243305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2655187.5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6637.47094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2564097.2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5761.368783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1990611.5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6973.834985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2060881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5330.783756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2662365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554.5425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4801.011645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3995349.8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4268.789227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4793114.919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971.5238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4933.605248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2232.18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2326.0633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903.2691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4748.232835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824.24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5635.70824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1085.3411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6635.362836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33301"/>
              </p:ext>
            </p:extLst>
          </p:nvPr>
        </p:nvGraphicFramePr>
        <p:xfrm>
          <a:off x="179408" y="1392881"/>
          <a:ext cx="11244805" cy="219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16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2426876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2822200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2581154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10003410.00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1562.67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10370522.4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1342.31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7725.89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8979300.9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1195.89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13128945.3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1862.61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7048.66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JANUARY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18989157.59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3224.04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5889.87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350135" y="46970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Person in charge – MR. </a:t>
            </a:r>
            <a:r>
              <a:rPr lang="en-GB" b="1" dirty="0" err="1">
                <a:ln/>
                <a:solidFill>
                  <a:schemeClr val="accent4"/>
                </a:solidFill>
              </a:rPr>
              <a:t>Arbab</a:t>
            </a:r>
            <a:r>
              <a:rPr lang="en-GB" b="1" dirty="0">
                <a:ln/>
                <a:solidFill>
                  <a:schemeClr val="accent4"/>
                </a:solidFill>
              </a:rPr>
              <a:t>/IRFAN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901417"/>
              </p:ext>
            </p:extLst>
          </p:nvPr>
        </p:nvGraphicFramePr>
        <p:xfrm>
          <a:off x="298429" y="1508657"/>
          <a:ext cx="11595141" cy="4561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5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87871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903747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17964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32283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709353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579691">
                  <a:extLst>
                    <a:ext uri="{9D8B030D-6E8A-4147-A177-3AD203B41FA5}">
                      <a16:colId xmlns:a16="http://schemas.microsoft.com/office/drawing/2014/main" val="82438377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9625465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3139411012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  <a:gridCol w="667707">
                  <a:extLst>
                    <a:ext uri="{9D8B030D-6E8A-4147-A177-3AD203B41FA5}">
                      <a16:colId xmlns:a16="http://schemas.microsoft.com/office/drawing/2014/main" val="1148890281"/>
                    </a:ext>
                  </a:extLst>
                </a:gridCol>
                <a:gridCol w="955494">
                  <a:extLst>
                    <a:ext uri="{9D8B030D-6E8A-4147-A177-3AD203B41FA5}">
                      <a16:colId xmlns:a16="http://schemas.microsoft.com/office/drawing/2014/main" val="3560854720"/>
                    </a:ext>
                  </a:extLst>
                </a:gridCol>
              </a:tblGrid>
              <a:tr h="1147827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January 24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</a:t>
                      </a:r>
                      <a:r>
                        <a:rPr lang="en-GB" sz="1400" dirty="0"/>
                        <a:t>FTM January 24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January 24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Unplanned Concrete</a:t>
                      </a:r>
                    </a:p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January 24</a:t>
                      </a:r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409.394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206.59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5862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56.91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2806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147.14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355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107.87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COUNTER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920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16.15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11889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622.054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525.63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52.63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8512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4205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346.54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3721.81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27505"/>
              </p:ext>
            </p:extLst>
          </p:nvPr>
        </p:nvGraphicFramePr>
        <p:xfrm>
          <a:off x="223366" y="1439316"/>
          <a:ext cx="11745267" cy="41769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79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84082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4811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56158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790805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80226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5845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813361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989366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74323">
                  <a:extLst>
                    <a:ext uri="{9D8B030D-6E8A-4147-A177-3AD203B41FA5}">
                      <a16:colId xmlns:a16="http://schemas.microsoft.com/office/drawing/2014/main" val="339237412"/>
                    </a:ext>
                  </a:extLst>
                </a:gridCol>
                <a:gridCol w="747776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03389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  <a:gridCol w="728915">
                  <a:extLst>
                    <a:ext uri="{9D8B030D-6E8A-4147-A177-3AD203B41FA5}">
                      <a16:colId xmlns:a16="http://schemas.microsoft.com/office/drawing/2014/main" val="3444838637"/>
                    </a:ext>
                  </a:extLst>
                </a:gridCol>
                <a:gridCol w="763219">
                  <a:extLst>
                    <a:ext uri="{9D8B030D-6E8A-4147-A177-3AD203B41FA5}">
                      <a16:colId xmlns:a16="http://schemas.microsoft.com/office/drawing/2014/main" val="365278197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January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January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Achieved FTM January 24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Cost/CMT FTM January 24</a:t>
                      </a:r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UT Kitchen POD - 1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217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159.6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219.24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59.64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334.4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UT Kitchen POD - 2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453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478.8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317.52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364.8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92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39.76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53.77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74.55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91.2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98.28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–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16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0604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RKP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288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RKP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3123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481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83.16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6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6DD93C-2A7A-9D88-0938-3E253DD5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79697"/>
              </p:ext>
            </p:extLst>
          </p:nvPr>
        </p:nvGraphicFramePr>
        <p:xfrm>
          <a:off x="165084" y="628952"/>
          <a:ext cx="11710543" cy="42737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5000">
                  <a:extLst>
                    <a:ext uri="{9D8B030D-6E8A-4147-A177-3AD203B41FA5}">
                      <a16:colId xmlns:a16="http://schemas.microsoft.com/office/drawing/2014/main" val="2002923756"/>
                    </a:ext>
                  </a:extLst>
                </a:gridCol>
                <a:gridCol w="981173">
                  <a:extLst>
                    <a:ext uri="{9D8B030D-6E8A-4147-A177-3AD203B41FA5}">
                      <a16:colId xmlns:a16="http://schemas.microsoft.com/office/drawing/2014/main" val="144046188"/>
                    </a:ext>
                  </a:extLst>
                </a:gridCol>
                <a:gridCol w="845602">
                  <a:extLst>
                    <a:ext uri="{9D8B030D-6E8A-4147-A177-3AD203B41FA5}">
                      <a16:colId xmlns:a16="http://schemas.microsoft.com/office/drawing/2014/main" val="610830899"/>
                    </a:ext>
                  </a:extLst>
                </a:gridCol>
                <a:gridCol w="559925">
                  <a:extLst>
                    <a:ext uri="{9D8B030D-6E8A-4147-A177-3AD203B41FA5}">
                      <a16:colId xmlns:a16="http://schemas.microsoft.com/office/drawing/2014/main" val="1799287377"/>
                    </a:ext>
                  </a:extLst>
                </a:gridCol>
                <a:gridCol w="788467">
                  <a:extLst>
                    <a:ext uri="{9D8B030D-6E8A-4147-A177-3AD203B41FA5}">
                      <a16:colId xmlns:a16="http://schemas.microsoft.com/office/drawing/2014/main" val="1226552565"/>
                    </a:ext>
                  </a:extLst>
                </a:gridCol>
                <a:gridCol w="799894">
                  <a:extLst>
                    <a:ext uri="{9D8B030D-6E8A-4147-A177-3AD203B41FA5}">
                      <a16:colId xmlns:a16="http://schemas.microsoft.com/office/drawing/2014/main" val="38988502"/>
                    </a:ext>
                  </a:extLst>
                </a:gridCol>
                <a:gridCol w="582780">
                  <a:extLst>
                    <a:ext uri="{9D8B030D-6E8A-4147-A177-3AD203B41FA5}">
                      <a16:colId xmlns:a16="http://schemas.microsoft.com/office/drawing/2014/main" val="1727246358"/>
                    </a:ext>
                  </a:extLst>
                </a:gridCol>
                <a:gridCol w="810956">
                  <a:extLst>
                    <a:ext uri="{9D8B030D-6E8A-4147-A177-3AD203B41FA5}">
                      <a16:colId xmlns:a16="http://schemas.microsoft.com/office/drawing/2014/main" val="247245943"/>
                    </a:ext>
                  </a:extLst>
                </a:gridCol>
                <a:gridCol w="986441">
                  <a:extLst>
                    <a:ext uri="{9D8B030D-6E8A-4147-A177-3AD203B41FA5}">
                      <a16:colId xmlns:a16="http://schemas.microsoft.com/office/drawing/2014/main" val="3840001033"/>
                    </a:ext>
                  </a:extLst>
                </a:gridCol>
                <a:gridCol w="871738">
                  <a:extLst>
                    <a:ext uri="{9D8B030D-6E8A-4147-A177-3AD203B41FA5}">
                      <a16:colId xmlns:a16="http://schemas.microsoft.com/office/drawing/2014/main" val="785887638"/>
                    </a:ext>
                  </a:extLst>
                </a:gridCol>
                <a:gridCol w="745565">
                  <a:extLst>
                    <a:ext uri="{9D8B030D-6E8A-4147-A177-3AD203B41FA5}">
                      <a16:colId xmlns:a16="http://schemas.microsoft.com/office/drawing/2014/main" val="2495641963"/>
                    </a:ext>
                  </a:extLst>
                </a:gridCol>
                <a:gridCol w="701310">
                  <a:extLst>
                    <a:ext uri="{9D8B030D-6E8A-4147-A177-3AD203B41FA5}">
                      <a16:colId xmlns:a16="http://schemas.microsoft.com/office/drawing/2014/main" val="1537842056"/>
                    </a:ext>
                  </a:extLst>
                </a:gridCol>
                <a:gridCol w="943969">
                  <a:extLst>
                    <a:ext uri="{9D8B030D-6E8A-4147-A177-3AD203B41FA5}">
                      <a16:colId xmlns:a16="http://schemas.microsoft.com/office/drawing/2014/main" val="1055375204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3225082605"/>
                    </a:ext>
                  </a:extLst>
                </a:gridCol>
                <a:gridCol w="760963">
                  <a:extLst>
                    <a:ext uri="{9D8B030D-6E8A-4147-A177-3AD203B41FA5}">
                      <a16:colId xmlns:a16="http://schemas.microsoft.com/office/drawing/2014/main" val="328808500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January 24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January 24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Achieved FTM January 24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Cost/CMT FTM January 24</a:t>
                      </a:r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391323396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9723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37.76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54513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14.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Kitchen POD – 101/102/103/104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140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1059.59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167.96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96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941.52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05902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  <a:p>
                      <a:pPr algn="ctr"/>
                      <a:r>
                        <a:rPr lang="en-IN" sz="1050" b="0" dirty="0"/>
                        <a:t>101/102/103/104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161.62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20.52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23.08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76507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Kitchen pod FKP-01/02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246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dirty="0"/>
                        <a:t>Kitchen pod FKP-101/102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264.08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166.58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510497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TOTAL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1478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2490.754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183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1315.25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323.11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1768.71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4163.45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7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0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Precast Factory  STP Tank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7646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January 23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STP TANK 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2373.75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70611"/>
              </p:ext>
            </p:extLst>
          </p:nvPr>
        </p:nvGraphicFramePr>
        <p:xfrm>
          <a:off x="193968" y="1619926"/>
          <a:ext cx="11554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748228649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14447217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398389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January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January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January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1647.43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F93A72-D2D2-ED2B-C37D-A6AB3C19A7A7}"/>
              </a:ext>
            </a:extLst>
          </p:cNvPr>
          <p:cNvSpPr txBox="1"/>
          <p:nvPr/>
        </p:nvSpPr>
        <p:spPr>
          <a:xfrm>
            <a:off x="193968" y="3896236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sz="1800" dirty="0" err="1"/>
              <a:t>A</a:t>
            </a:r>
            <a:r>
              <a:rPr lang="en-GB" dirty="0" err="1"/>
              <a:t>mardeep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0F26C-0223-D400-32F6-F724DEE6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02705"/>
              </p:ext>
            </p:extLst>
          </p:nvPr>
        </p:nvGraphicFramePr>
        <p:xfrm>
          <a:off x="193968" y="4715758"/>
          <a:ext cx="11554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865844859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3794346174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867693070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5978338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81185947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1128221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3907316411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211443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January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January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January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3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892"/>
              </p:ext>
            </p:extLst>
          </p:nvPr>
        </p:nvGraphicFramePr>
        <p:xfrm>
          <a:off x="109034" y="1747717"/>
          <a:ext cx="9729445" cy="30175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10864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24099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Cost/KG, MTT FTM January 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Reinforcement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539.36 </a:t>
                      </a:r>
                      <a:r>
                        <a:rPr lang="en-IN" dirty="0"/>
                        <a:t>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317.89MTT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329.78MTT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40.32 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6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10326</TotalTime>
  <Words>1514</Words>
  <Application>Microsoft Office PowerPoint</Application>
  <PresentationFormat>Widescreen</PresentationFormat>
  <Paragraphs>805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Production progress report FTM  JANUARY 24. </vt:lpstr>
      <vt:lpstr>In House Labour Monthly Summary   </vt:lpstr>
      <vt:lpstr>PowerPoint Presentation</vt:lpstr>
      <vt:lpstr>Special Mould Area. Person in charge – MR. Arbab/IRFAN </vt:lpstr>
      <vt:lpstr>Pod Production Person in charge – MR. Rahil</vt:lpstr>
      <vt:lpstr>PowerPoint Presentation</vt:lpstr>
      <vt:lpstr>Precast Factory  STP Tank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Mould &amp; Pod Factory &amp; Other work Concrete Monthly Summary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533</cp:revision>
  <cp:lastPrinted>2023-02-09T10:59:52Z</cp:lastPrinted>
  <dcterms:created xsi:type="dcterms:W3CDTF">2023-01-03T04:57:00Z</dcterms:created>
  <dcterms:modified xsi:type="dcterms:W3CDTF">2024-02-12T08:00:40Z</dcterms:modified>
</cp:coreProperties>
</file>