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4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2.xml" ContentType="application/vnd.openxmlformats-officedocument.drawingml.chartshapes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5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rawings/drawing3.xml" ContentType="application/vnd.openxmlformats-officedocument.drawingml.chartshape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33"/>
  </p:notesMasterIdLst>
  <p:sldIdLst>
    <p:sldId id="256" r:id="rId2"/>
    <p:sldId id="263" r:id="rId3"/>
    <p:sldId id="275" r:id="rId4"/>
    <p:sldId id="290" r:id="rId5"/>
    <p:sldId id="257" r:id="rId6"/>
    <p:sldId id="286" r:id="rId7"/>
    <p:sldId id="269" r:id="rId8"/>
    <p:sldId id="279" r:id="rId9"/>
    <p:sldId id="258" r:id="rId10"/>
    <p:sldId id="271" r:id="rId11"/>
    <p:sldId id="261" r:id="rId12"/>
    <p:sldId id="259" r:id="rId13"/>
    <p:sldId id="260" r:id="rId14"/>
    <p:sldId id="280" r:id="rId15"/>
    <p:sldId id="268" r:id="rId16"/>
    <p:sldId id="289" r:id="rId17"/>
    <p:sldId id="273" r:id="rId18"/>
    <p:sldId id="277" r:id="rId19"/>
    <p:sldId id="281" r:id="rId20"/>
    <p:sldId id="284" r:id="rId21"/>
    <p:sldId id="293" r:id="rId22"/>
    <p:sldId id="282" r:id="rId23"/>
    <p:sldId id="288" r:id="rId24"/>
    <p:sldId id="283" r:id="rId25"/>
    <p:sldId id="285" r:id="rId26"/>
    <p:sldId id="292" r:id="rId27"/>
    <p:sldId id="267" r:id="rId28"/>
    <p:sldId id="278" r:id="rId29"/>
    <p:sldId id="270" r:id="rId30"/>
    <p:sldId id="274" r:id="rId31"/>
    <p:sldId id="291" r:id="rId32"/>
  </p:sldIdLst>
  <p:sldSz cx="12192000" cy="6858000"/>
  <p:notesSz cx="6950075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222" autoAdjust="0"/>
  </p:normalViewPr>
  <p:slideViewPr>
    <p:cSldViewPr snapToGrid="0">
      <p:cViewPr varScale="1">
        <p:scale>
          <a:sx n="74" d="100"/>
          <a:sy n="74" d="100"/>
        </p:scale>
        <p:origin x="76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30-06-24%20Daily%20Cumulative%20Progress%20-%20B18%20&amp;%20B19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30-06-24%20Daily%20Cumulative%20Progress%20-%20B18%20&amp;%20B19.xlsx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2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PR%20Suraksha%20Site%20(11)%20-%20B14,%20B15%20&amp;%20B16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ownloads\DRP%20-%20B17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chartUserShapes" Target="../drawings/drawing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JATIN%20JADHAV\Desktop\VK%20Sir%20Formats%2016-02-2024%20(1)%20-%20Copy%20-%20Copy%20-%20Cop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Concrete &amp; Labour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649562554680665"/>
          <c:y val="8.4774492134558566E-2"/>
          <c:w val="0.77150437445319331"/>
          <c:h val="0.81165368392257375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Sheet6!$J$5</c:f>
              <c:strCache>
                <c:ptCount val="1"/>
                <c:pt idx="0">
                  <c:v>Concrete (Cum)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Sheet6!$G$6:$H$33</c:f>
              <c:multiLvlStrCache>
                <c:ptCount val="28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  <c:pt idx="27">
                    <c:v>Jul-24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</c:lvl>
              </c:multiLvlStrCache>
            </c:multiLvlStrRef>
          </c:cat>
          <c:val>
            <c:numRef>
              <c:f>Sheet6!$J$6:$J$33</c:f>
              <c:numCache>
                <c:formatCode>General</c:formatCode>
                <c:ptCount val="28"/>
                <c:pt idx="0">
                  <c:v>544</c:v>
                </c:pt>
                <c:pt idx="1">
                  <c:v>652</c:v>
                </c:pt>
                <c:pt idx="2">
                  <c:v>662</c:v>
                </c:pt>
                <c:pt idx="3">
                  <c:v>400</c:v>
                </c:pt>
                <c:pt idx="4">
                  <c:v>445</c:v>
                </c:pt>
                <c:pt idx="5">
                  <c:v>285</c:v>
                </c:pt>
                <c:pt idx="6">
                  <c:v>387</c:v>
                </c:pt>
                <c:pt idx="7">
                  <c:v>555</c:v>
                </c:pt>
                <c:pt idx="8">
                  <c:v>935</c:v>
                </c:pt>
                <c:pt idx="9">
                  <c:v>972</c:v>
                </c:pt>
                <c:pt idx="10">
                  <c:v>2232</c:v>
                </c:pt>
                <c:pt idx="11">
                  <c:v>903</c:v>
                </c:pt>
                <c:pt idx="12">
                  <c:v>824</c:v>
                </c:pt>
                <c:pt idx="13">
                  <c:v>1006</c:v>
                </c:pt>
                <c:pt idx="14">
                  <c:v>1085</c:v>
                </c:pt>
                <c:pt idx="15">
                  <c:v>506</c:v>
                </c:pt>
                <c:pt idx="16">
                  <c:v>1316</c:v>
                </c:pt>
                <c:pt idx="17">
                  <c:v>1563</c:v>
                </c:pt>
                <c:pt idx="18">
                  <c:v>1342</c:v>
                </c:pt>
                <c:pt idx="19">
                  <c:v>1196</c:v>
                </c:pt>
                <c:pt idx="20">
                  <c:v>1863</c:v>
                </c:pt>
                <c:pt idx="21">
                  <c:v>3224</c:v>
                </c:pt>
                <c:pt idx="22">
                  <c:v>3589</c:v>
                </c:pt>
                <c:pt idx="23">
                  <c:v>3731</c:v>
                </c:pt>
                <c:pt idx="24">
                  <c:v>3008</c:v>
                </c:pt>
                <c:pt idx="25">
                  <c:v>3467</c:v>
                </c:pt>
                <c:pt idx="26">
                  <c:v>3524</c:v>
                </c:pt>
                <c:pt idx="27">
                  <c:v>2404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06-4A7F-B5A7-D48F1E24361D}"/>
            </c:ext>
          </c:extLst>
        </c:ser>
        <c:ser>
          <c:idx val="2"/>
          <c:order val="2"/>
          <c:tx>
            <c:strRef>
              <c:f>Sheet6!$K$5</c:f>
              <c:strCache>
                <c:ptCount val="1"/>
                <c:pt idx="0">
                  <c:v>Labour (Nos)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multiLvlStrRef>
              <c:f>Sheet6!$G$6:$H$33</c:f>
              <c:multiLvlStrCache>
                <c:ptCount val="28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  <c:pt idx="27">
                    <c:v>Jul-24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</c:lvl>
              </c:multiLvlStrCache>
            </c:multiLvlStrRef>
          </c:cat>
          <c:val>
            <c:numRef>
              <c:f>Sheet6!$K$6:$K$33</c:f>
              <c:numCache>
                <c:formatCode>General</c:formatCode>
                <c:ptCount val="28"/>
                <c:pt idx="0">
                  <c:v>120</c:v>
                </c:pt>
                <c:pt idx="1">
                  <c:v>122</c:v>
                </c:pt>
                <c:pt idx="2">
                  <c:v>127</c:v>
                </c:pt>
                <c:pt idx="3">
                  <c:v>125</c:v>
                </c:pt>
                <c:pt idx="4">
                  <c:v>116</c:v>
                </c:pt>
                <c:pt idx="5">
                  <c:v>111</c:v>
                </c:pt>
                <c:pt idx="6">
                  <c:v>102</c:v>
                </c:pt>
                <c:pt idx="7">
                  <c:v>145</c:v>
                </c:pt>
                <c:pt idx="8">
                  <c:v>195</c:v>
                </c:pt>
                <c:pt idx="9">
                  <c:v>233</c:v>
                </c:pt>
                <c:pt idx="10">
                  <c:v>249</c:v>
                </c:pt>
                <c:pt idx="11">
                  <c:v>253</c:v>
                </c:pt>
                <c:pt idx="12">
                  <c:v>209</c:v>
                </c:pt>
                <c:pt idx="13">
                  <c:v>277</c:v>
                </c:pt>
                <c:pt idx="14">
                  <c:v>343</c:v>
                </c:pt>
                <c:pt idx="15">
                  <c:v>193</c:v>
                </c:pt>
                <c:pt idx="16">
                  <c:v>370</c:v>
                </c:pt>
                <c:pt idx="17">
                  <c:v>442</c:v>
                </c:pt>
                <c:pt idx="18">
                  <c:v>454</c:v>
                </c:pt>
                <c:pt idx="19">
                  <c:v>429</c:v>
                </c:pt>
                <c:pt idx="20">
                  <c:v>584</c:v>
                </c:pt>
                <c:pt idx="21">
                  <c:v>877</c:v>
                </c:pt>
                <c:pt idx="22">
                  <c:v>949</c:v>
                </c:pt>
                <c:pt idx="23">
                  <c:v>1009</c:v>
                </c:pt>
                <c:pt idx="24">
                  <c:v>915</c:v>
                </c:pt>
                <c:pt idx="25">
                  <c:v>997</c:v>
                </c:pt>
                <c:pt idx="26">
                  <c:v>1050</c:v>
                </c:pt>
                <c:pt idx="27">
                  <c:v>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06-4A7F-B5A7-D48F1E243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12487887"/>
        <c:axId val="21124799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Sheet6!$I$5</c15:sqref>
                        </c15:formulaRef>
                      </c:ext>
                    </c:extLst>
                    <c:strCache>
                      <c:ptCount val="1"/>
                      <c:pt idx="0">
                        <c:v>Labour Cost (INR)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Sheet6!$G$6:$H$33</c15:sqref>
                        </c15:formulaRef>
                      </c:ext>
                    </c:extLst>
                    <c:multiLvlStrCache>
                      <c:ptCount val="28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Sheet6!$I$6:$I$33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#,##0">
                        <c:v>10003410</c:v>
                      </c:pt>
                      <c:pt idx="18" formatCode="#,##0">
                        <c:v>10370522</c:v>
                      </c:pt>
                      <c:pt idx="19" formatCode="#,##0">
                        <c:v>8979301</c:v>
                      </c:pt>
                      <c:pt idx="20" formatCode="#,##0">
                        <c:v>13128945</c:v>
                      </c:pt>
                      <c:pt idx="21" formatCode="#,##0">
                        <c:v>18989158</c:v>
                      </c:pt>
                      <c:pt idx="22" formatCode="#,##0">
                        <c:v>21732402</c:v>
                      </c:pt>
                      <c:pt idx="23" formatCode="#,##0">
                        <c:v>22651394</c:v>
                      </c:pt>
                      <c:pt idx="24" formatCode="#,##0">
                        <c:v>20895183</c:v>
                      </c:pt>
                      <c:pt idx="25" formatCode="#,##0">
                        <c:v>22060451</c:v>
                      </c:pt>
                      <c:pt idx="26">
                        <c:v>24000480</c:v>
                      </c:pt>
                      <c:pt idx="27">
                        <c:v>18947767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C106-4A7F-B5A7-D48F1E24361D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Sheet6!$L$5</c15:sqref>
                        </c15:formulaRef>
                      </c:ext>
                    </c:extLst>
                    <c:strCache>
                      <c:ptCount val="1"/>
                      <c:pt idx="0">
                        <c:v>Avg Cost/Cum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4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4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4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Sheet6!$G$6:$H$33</c15:sqref>
                        </c15:formulaRef>
                      </c:ext>
                    </c:extLst>
                    <c:multiLvlStrCache>
                      <c:ptCount val="28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Sheet6!$L$6:$L$33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4469</c:v>
                      </c:pt>
                      <c:pt idx="1">
                        <c:v>3788</c:v>
                      </c:pt>
                      <c:pt idx="2">
                        <c:v>4249</c:v>
                      </c:pt>
                      <c:pt idx="3">
                        <c:v>6637</c:v>
                      </c:pt>
                      <c:pt idx="4">
                        <c:v>5761</c:v>
                      </c:pt>
                      <c:pt idx="5">
                        <c:v>6974</c:v>
                      </c:pt>
                      <c:pt idx="6">
                        <c:v>5331</c:v>
                      </c:pt>
                      <c:pt idx="7">
                        <c:v>4801</c:v>
                      </c:pt>
                      <c:pt idx="8">
                        <c:v>4269</c:v>
                      </c:pt>
                      <c:pt idx="9">
                        <c:v>4934</c:v>
                      </c:pt>
                      <c:pt idx="10">
                        <c:v>2326</c:v>
                      </c:pt>
                      <c:pt idx="11">
                        <c:v>4748</c:v>
                      </c:pt>
                      <c:pt idx="12">
                        <c:v>6384</c:v>
                      </c:pt>
                      <c:pt idx="13">
                        <c:v>5636</c:v>
                      </c:pt>
                      <c:pt idx="14">
                        <c:v>6635</c:v>
                      </c:pt>
                      <c:pt idx="15">
                        <c:v>9251</c:v>
                      </c:pt>
                      <c:pt idx="16">
                        <c:v>6052</c:v>
                      </c:pt>
                      <c:pt idx="17">
                        <c:v>6401</c:v>
                      </c:pt>
                      <c:pt idx="18">
                        <c:v>7726</c:v>
                      </c:pt>
                      <c:pt idx="19">
                        <c:v>7508</c:v>
                      </c:pt>
                      <c:pt idx="20">
                        <c:v>7049</c:v>
                      </c:pt>
                      <c:pt idx="21">
                        <c:v>5890</c:v>
                      </c:pt>
                      <c:pt idx="22">
                        <c:v>6055</c:v>
                      </c:pt>
                      <c:pt idx="23">
                        <c:v>6072</c:v>
                      </c:pt>
                      <c:pt idx="24">
                        <c:v>6947</c:v>
                      </c:pt>
                      <c:pt idx="25">
                        <c:v>6363</c:v>
                      </c:pt>
                      <c:pt idx="26">
                        <c:v>6811</c:v>
                      </c:pt>
                      <c:pt idx="27">
                        <c:v>7882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106-4A7F-B5A7-D48F1E24361D}"/>
                  </c:ext>
                </c:extLst>
              </c15:ser>
            </c15:filteredBarSeries>
          </c:ext>
        </c:extLst>
      </c:barChart>
      <c:catAx>
        <c:axId val="211248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79983"/>
        <c:crosses val="autoZero"/>
        <c:auto val="1"/>
        <c:lblAlgn val="ctr"/>
        <c:lblOffset val="100"/>
        <c:noMultiLvlLbl val="0"/>
      </c:catAx>
      <c:valAx>
        <c:axId val="2112479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8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Hospital Area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Sheet5!$F$48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F075051-72A7-457B-BB0F-A337D39EC3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15D-40A5-8681-498BE51FF11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088A7D5-A433-4F91-8530-9FB7BDB2EDD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15D-40A5-8681-498BE51FF11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101E3A5-6414-4786-AD27-DFCB604EB6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15D-40A5-8681-498BE51FF11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BD5B5754-AD41-4DF0-A9C9-48180205791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15D-40A5-8681-498BE51FF11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8179574-7170-4F81-9630-342421B519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15D-40A5-8681-498BE51FF11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E67DD4A-EC11-45C2-BF0D-02E4D01ACD1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15D-40A5-8681-498BE51FF110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2E6D251-BC16-49A3-9F0C-43F3262CC03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E15D-40A5-8681-498BE51FF110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907D79F-C713-42B2-9BEE-9700B3BBAFF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15D-40A5-8681-498BE51FF110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CD4FBDE-3D5C-420A-BF31-AC7D3DC50AA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E15D-40A5-8681-498BE51FF110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7EBD3408-4600-4AD1-80C6-F0F62B130FE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15D-40A5-8681-498BE51FF1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Sheet5!$H$48:$Q$48</c:f>
              <c:numCache>
                <c:formatCode>0</c:formatCode>
                <c:ptCount val="10"/>
                <c:pt idx="0">
                  <c:v>342.55948036782956</c:v>
                </c:pt>
                <c:pt idx="1">
                  <c:v>548.39941030906118</c:v>
                </c:pt>
                <c:pt idx="2">
                  <c:v>972.0184715237159</c:v>
                </c:pt>
                <c:pt idx="3">
                  <c:v>1647.4268315752486</c:v>
                </c:pt>
                <c:pt idx="4">
                  <c:v>1295.5017943713749</c:v>
                </c:pt>
                <c:pt idx="5" formatCode="_(* #,##0_);_(* \(#,##0\);_(* &quot;-&quot;??_);_(@_)">
                  <c:v>1406.1902534482215</c:v>
                </c:pt>
                <c:pt idx="6">
                  <c:v>1426</c:v>
                </c:pt>
                <c:pt idx="7">
                  <c:v>755.29158190448504</c:v>
                </c:pt>
                <c:pt idx="8">
                  <c:v>626.10333058726621</c:v>
                </c:pt>
                <c:pt idx="9">
                  <c:v>583.40091916734264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Sheet5!$H$49:$Q$49</c15:f>
                <c15:dlblRangeCache>
                  <c:ptCount val="10"/>
                  <c:pt idx="0">
                    <c:v>343Rs/m3,
labour - 5 Nos</c:v>
                  </c:pt>
                  <c:pt idx="1">
                    <c:v>548Rs/m3,
labour - 10 Nos</c:v>
                  </c:pt>
                  <c:pt idx="2">
                    <c:v>972Rs/m3,
labour - 6 Nos</c:v>
                  </c:pt>
                  <c:pt idx="3">
                    <c:v>1647Rs/m3,
labour - 8 Nos</c:v>
                  </c:pt>
                  <c:pt idx="4">
                    <c:v>1296Rs/m3,
labour - 16 Nos</c:v>
                  </c:pt>
                  <c:pt idx="5">
                    <c:v>1406Rs/m3,
labour - 24 Nos</c:v>
                  </c:pt>
                  <c:pt idx="6">
                    <c:v>1426Rs/m3,
labour - 19 Nos</c:v>
                  </c:pt>
                  <c:pt idx="7">
                    <c:v>755Rs/m3,
labour - 3 Nos</c:v>
                  </c:pt>
                  <c:pt idx="8">
                    <c:v>626Rs/m3,
labour - 3 Nos</c:v>
                  </c:pt>
                  <c:pt idx="9">
                    <c:v>583Rs/m3,
labour - 2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E15D-40A5-8681-498BE51FF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Sheet5!$F$47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15D-40A5-8681-498BE51FF1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Sheet5!$H$47:$Q$47</c:f>
              <c:numCache>
                <c:formatCode>General</c:formatCode>
                <c:ptCount val="10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 formatCode="0">
                  <c:v>500</c:v>
                </c:pt>
                <c:pt idx="8">
                  <c:v>500</c:v>
                </c:pt>
                <c:pt idx="9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15D-40A5-8681-498BE51FF1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Erection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Sheet5!$F$57</c:f>
              <c:strCache>
                <c:ptCount val="1"/>
                <c:pt idx="0">
                  <c:v>Actual Cost (Rs/Pod)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C43A0D5-B318-4502-A99E-75C460EC0E3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D81E-4E5F-9D06-95B31EBF8160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313D9A3-7671-4C31-BBDC-C78D3F0F74A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81E-4E5F-9D06-95B31EBF8160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D534EE8-BCA8-4122-AF31-9313396AA46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D81E-4E5F-9D06-95B31EBF8160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0415B0B-DF63-441B-893E-15DC59548E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81E-4E5F-9D06-95B31EBF8160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DDA5AF3-90A2-4E5D-AB25-B612235A869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D81E-4E5F-9D06-95B31EBF8160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35C3F739-59AD-4338-948D-5358D13F4E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81E-4E5F-9D06-95B31EBF81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Sheet5!$L$28:$Q$28</c:f>
              <c:numCache>
                <c:formatCode>mmm\-yy</c:formatCode>
                <c:ptCount val="6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</c:numCache>
            </c:numRef>
          </c:cat>
          <c:val>
            <c:numRef>
              <c:f>Sheet5!$L$57:$Q$57</c:f>
              <c:numCache>
                <c:formatCode>General</c:formatCode>
                <c:ptCount val="6"/>
                <c:pt idx="0" formatCode="0">
                  <c:v>8283.9066567244645</c:v>
                </c:pt>
                <c:pt idx="1">
                  <c:v>6419</c:v>
                </c:pt>
                <c:pt idx="2" formatCode="0">
                  <c:v>9138.4767068474575</c:v>
                </c:pt>
                <c:pt idx="3" formatCode="0">
                  <c:v>6996.7972589975907</c:v>
                </c:pt>
                <c:pt idx="4" formatCode="0">
                  <c:v>7402.7824074074078</c:v>
                </c:pt>
                <c:pt idx="5" formatCode="0">
                  <c:v>7754.3160533535165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Sheet5!$L$58:$Q$58</c15:f>
                <c15:dlblRangeCache>
                  <c:ptCount val="6"/>
                  <c:pt idx="0">
                    <c:v>8284Rs/Per Pod,
labour - 74 Nos</c:v>
                  </c:pt>
                  <c:pt idx="1">
                    <c:v>6419Rs/Per Pod,
labour - 67 Nos</c:v>
                  </c:pt>
                  <c:pt idx="2">
                    <c:v>9138Rs/Per Pod,
labour - 76 Nos</c:v>
                  </c:pt>
                  <c:pt idx="3">
                    <c:v>6997Rs/Per Pod,
labour - 68 Nos</c:v>
                  </c:pt>
                  <c:pt idx="4">
                    <c:v>7403Rs/Per Pod,
labour - 72 Nos</c:v>
                  </c:pt>
                  <c:pt idx="5">
                    <c:v>7754Rs/Per Pod,
labour - 66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D81E-4E5F-9D06-95B31EBF8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Sheet5!$F$56</c:f>
              <c:strCache>
                <c:ptCount val="1"/>
                <c:pt idx="0">
                  <c:v>Approved Cost (Rs/Pod)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81E-4E5F-9D06-95B31EBF816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Sheet5!$L$28:$Q$28</c:f>
              <c:numCache>
                <c:formatCode>mmm\-yy</c:formatCode>
                <c:ptCount val="6"/>
                <c:pt idx="0">
                  <c:v>45323</c:v>
                </c:pt>
                <c:pt idx="1">
                  <c:v>45352</c:v>
                </c:pt>
                <c:pt idx="2">
                  <c:v>45383</c:v>
                </c:pt>
                <c:pt idx="3">
                  <c:v>45413</c:v>
                </c:pt>
                <c:pt idx="4">
                  <c:v>45444</c:v>
                </c:pt>
                <c:pt idx="5">
                  <c:v>45474</c:v>
                </c:pt>
              </c:numCache>
            </c:numRef>
          </c:cat>
          <c:val>
            <c:numRef>
              <c:f>Sheet5!$L$56:$Q$56</c:f>
              <c:numCache>
                <c:formatCode>General</c:formatCode>
                <c:ptCount val="6"/>
                <c:pt idx="0">
                  <c:v>4000</c:v>
                </c:pt>
                <c:pt idx="1">
                  <c:v>4000</c:v>
                </c:pt>
                <c:pt idx="2" formatCode="0">
                  <c:v>4000</c:v>
                </c:pt>
                <c:pt idx="3">
                  <c:v>4000</c:v>
                </c:pt>
                <c:pt idx="4" formatCode="0">
                  <c:v>4000</c:v>
                </c:pt>
                <c:pt idx="5">
                  <c:v>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81E-4E5F-9D06-95B31EBF81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layout>
        <c:manualLayout>
          <c:xMode val="edge"/>
          <c:yMode val="edge"/>
          <c:x val="0.28405504656601854"/>
          <c:y val="3.34984848200099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Sheet5!$F$51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2E7E9A7-BC21-419B-8894-9EFF5FE26E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33F6-47CA-A3C5-1B23AA8ABED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0856272-95AD-4B05-9DBF-DDCF1C210F9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3F6-47CA-A3C5-1B23AA8ABED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415E970-9580-405F-A7EE-8AC2ED7AD3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3F6-47CA-A3C5-1B23AA8ABED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EABF9C7-3F13-403C-A82E-AEDB07F6879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3F6-47CA-A3C5-1B23AA8ABED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2A59093-16F1-4175-906C-CFB23CE739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3F6-47CA-A3C5-1B23AA8ABED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D074A170-96EA-4A05-9925-FAA06073BE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3F6-47CA-A3C5-1B23AA8ABED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3E25E36-F031-49CC-A2AA-380D1146D67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3F6-47CA-A3C5-1B23AA8ABED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D3E0F40-8205-44FA-9D00-EE444F5FE09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3F6-47CA-A3C5-1B23AA8ABED4}"/>
                </c:ext>
              </c:extLst>
            </c:dLbl>
            <c:dLbl>
              <c:idx val="8"/>
              <c:layout>
                <c:manualLayout>
                  <c:x val="0"/>
                  <c:y val="-0.15074318169004475"/>
                </c:manualLayout>
              </c:layout>
              <c:tx>
                <c:rich>
                  <a:bodyPr/>
                  <a:lstStyle/>
                  <a:p>
                    <a:fld id="{00FF0B22-70BB-4473-AE69-71B5F735ABF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33F6-47CA-A3C5-1B23AA8ABED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9D769E6-2C87-4CB3-B99C-33C22E571D3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3F6-47CA-A3C5-1B23AA8ABE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Sheet5!$H$51:$Q$51</c:f>
              <c:numCache>
                <c:formatCode>0</c:formatCode>
                <c:ptCount val="10"/>
                <c:pt idx="0">
                  <c:v>2239.7299882960951</c:v>
                </c:pt>
                <c:pt idx="1">
                  <c:v>1683.5430773643182</c:v>
                </c:pt>
                <c:pt idx="2">
                  <c:v>2158.2336306019934</c:v>
                </c:pt>
                <c:pt idx="3">
                  <c:v>2432.2128346956179</c:v>
                </c:pt>
                <c:pt idx="4">
                  <c:v>2067.3323092677924</c:v>
                </c:pt>
                <c:pt idx="5">
                  <c:v>2168.596128297303</c:v>
                </c:pt>
                <c:pt idx="6">
                  <c:v>1855.1423653446175</c:v>
                </c:pt>
                <c:pt idx="7">
                  <c:v>1291.7321164740533</c:v>
                </c:pt>
                <c:pt idx="8">
                  <c:v>1407.1705616795471</c:v>
                </c:pt>
                <c:pt idx="9">
                  <c:v>1304.0332436736742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Sheet5!$H$52:$Q$52</c15:f>
                <c15:dlblRangeCache>
                  <c:ptCount val="10"/>
                  <c:pt idx="0">
                    <c:v>2240Rs/m3,
labour - 43 Nos</c:v>
                  </c:pt>
                  <c:pt idx="1">
                    <c:v>1684Rs/m3,
labour - 45 Nos</c:v>
                  </c:pt>
                  <c:pt idx="2">
                    <c:v>2158Rs/m3,
labour - 66 Nos</c:v>
                  </c:pt>
                  <c:pt idx="3">
                    <c:v>2432Rs/m3,
labour - 92 Nos</c:v>
                  </c:pt>
                  <c:pt idx="4">
                    <c:v>2067Rs/m3,
labour - 13 Nos</c:v>
                  </c:pt>
                  <c:pt idx="5">
                    <c:v>2169Rs/m3,
labour - 18 Nos</c:v>
                  </c:pt>
                  <c:pt idx="6">
                    <c:v>1855Rs/m3,
labour - 42 Nos</c:v>
                  </c:pt>
                  <c:pt idx="7">
                    <c:v>1292Rs/m3,
labour - 149 Nos</c:v>
                  </c:pt>
                  <c:pt idx="8">
                    <c:v>1407Rs/m3,
labour - 109 Nos</c:v>
                  </c:pt>
                  <c:pt idx="9">
                    <c:v>1304Rs/m3,
labour - 125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33F6-47CA-A3C5-1B23AA8AB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Sheet5!$F$50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3F6-47CA-A3C5-1B23AA8ABE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Sheet5!$H$50:$Q$50</c:f>
              <c:numCache>
                <c:formatCode>General</c:formatCode>
                <c:ptCount val="10"/>
                <c:pt idx="0">
                  <c:v>1050</c:v>
                </c:pt>
                <c:pt idx="1">
                  <c:v>1050</c:v>
                </c:pt>
                <c:pt idx="2">
                  <c:v>1050</c:v>
                </c:pt>
                <c:pt idx="3">
                  <c:v>1050</c:v>
                </c:pt>
                <c:pt idx="4">
                  <c:v>1050</c:v>
                </c:pt>
                <c:pt idx="5">
                  <c:v>1050</c:v>
                </c:pt>
                <c:pt idx="6" formatCode="0">
                  <c:v>1050</c:v>
                </c:pt>
                <c:pt idx="7" formatCode="0">
                  <c:v>1050</c:v>
                </c:pt>
                <c:pt idx="8">
                  <c:v>1050</c:v>
                </c:pt>
                <c:pt idx="9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3F6-47CA-A3C5-1B23AA8ABE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Sheet5!$F$54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FD07-438B-87F8-43E8CCD30E4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FD07-438B-87F8-43E8CCD30E4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FD07-438B-87F8-43E8CCD30E4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D07-438B-87F8-43E8CCD30E4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FD07-438B-87F8-43E8CCD30E4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D07-438B-87F8-43E8CCD30E4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FD07-438B-87F8-43E8CCD30E4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D07-438B-87F8-43E8CCD30E48}"/>
                </c:ext>
              </c:extLst>
            </c:dLbl>
            <c:dLbl>
              <c:idx val="8"/>
              <c:layout>
                <c:manualLayout>
                  <c:x val="-5.6225927997873591E-2"/>
                  <c:y val="-2.7941759399450185E-2"/>
                </c:manualLayout>
              </c:layout>
              <c:tx>
                <c:rich>
                  <a:bodyPr/>
                  <a:lstStyle/>
                  <a:p>
                    <a:fld id="{C7896100-EE7A-40DE-8C4B-D09290F77EB3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9122C7F6-E943-40E8-9670-1A411C7E42AC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FD07-438B-87F8-43E8CCD30E48}"/>
                </c:ext>
              </c:extLst>
            </c:dLbl>
            <c:dLbl>
              <c:idx val="9"/>
              <c:layout>
                <c:manualLayout>
                  <c:x val="0"/>
                  <c:y val="-7.9168318298442189E-2"/>
                </c:manualLayout>
              </c:layout>
              <c:tx>
                <c:rich>
                  <a:bodyPr/>
                  <a:lstStyle/>
                  <a:p>
                    <a:fld id="{D77E5731-B06E-46B2-B905-DF8ADCFD55DA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CFA4903A-D084-4942-8693-8949C5BEB054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FD07-438B-87F8-43E8CCD30E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Sheet5!$H$54:$Q$54</c:f>
              <c:numCache>
                <c:formatCode>General</c:formatCode>
                <c:ptCount val="10"/>
                <c:pt idx="8" formatCode="0">
                  <c:v>1855.2830786128829</c:v>
                </c:pt>
                <c:pt idx="9" formatCode="0">
                  <c:v>1437.298495818414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Sheet5!$H$55:$Q$55</c15:f>
                <c15:dlblRangeCache>
                  <c:ptCount val="10"/>
                  <c:pt idx="8">
                    <c:v>1855Rs/Per Pod,
labour - 67 Nos</c:v>
                  </c:pt>
                  <c:pt idx="9">
                    <c:v>1437Rs/Per Pod,
labour - 29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FD07-438B-87F8-43E8CCD30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Sheet5!$F$53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Sheet5!$H$53:$Q$53</c:f>
              <c:numCache>
                <c:formatCode>General</c:formatCode>
                <c:ptCount val="10"/>
                <c:pt idx="8">
                  <c:v>1050</c:v>
                </c:pt>
                <c:pt idx="9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FD07-438B-87F8-43E8CCD30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Fabrication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Sheet5!$F$59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Sheet5!$H$59:$Q$59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0-38AE-4673-B736-9908AB4BC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ndard"/>
        <c:varyColors val="0"/>
        <c:ser>
          <c:idx val="1"/>
          <c:order val="1"/>
          <c:tx>
            <c:strRef>
              <c:f>Sheet5!$F$60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tx>
                <c:rich>
                  <a:bodyPr/>
                  <a:lstStyle/>
                  <a:p>
                    <a:fld id="{BC871746-72E0-4059-8AEB-181F16DE0A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8AE-4673-B736-9908AB4BCA5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9DB2824-5468-4335-835B-E3FE27DFE6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8AE-4673-B736-9908AB4BCA5F}"/>
                </c:ext>
              </c:extLst>
            </c:dLbl>
            <c:dLbl>
              <c:idx val="2"/>
              <c:layout>
                <c:manualLayout>
                  <c:x val="2.2727720123338107E-2"/>
                  <c:y val="-0.16081865174032181"/>
                </c:manualLayout>
              </c:layout>
              <c:tx>
                <c:rich>
                  <a:bodyPr/>
                  <a:lstStyle/>
                  <a:p>
                    <a:fld id="{F29725EA-D9AD-4C90-AED1-E1094B9A098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38AE-4673-B736-9908AB4BCA5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E97152E-4833-43D7-9F43-0FF32A2C9C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8AE-4673-B736-9908AB4BCA5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50EF112-B3C9-4FCB-BFDD-28040D27E2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8AE-4673-B736-9908AB4BCA5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A8C0EE4-9A3D-4751-A270-6C826308988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8AE-4673-B736-9908AB4BCA5F}"/>
                </c:ext>
              </c:extLst>
            </c:dLbl>
            <c:dLbl>
              <c:idx val="6"/>
              <c:layout>
                <c:manualLayout>
                  <c:x val="-8.6581790946049283E-3"/>
                  <c:y val="-0.15594535926334235"/>
                </c:manualLayout>
              </c:layout>
              <c:tx>
                <c:rich>
                  <a:bodyPr/>
                  <a:lstStyle/>
                  <a:p>
                    <a:fld id="{C7614BDB-CCEB-4B95-BB54-272B91DB35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38AE-4673-B736-9908AB4BCA5F}"/>
                </c:ext>
              </c:extLst>
            </c:dLbl>
            <c:dLbl>
              <c:idx val="7"/>
              <c:layout>
                <c:manualLayout>
                  <c:x val="2.164544773651252E-3"/>
                  <c:y val="-0.26315779375689019"/>
                </c:manualLayout>
              </c:layout>
              <c:tx>
                <c:rich>
                  <a:bodyPr/>
                  <a:lstStyle/>
                  <a:p>
                    <a:fld id="{A3A60320-A3C3-45F0-82BB-B46E6C7742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38AE-4673-B736-9908AB4BCA5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FB05B9A2-A92A-460A-A55B-012B6D3DBD2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8AE-4673-B736-9908AB4BCA5F}"/>
                </c:ext>
              </c:extLst>
            </c:dLbl>
            <c:dLbl>
              <c:idx val="9"/>
              <c:layout>
                <c:manualLayout>
                  <c:x val="-4.329089547302504E-3"/>
                  <c:y val="-0.25341120880293133"/>
                </c:manualLayout>
              </c:layout>
              <c:tx>
                <c:rich>
                  <a:bodyPr/>
                  <a:lstStyle/>
                  <a:p>
                    <a:fld id="{0F5FB728-B125-4424-9897-F9EF34AB1A2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A-38AE-4673-B736-9908AB4BCA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Sheet5!$H$60:$Q$60</c:f>
              <c:numCache>
                <c:formatCode>0</c:formatCode>
                <c:ptCount val="10"/>
                <c:pt idx="0">
                  <c:v>14.343291893889546</c:v>
                </c:pt>
                <c:pt idx="1">
                  <c:v>36.572154278391658</c:v>
                </c:pt>
                <c:pt idx="2">
                  <c:v>20.420973731817611</c:v>
                </c:pt>
                <c:pt idx="3">
                  <c:v>17.666660359535719</c:v>
                </c:pt>
                <c:pt idx="4">
                  <c:v>28.874594639098955</c:v>
                </c:pt>
                <c:pt idx="5">
                  <c:v>9.2936937296280391</c:v>
                </c:pt>
                <c:pt idx="6">
                  <c:v>15</c:v>
                </c:pt>
                <c:pt idx="7">
                  <c:v>14.44946</c:v>
                </c:pt>
                <c:pt idx="8">
                  <c:v>12.197160037878788</c:v>
                </c:pt>
                <c:pt idx="9">
                  <c:v>16.37243448244719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Sheet5!$H$61:$Q$61</c15:f>
                <c15:dlblRangeCache>
                  <c:ptCount val="10"/>
                  <c:pt idx="0">
                    <c:v>14Rs/KGS,
labour - 16 Nos</c:v>
                  </c:pt>
                  <c:pt idx="1">
                    <c:v>37Rs/KGS,
labour - 19 Nos</c:v>
                  </c:pt>
                  <c:pt idx="2">
                    <c:v>20Rs/KGS,
labour - 14 Nos</c:v>
                  </c:pt>
                  <c:pt idx="3">
                    <c:v>18Rs/KGS,
labour - 14 Nos</c:v>
                  </c:pt>
                  <c:pt idx="4">
                    <c:v>29Rs/KGS,
labour - 18 Nos</c:v>
                  </c:pt>
                  <c:pt idx="5">
                    <c:v>9Rs/KGS,
labour - 27 Nos</c:v>
                  </c:pt>
                  <c:pt idx="6">
                    <c:v>15Rs/KGS,
labour - 20 Nos</c:v>
                  </c:pt>
                  <c:pt idx="7">
                    <c:v>14Rs/KGS,
labour - 31 Nos</c:v>
                  </c:pt>
                  <c:pt idx="8">
                    <c:v>12Rs/KGS,
labour - 20 Nos</c:v>
                  </c:pt>
                  <c:pt idx="9">
                    <c:v>16Rs/KGS,
labour - 33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38AE-4673-B736-9908AB4BC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[30-06-24 Daily Cumulative Progress - B18 &amp; B19.xlsx]Sheet3!PivotTable1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POD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Sheet3!$A$3:$A$16</c:f>
              <c:multiLvlStrCache>
                <c:ptCount val="11"/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3">
                    <c:v>Dec</c:v>
                  </c:pt>
                  <c:pt idx="4">
                    <c:v>Jan</c:v>
                  </c:pt>
                  <c:pt idx="5">
                    <c:v>Feb</c:v>
                  </c:pt>
                  <c:pt idx="6">
                    <c:v>Mar</c:v>
                  </c:pt>
                  <c:pt idx="7">
                    <c:v>Apr</c:v>
                  </c:pt>
                  <c:pt idx="8">
                    <c:v>May</c:v>
                  </c:pt>
                  <c:pt idx="9">
                    <c:v>Jun</c:v>
                  </c:pt>
                  <c:pt idx="10">
                    <c:v>Jul</c:v>
                  </c:pt>
                </c:lvl>
                <c:lvl>
                  <c:pt idx="0">
                    <c:v>2023</c:v>
                  </c:pt>
                  <c:pt idx="4">
                    <c:v>2024</c:v>
                  </c:pt>
                </c:lvl>
              </c:multiLvlStrCache>
            </c:multiLvlStrRef>
          </c:cat>
          <c:val>
            <c:numRef>
              <c:f>Sheet3!$B$3:$B$16</c:f>
              <c:numCache>
                <c:formatCode>General</c:formatCode>
                <c:ptCount val="11"/>
                <c:pt idx="0">
                  <c:v>32</c:v>
                </c:pt>
                <c:pt idx="1">
                  <c:v>47</c:v>
                </c:pt>
                <c:pt idx="2">
                  <c:v>54</c:v>
                </c:pt>
                <c:pt idx="3">
                  <c:v>96</c:v>
                </c:pt>
                <c:pt idx="4">
                  <c:v>110</c:v>
                </c:pt>
                <c:pt idx="5">
                  <c:v>96</c:v>
                </c:pt>
                <c:pt idx="6">
                  <c:v>87</c:v>
                </c:pt>
                <c:pt idx="7">
                  <c:v>53</c:v>
                </c:pt>
                <c:pt idx="8">
                  <c:v>66</c:v>
                </c:pt>
                <c:pt idx="9">
                  <c:v>71</c:v>
                </c:pt>
                <c:pt idx="1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4B-4E44-842C-289F5FC47E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79167807"/>
        <c:axId val="479169055"/>
      </c:barChart>
      <c:catAx>
        <c:axId val="4791678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169055"/>
        <c:crosses val="autoZero"/>
        <c:auto val="1"/>
        <c:lblAlgn val="ctr"/>
        <c:lblOffset val="100"/>
        <c:noMultiLvlLbl val="0"/>
      </c:catAx>
      <c:valAx>
        <c:axId val="47916905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9167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[30-06-24 Daily Cumulative Progress - B18 &amp; B19.xlsx]Sheet4!PivotTable2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9525" cap="flat" cmpd="sng" algn="ctr">
            <a:noFill/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POD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Sheet4!$A$3:$A$14</c:f>
              <c:multiLvlStrCache>
                <c:ptCount val="9"/>
                <c:lvl>
                  <c:pt idx="0">
                    <c:v>Nov</c:v>
                  </c:pt>
                  <c:pt idx="1">
                    <c:v>Dec</c:v>
                  </c:pt>
                  <c:pt idx="2">
                    <c:v>Jan</c:v>
                  </c:pt>
                  <c:pt idx="3">
                    <c:v>Feb</c:v>
                  </c:pt>
                  <c:pt idx="4">
                    <c:v>Mar</c:v>
                  </c:pt>
                  <c:pt idx="5">
                    <c:v>Apr</c:v>
                  </c:pt>
                  <c:pt idx="6">
                    <c:v>May</c:v>
                  </c:pt>
                  <c:pt idx="7">
                    <c:v>Jun</c:v>
                  </c:pt>
                  <c:pt idx="8">
                    <c:v>Jul</c:v>
                  </c:pt>
                </c:lvl>
                <c:lvl>
                  <c:pt idx="0">
                    <c:v>2023</c:v>
                  </c:pt>
                  <c:pt idx="2">
                    <c:v>2024</c:v>
                  </c:pt>
                </c:lvl>
              </c:multiLvlStrCache>
            </c:multiLvlStrRef>
          </c:cat>
          <c:val>
            <c:numRef>
              <c:f>Sheet4!$B$3:$B$14</c:f>
              <c:numCache>
                <c:formatCode>General</c:formatCode>
                <c:ptCount val="9"/>
                <c:pt idx="0">
                  <c:v>6</c:v>
                </c:pt>
                <c:pt idx="1">
                  <c:v>62</c:v>
                </c:pt>
                <c:pt idx="2">
                  <c:v>53</c:v>
                </c:pt>
                <c:pt idx="3">
                  <c:v>83</c:v>
                </c:pt>
                <c:pt idx="4">
                  <c:v>68</c:v>
                </c:pt>
                <c:pt idx="5">
                  <c:v>52</c:v>
                </c:pt>
                <c:pt idx="6">
                  <c:v>43</c:v>
                </c:pt>
                <c:pt idx="7">
                  <c:v>49</c:v>
                </c:pt>
                <c:pt idx="8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9-4648-A488-E62D41D1F04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79208159"/>
        <c:axId val="479220639"/>
      </c:barChart>
      <c:catAx>
        <c:axId val="479208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9220639"/>
        <c:crosses val="autoZero"/>
        <c:auto val="1"/>
        <c:lblAlgn val="ctr"/>
        <c:lblOffset val="100"/>
        <c:noMultiLvlLbl val="0"/>
      </c:catAx>
      <c:valAx>
        <c:axId val="479220639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79208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B16.xlsx]Sheet2!PivotTable3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Sheet2!$A$3:$A$9</c:f>
              <c:strCache>
                <c:ptCount val="6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</c:strCache>
            </c:strRef>
          </c:cat>
          <c:val>
            <c:numRef>
              <c:f>Sheet2!$B$3:$B$9</c:f>
              <c:numCache>
                <c:formatCode>General</c:formatCode>
                <c:ptCount val="6"/>
                <c:pt idx="0">
                  <c:v>25</c:v>
                </c:pt>
                <c:pt idx="1">
                  <c:v>4</c:v>
                </c:pt>
                <c:pt idx="2">
                  <c:v>19</c:v>
                </c:pt>
                <c:pt idx="3">
                  <c:v>15</c:v>
                </c:pt>
                <c:pt idx="4">
                  <c:v>27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36-4FEF-9D87-1E8132F176B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530847"/>
        <c:axId val="82452223"/>
      </c:barChart>
      <c:catAx>
        <c:axId val="82530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52223"/>
        <c:crosses val="autoZero"/>
        <c:auto val="1"/>
        <c:lblAlgn val="ctr"/>
        <c:lblOffset val="100"/>
        <c:noMultiLvlLbl val="0"/>
      </c:catAx>
      <c:valAx>
        <c:axId val="824522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53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B16.xlsx]Sheet3!PivotTable4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u="none" strike="noStrike" baseline="0" dirty="0">
                <a:effectLst/>
              </a:rPr>
              <a:t>POD ERECTION PER MONTH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Sheet3!$A$3:$A$9</c:f>
              <c:strCache>
                <c:ptCount val="6"/>
                <c:pt idx="0">
                  <c:v>Feb</c:v>
                </c:pt>
                <c:pt idx="1">
                  <c:v>Mar</c:v>
                </c:pt>
                <c:pt idx="2">
                  <c:v>Apr</c:v>
                </c:pt>
                <c:pt idx="3">
                  <c:v>May</c:v>
                </c:pt>
                <c:pt idx="4">
                  <c:v>Jun</c:v>
                </c:pt>
                <c:pt idx="5">
                  <c:v>Jul</c:v>
                </c:pt>
              </c:strCache>
            </c:strRef>
          </c:cat>
          <c:val>
            <c:numRef>
              <c:f>Sheet3!$B$3:$B$9</c:f>
              <c:numCache>
                <c:formatCode>General</c:formatCode>
                <c:ptCount val="6"/>
                <c:pt idx="0">
                  <c:v>24</c:v>
                </c:pt>
                <c:pt idx="1">
                  <c:v>10</c:v>
                </c:pt>
                <c:pt idx="2">
                  <c:v>3</c:v>
                </c:pt>
                <c:pt idx="3">
                  <c:v>31</c:v>
                </c:pt>
                <c:pt idx="4">
                  <c:v>24</c:v>
                </c:pt>
                <c:pt idx="5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30-4D28-B396-637571D7AC1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456799"/>
        <c:axId val="82454719"/>
      </c:barChart>
      <c:catAx>
        <c:axId val="8245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54719"/>
        <c:crosses val="autoZero"/>
        <c:auto val="1"/>
        <c:lblAlgn val="ctr"/>
        <c:lblOffset val="100"/>
        <c:noMultiLvlLbl val="0"/>
      </c:catAx>
      <c:valAx>
        <c:axId val="824547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456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[DPR Suraksha Site (11) - B14, B15 &amp; B16.xlsx]Sheet4!PivotTable5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b="0" i="0" u="none" strike="noStrike" kern="1200" baseline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Sheet4!$B$1:$B$2</c:f>
              <c:strCache>
                <c:ptCount val="1"/>
                <c:pt idx="0">
                  <c:v>POD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Sheet4!$A$3:$A$8</c:f>
              <c:strCache>
                <c:ptCount val="5"/>
                <c:pt idx="0">
                  <c:v>Mar</c:v>
                </c:pt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</c:strCache>
            </c:strRef>
          </c:cat>
          <c:val>
            <c:numRef>
              <c:f>Sheet4!$B$3:$B$8</c:f>
              <c:numCache>
                <c:formatCode>General</c:formatCode>
                <c:ptCount val="5"/>
                <c:pt idx="0">
                  <c:v>27</c:v>
                </c:pt>
                <c:pt idx="1">
                  <c:v>5</c:v>
                </c:pt>
                <c:pt idx="2">
                  <c:v>18</c:v>
                </c:pt>
                <c:pt idx="3">
                  <c:v>9</c:v>
                </c:pt>
                <c:pt idx="4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B3-49BE-AB91-CF272FCCDD6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82483423"/>
        <c:axId val="82477599"/>
      </c:barChart>
      <c:catAx>
        <c:axId val="82483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477599"/>
        <c:crosses val="autoZero"/>
        <c:auto val="1"/>
        <c:lblAlgn val="ctr"/>
        <c:lblOffset val="100"/>
        <c:noMultiLvlLbl val="0"/>
      </c:catAx>
      <c:valAx>
        <c:axId val="824775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483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Avg Cost/Cum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356050872109096"/>
          <c:y val="0.1152117803456386"/>
          <c:w val="0.77150437445319331"/>
          <c:h val="0.81165368392257375"/>
        </c:manualLayout>
      </c:layout>
      <c:barChart>
        <c:barDir val="bar"/>
        <c:grouping val="clustered"/>
        <c:varyColors val="0"/>
        <c:ser>
          <c:idx val="3"/>
          <c:order val="3"/>
          <c:tx>
            <c:strRef>
              <c:f>Sheet6!$L$5</c:f>
              <c:strCache>
                <c:ptCount val="1"/>
                <c:pt idx="0">
                  <c:v>Avg Cost/Cum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movingAvg"/>
            <c:period val="2"/>
            <c:dispRSqr val="0"/>
            <c:dispEq val="0"/>
          </c:trendline>
          <c:cat>
            <c:multiLvlStrRef>
              <c:f>Sheet6!$G$6:$H$33</c:f>
              <c:multiLvlStrCache>
                <c:ptCount val="28"/>
                <c:lvl>
                  <c:pt idx="0">
                    <c:v>Apr-22</c:v>
                  </c:pt>
                  <c:pt idx="1">
                    <c:v>May-22</c:v>
                  </c:pt>
                  <c:pt idx="2">
                    <c:v>Jun-22</c:v>
                  </c:pt>
                  <c:pt idx="3">
                    <c:v>Jul-22</c:v>
                  </c:pt>
                  <c:pt idx="4">
                    <c:v>Aug-22</c:v>
                  </c:pt>
                  <c:pt idx="5">
                    <c:v>Sep-22</c:v>
                  </c:pt>
                  <c:pt idx="6">
                    <c:v>Oct-22</c:v>
                  </c:pt>
                  <c:pt idx="7">
                    <c:v>Nov-22</c:v>
                  </c:pt>
                  <c:pt idx="8">
                    <c:v>Dec-22</c:v>
                  </c:pt>
                  <c:pt idx="9">
                    <c:v>Jan-23</c:v>
                  </c:pt>
                  <c:pt idx="10">
                    <c:v>Feb-23</c:v>
                  </c:pt>
                  <c:pt idx="11">
                    <c:v>Mar-23</c:v>
                  </c:pt>
                  <c:pt idx="12">
                    <c:v>Apr-23</c:v>
                  </c:pt>
                  <c:pt idx="13">
                    <c:v>May-23</c:v>
                  </c:pt>
                  <c:pt idx="14">
                    <c:v>Jun-23</c:v>
                  </c:pt>
                  <c:pt idx="15">
                    <c:v>Jul-23</c:v>
                  </c:pt>
                  <c:pt idx="16">
                    <c:v>Aug-23</c:v>
                  </c:pt>
                  <c:pt idx="17">
                    <c:v>Sep-23</c:v>
                  </c:pt>
                  <c:pt idx="18">
                    <c:v>Oct-23</c:v>
                  </c:pt>
                  <c:pt idx="19">
                    <c:v>Nov-23</c:v>
                  </c:pt>
                  <c:pt idx="20">
                    <c:v>Dec-23</c:v>
                  </c:pt>
                  <c:pt idx="21">
                    <c:v>Jan-24</c:v>
                  </c:pt>
                  <c:pt idx="22">
                    <c:v>Feb-24</c:v>
                  </c:pt>
                  <c:pt idx="23">
                    <c:v>Mar-24</c:v>
                  </c:pt>
                  <c:pt idx="24">
                    <c:v>Apr-24</c:v>
                  </c:pt>
                  <c:pt idx="25">
                    <c:v>May-24</c:v>
                  </c:pt>
                  <c:pt idx="26">
                    <c:v>Jun-24</c:v>
                  </c:pt>
                  <c:pt idx="27">
                    <c:v>Jul-24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</c:lvl>
              </c:multiLvlStrCache>
            </c:multiLvlStrRef>
          </c:cat>
          <c:val>
            <c:numRef>
              <c:f>Sheet6!$L$6:$L$33</c:f>
              <c:numCache>
                <c:formatCode>General</c:formatCode>
                <c:ptCount val="28"/>
                <c:pt idx="0">
                  <c:v>4469</c:v>
                </c:pt>
                <c:pt idx="1">
                  <c:v>3788</c:v>
                </c:pt>
                <c:pt idx="2">
                  <c:v>4249</c:v>
                </c:pt>
                <c:pt idx="3">
                  <c:v>6637</c:v>
                </c:pt>
                <c:pt idx="4">
                  <c:v>5761</c:v>
                </c:pt>
                <c:pt idx="5">
                  <c:v>6974</c:v>
                </c:pt>
                <c:pt idx="6">
                  <c:v>5331</c:v>
                </c:pt>
                <c:pt idx="7">
                  <c:v>4801</c:v>
                </c:pt>
                <c:pt idx="8">
                  <c:v>4269</c:v>
                </c:pt>
                <c:pt idx="9">
                  <c:v>4934</c:v>
                </c:pt>
                <c:pt idx="10">
                  <c:v>2326</c:v>
                </c:pt>
                <c:pt idx="11">
                  <c:v>4748</c:v>
                </c:pt>
                <c:pt idx="12">
                  <c:v>6384</c:v>
                </c:pt>
                <c:pt idx="13">
                  <c:v>5636</c:v>
                </c:pt>
                <c:pt idx="14">
                  <c:v>6635</c:v>
                </c:pt>
                <c:pt idx="15">
                  <c:v>9251</c:v>
                </c:pt>
                <c:pt idx="16">
                  <c:v>6052</c:v>
                </c:pt>
                <c:pt idx="17">
                  <c:v>6401</c:v>
                </c:pt>
                <c:pt idx="18">
                  <c:v>7726</c:v>
                </c:pt>
                <c:pt idx="19">
                  <c:v>7508</c:v>
                </c:pt>
                <c:pt idx="20">
                  <c:v>7049</c:v>
                </c:pt>
                <c:pt idx="21">
                  <c:v>5890</c:v>
                </c:pt>
                <c:pt idx="22">
                  <c:v>6055</c:v>
                </c:pt>
                <c:pt idx="23">
                  <c:v>6072</c:v>
                </c:pt>
                <c:pt idx="24">
                  <c:v>6947</c:v>
                </c:pt>
                <c:pt idx="25">
                  <c:v>6363</c:v>
                </c:pt>
                <c:pt idx="26">
                  <c:v>6811</c:v>
                </c:pt>
                <c:pt idx="27">
                  <c:v>7882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6CA-429D-908B-5F4770793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2112487887"/>
        <c:axId val="211247998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Sheet6!$I$5</c15:sqref>
                        </c15:formulaRef>
                      </c:ext>
                    </c:extLst>
                    <c:strCache>
                      <c:ptCount val="1"/>
                      <c:pt idx="0">
                        <c:v>Labour Cost (INR)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>
                      <c:ext uri="{02D57815-91ED-43cb-92C2-25804820EDAC}">
                        <c15:formulaRef>
                          <c15:sqref>Sheet6!$G$6:$H$33</c15:sqref>
                        </c15:formulaRef>
                      </c:ext>
                    </c:extLst>
                    <c:multiLvlStrCache>
                      <c:ptCount val="28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</c:lvl>
                    </c:multiLvlStrCache>
                  </c:multiLvlStrRef>
                </c:cat>
                <c:val>
                  <c:numRef>
                    <c:extLst>
                      <c:ext uri="{02D57815-91ED-43cb-92C2-25804820EDAC}">
                        <c15:formulaRef>
                          <c15:sqref>Sheet6!$I$6:$I$33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 formatCode="#,##0">
                        <c:v>10003410</c:v>
                      </c:pt>
                      <c:pt idx="18" formatCode="#,##0">
                        <c:v>10370522</c:v>
                      </c:pt>
                      <c:pt idx="19" formatCode="#,##0">
                        <c:v>8979301</c:v>
                      </c:pt>
                      <c:pt idx="20" formatCode="#,##0">
                        <c:v>13128945</c:v>
                      </c:pt>
                      <c:pt idx="21" formatCode="#,##0">
                        <c:v>18989158</c:v>
                      </c:pt>
                      <c:pt idx="22" formatCode="#,##0">
                        <c:v>21732402</c:v>
                      </c:pt>
                      <c:pt idx="23" formatCode="#,##0">
                        <c:v>22651394</c:v>
                      </c:pt>
                      <c:pt idx="24" formatCode="#,##0">
                        <c:v>20895183</c:v>
                      </c:pt>
                      <c:pt idx="25" formatCode="#,##0">
                        <c:v>22060451</c:v>
                      </c:pt>
                      <c:pt idx="26">
                        <c:v>24000480</c:v>
                      </c:pt>
                      <c:pt idx="27">
                        <c:v>18947767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C6CA-429D-908B-5F4770793E79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Sheet6!$J$5</c15:sqref>
                        </c15:formulaRef>
                      </c:ext>
                    </c:extLst>
                    <c:strCache>
                      <c:ptCount val="1"/>
                      <c:pt idx="0">
                        <c:v>Concrete (Cum)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2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2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Sheet6!$G$6:$H$33</c15:sqref>
                        </c15:formulaRef>
                      </c:ext>
                    </c:extLst>
                    <c:multiLvlStrCache>
                      <c:ptCount val="28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Sheet6!$J$6:$J$33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544</c:v>
                      </c:pt>
                      <c:pt idx="1">
                        <c:v>652</c:v>
                      </c:pt>
                      <c:pt idx="2">
                        <c:v>662</c:v>
                      </c:pt>
                      <c:pt idx="3">
                        <c:v>400</c:v>
                      </c:pt>
                      <c:pt idx="4">
                        <c:v>445</c:v>
                      </c:pt>
                      <c:pt idx="5">
                        <c:v>285</c:v>
                      </c:pt>
                      <c:pt idx="6">
                        <c:v>387</c:v>
                      </c:pt>
                      <c:pt idx="7">
                        <c:v>555</c:v>
                      </c:pt>
                      <c:pt idx="8">
                        <c:v>935</c:v>
                      </c:pt>
                      <c:pt idx="9">
                        <c:v>972</c:v>
                      </c:pt>
                      <c:pt idx="10">
                        <c:v>2232</c:v>
                      </c:pt>
                      <c:pt idx="11">
                        <c:v>903</c:v>
                      </c:pt>
                      <c:pt idx="12">
                        <c:v>824</c:v>
                      </c:pt>
                      <c:pt idx="13">
                        <c:v>1006</c:v>
                      </c:pt>
                      <c:pt idx="14">
                        <c:v>1085</c:v>
                      </c:pt>
                      <c:pt idx="15">
                        <c:v>506</c:v>
                      </c:pt>
                      <c:pt idx="16">
                        <c:v>1316</c:v>
                      </c:pt>
                      <c:pt idx="17">
                        <c:v>1563</c:v>
                      </c:pt>
                      <c:pt idx="18">
                        <c:v>1342</c:v>
                      </c:pt>
                      <c:pt idx="19">
                        <c:v>1196</c:v>
                      </c:pt>
                      <c:pt idx="20">
                        <c:v>1863</c:v>
                      </c:pt>
                      <c:pt idx="21">
                        <c:v>3224</c:v>
                      </c:pt>
                      <c:pt idx="22">
                        <c:v>3589</c:v>
                      </c:pt>
                      <c:pt idx="23">
                        <c:v>3731</c:v>
                      </c:pt>
                      <c:pt idx="24">
                        <c:v>3008</c:v>
                      </c:pt>
                      <c:pt idx="25">
                        <c:v>3467</c:v>
                      </c:pt>
                      <c:pt idx="26">
                        <c:v>3524</c:v>
                      </c:pt>
                      <c:pt idx="27">
                        <c:v>2404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6CA-429D-908B-5F4770793E79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Sheet6!$K$5</c15:sqref>
                        </c15:formulaRef>
                      </c:ext>
                    </c:extLst>
                    <c:strCache>
                      <c:ptCount val="1"/>
                      <c:pt idx="0">
                        <c:v>Labour (Nos)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3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3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l"/>
                  </a:scene3d>
                  <a:sp3d prstMaterial="plastic">
                    <a:bevelT w="0" h="0"/>
                  </a:sp3d>
                </c:spPr>
                <c:invertIfNegative val="0"/>
                <c:cat>
                  <c:multiLvl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Sheet6!$G$6:$H$33</c15:sqref>
                        </c15:formulaRef>
                      </c:ext>
                    </c:extLst>
                    <c:multiLvlStrCache>
                      <c:ptCount val="28"/>
                      <c:lvl>
                        <c:pt idx="0">
                          <c:v>Apr-22</c:v>
                        </c:pt>
                        <c:pt idx="1">
                          <c:v>May-22</c:v>
                        </c:pt>
                        <c:pt idx="2">
                          <c:v>Jun-22</c:v>
                        </c:pt>
                        <c:pt idx="3">
                          <c:v>Jul-22</c:v>
                        </c:pt>
                        <c:pt idx="4">
                          <c:v>Aug-22</c:v>
                        </c:pt>
                        <c:pt idx="5">
                          <c:v>Sep-22</c:v>
                        </c:pt>
                        <c:pt idx="6">
                          <c:v>Oct-22</c:v>
                        </c:pt>
                        <c:pt idx="7">
                          <c:v>Nov-22</c:v>
                        </c:pt>
                        <c:pt idx="8">
                          <c:v>Dec-22</c:v>
                        </c:pt>
                        <c:pt idx="9">
                          <c:v>Jan-23</c:v>
                        </c:pt>
                        <c:pt idx="10">
                          <c:v>Feb-23</c:v>
                        </c:pt>
                        <c:pt idx="11">
                          <c:v>Mar-23</c:v>
                        </c:pt>
                        <c:pt idx="12">
                          <c:v>Apr-23</c:v>
                        </c:pt>
                        <c:pt idx="13">
                          <c:v>May-23</c:v>
                        </c:pt>
                        <c:pt idx="14">
                          <c:v>Jun-23</c:v>
                        </c:pt>
                        <c:pt idx="15">
                          <c:v>Jul-23</c:v>
                        </c:pt>
                        <c:pt idx="16">
                          <c:v>Aug-23</c:v>
                        </c:pt>
                        <c:pt idx="17">
                          <c:v>Sep-23</c:v>
                        </c:pt>
                        <c:pt idx="18">
                          <c:v>Oct-23</c:v>
                        </c:pt>
                        <c:pt idx="19">
                          <c:v>Nov-23</c:v>
                        </c:pt>
                        <c:pt idx="20">
                          <c:v>Dec-23</c:v>
                        </c:pt>
                        <c:pt idx="21">
                          <c:v>Jan-24</c:v>
                        </c:pt>
                        <c:pt idx="22">
                          <c:v>Feb-24</c:v>
                        </c:pt>
                        <c:pt idx="23">
                          <c:v>Mar-24</c:v>
                        </c:pt>
                        <c:pt idx="24">
                          <c:v>Apr-24</c:v>
                        </c:pt>
                        <c:pt idx="25">
                          <c:v>May-24</c:v>
                        </c:pt>
                        <c:pt idx="26">
                          <c:v>Jun-24</c:v>
                        </c:pt>
                        <c:pt idx="27">
                          <c:v>Jul-24</c:v>
                        </c:pt>
                      </c:lvl>
                      <c:lvl>
                        <c:pt idx="0">
                          <c:v>1</c:v>
                        </c:pt>
                        <c:pt idx="1">
                          <c:v>2</c:v>
                        </c:pt>
                        <c:pt idx="2">
                          <c:v>3</c:v>
                        </c:pt>
                        <c:pt idx="3">
                          <c:v>4</c:v>
                        </c:pt>
                        <c:pt idx="4">
                          <c:v>5</c:v>
                        </c:pt>
                        <c:pt idx="5">
                          <c:v>6</c:v>
                        </c:pt>
                        <c:pt idx="6">
                          <c:v>7</c:v>
                        </c:pt>
                        <c:pt idx="7">
                          <c:v>8</c:v>
                        </c:pt>
                        <c:pt idx="8">
                          <c:v>9</c:v>
                        </c:pt>
                        <c:pt idx="9">
                          <c:v>10</c:v>
                        </c:pt>
                        <c:pt idx="10">
                          <c:v>11</c:v>
                        </c:pt>
                        <c:pt idx="11">
                          <c:v>12</c:v>
                        </c:pt>
                        <c:pt idx="12">
                          <c:v>13</c:v>
                        </c:pt>
                        <c:pt idx="13">
                          <c:v>14</c:v>
                        </c:pt>
                        <c:pt idx="14">
                          <c:v>15</c:v>
                        </c:pt>
                        <c:pt idx="15">
                          <c:v>16</c:v>
                        </c:pt>
                        <c:pt idx="16">
                          <c:v>17</c:v>
                        </c:pt>
                        <c:pt idx="17">
                          <c:v>18</c:v>
                        </c:pt>
                        <c:pt idx="18">
                          <c:v>19</c:v>
                        </c:pt>
                        <c:pt idx="19">
                          <c:v>20</c:v>
                        </c:pt>
                        <c:pt idx="20">
                          <c:v>21</c:v>
                        </c:pt>
                        <c:pt idx="21">
                          <c:v>22</c:v>
                        </c:pt>
                        <c:pt idx="22">
                          <c:v>23</c:v>
                        </c:pt>
                        <c:pt idx="23">
                          <c:v>24</c:v>
                        </c:pt>
                        <c:pt idx="24">
                          <c:v>25</c:v>
                        </c:pt>
                        <c:pt idx="25">
                          <c:v>26</c:v>
                        </c:pt>
                        <c:pt idx="26">
                          <c:v>27</c:v>
                        </c:pt>
                        <c:pt idx="27">
                          <c:v>28</c:v>
                        </c:pt>
                      </c:lvl>
                    </c:multiLvlStrCache>
                  </c:multiLvl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Sheet6!$K$6:$K$33</c15:sqref>
                        </c15:formulaRef>
                      </c:ext>
                    </c:extLst>
                    <c:numCache>
                      <c:formatCode>General</c:formatCode>
                      <c:ptCount val="28"/>
                      <c:pt idx="0">
                        <c:v>120</c:v>
                      </c:pt>
                      <c:pt idx="1">
                        <c:v>122</c:v>
                      </c:pt>
                      <c:pt idx="2">
                        <c:v>127</c:v>
                      </c:pt>
                      <c:pt idx="3">
                        <c:v>125</c:v>
                      </c:pt>
                      <c:pt idx="4">
                        <c:v>116</c:v>
                      </c:pt>
                      <c:pt idx="5">
                        <c:v>111</c:v>
                      </c:pt>
                      <c:pt idx="6">
                        <c:v>102</c:v>
                      </c:pt>
                      <c:pt idx="7">
                        <c:v>145</c:v>
                      </c:pt>
                      <c:pt idx="8">
                        <c:v>195</c:v>
                      </c:pt>
                      <c:pt idx="9">
                        <c:v>233</c:v>
                      </c:pt>
                      <c:pt idx="10">
                        <c:v>249</c:v>
                      </c:pt>
                      <c:pt idx="11">
                        <c:v>253</c:v>
                      </c:pt>
                      <c:pt idx="12">
                        <c:v>209</c:v>
                      </c:pt>
                      <c:pt idx="13">
                        <c:v>277</c:v>
                      </c:pt>
                      <c:pt idx="14">
                        <c:v>343</c:v>
                      </c:pt>
                      <c:pt idx="15">
                        <c:v>193</c:v>
                      </c:pt>
                      <c:pt idx="16">
                        <c:v>370</c:v>
                      </c:pt>
                      <c:pt idx="17">
                        <c:v>442</c:v>
                      </c:pt>
                      <c:pt idx="18">
                        <c:v>454</c:v>
                      </c:pt>
                      <c:pt idx="19">
                        <c:v>429</c:v>
                      </c:pt>
                      <c:pt idx="20">
                        <c:v>584</c:v>
                      </c:pt>
                      <c:pt idx="21">
                        <c:v>877</c:v>
                      </c:pt>
                      <c:pt idx="22">
                        <c:v>949</c:v>
                      </c:pt>
                      <c:pt idx="23">
                        <c:v>1009</c:v>
                      </c:pt>
                      <c:pt idx="24">
                        <c:v>915</c:v>
                      </c:pt>
                      <c:pt idx="25">
                        <c:v>997</c:v>
                      </c:pt>
                      <c:pt idx="26">
                        <c:v>1050</c:v>
                      </c:pt>
                      <c:pt idx="27">
                        <c:v>989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6CA-429D-908B-5F4770793E79}"/>
                  </c:ext>
                </c:extLst>
              </c15:ser>
            </c15:filteredBarSeries>
          </c:ext>
        </c:extLst>
      </c:barChart>
      <c:catAx>
        <c:axId val="2112487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79983"/>
        <c:crosses val="autoZero"/>
        <c:auto val="1"/>
        <c:lblAlgn val="ctr"/>
        <c:lblOffset val="100"/>
        <c:noMultiLvlLbl val="0"/>
      </c:catAx>
      <c:valAx>
        <c:axId val="21124799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2487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926742429220616"/>
          <c:y val="0.96038940586972088"/>
          <c:w val="0.70146502431284763"/>
          <c:h val="3.961059413027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[DRP - B17.xlsx]Sheet1!PivotTable1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POD ERECTION PER MONTH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Sheet1!$A$4:$A$7</c:f>
              <c:multiLvlStrCache>
                <c:ptCount val="1"/>
                <c:lvl>
                  <c:pt idx="0">
                    <c:v>Jul</c:v>
                  </c:pt>
                </c:lvl>
                <c:lvl>
                  <c:pt idx="0">
                    <c:v>2024</c:v>
                  </c:pt>
                </c:lvl>
                <c:lvl>
                  <c:pt idx="0">
                    <c:v>POD</c:v>
                  </c:pt>
                </c:lvl>
              </c:multiLvlStrCache>
            </c:multiLvlStrRef>
          </c:cat>
          <c:val>
            <c:numRef>
              <c:f>Sheet1!$B$4:$B$7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68-4734-BA09-13E33EEE403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992644783"/>
        <c:axId val="992643119"/>
      </c:barChart>
      <c:catAx>
        <c:axId val="9926447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2643119"/>
        <c:crosses val="autoZero"/>
        <c:auto val="1"/>
        <c:lblAlgn val="ctr"/>
        <c:lblOffset val="100"/>
        <c:noMultiLvlLbl val="0"/>
      </c:catAx>
      <c:valAx>
        <c:axId val="99264311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92644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Flat Finishing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Sheet5!$F$63</c:f>
              <c:strCache>
                <c:ptCount val="1"/>
                <c:pt idx="0">
                  <c:v>Actual Cost (Rs/FLAT)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E147E41-2562-40C0-8D6F-995ABB2F60C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2CE4-4A18-9353-DCB81618817E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AA121B8-F69D-40EA-B6A9-FB5B892C8E7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CE4-4A18-9353-DCB81618817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4ADED9A-0EFB-40C9-B09A-45505E3BF1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CE4-4A18-9353-DCB81618817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F82AABF-3AFD-41C9-A56A-A52079E702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CE4-4A18-9353-DCB81618817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7DC49468-B93E-4FF2-A47F-B28A3224EC2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CE4-4A18-9353-DCB81618817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32D4EF9-28B4-4993-94FD-97650208119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CE4-4A18-9353-DCB81618817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7DCC7EA-9A54-4ED8-BA3C-025F87F88BE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CE4-4A18-9353-DCB81618817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Sheet5!$K$28:$Q$28</c:f>
              <c:numCache>
                <c:formatCode>mmm\-yy</c:formatCode>
                <c:ptCount val="7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</c:numCache>
            </c:numRef>
          </c:cat>
          <c:val>
            <c:numRef>
              <c:f>Sheet5!$K$63:$Q$63</c:f>
              <c:numCache>
                <c:formatCode>0</c:formatCode>
                <c:ptCount val="7"/>
                <c:pt idx="0">
                  <c:v>8791.5</c:v>
                </c:pt>
                <c:pt idx="1">
                  <c:v>22447.938000000002</c:v>
                </c:pt>
                <c:pt idx="2">
                  <c:v>10338</c:v>
                </c:pt>
                <c:pt idx="3">
                  <c:v>8651.2065432098771</c:v>
                </c:pt>
                <c:pt idx="4">
                  <c:v>11843.15</c:v>
                </c:pt>
                <c:pt idx="5">
                  <c:v>9980.7542372881362</c:v>
                </c:pt>
                <c:pt idx="6">
                  <c:v>8175.388356393556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Sheet5!$K$64:$Q$64</c15:f>
                <c15:dlblRangeCache>
                  <c:ptCount val="7"/>
                  <c:pt idx="0">
                    <c:v>8792Rs/Per Flat,
labour - 8 Nos</c:v>
                  </c:pt>
                  <c:pt idx="1">
                    <c:v>22448Rs/Per Flat,
labour - 22 Nos</c:v>
                  </c:pt>
                  <c:pt idx="2">
                    <c:v>10338Rs/Per Flat,
labour - 20 Nos</c:v>
                  </c:pt>
                  <c:pt idx="3">
                    <c:v>8651Rs/Per Flat,
labour - 22 Nos</c:v>
                  </c:pt>
                  <c:pt idx="4">
                    <c:v>11843Rs/Per Flat,
labour - 37 Nos</c:v>
                  </c:pt>
                  <c:pt idx="5">
                    <c:v>9981Rs/Per Flat,
labour - 53 Nos</c:v>
                  </c:pt>
                  <c:pt idx="6">
                    <c:v>8175Rs/Per Flat,
labour - 54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7-2CE4-4A18-9353-DCB816188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Sheet5!$F$62</c:f>
              <c:strCache>
                <c:ptCount val="1"/>
                <c:pt idx="0">
                  <c:v>Approved Cost (Rs/FLAT)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Sheet5!$K$28:$Q$28</c:f>
              <c:numCache>
                <c:formatCode>mmm\-yy</c:formatCode>
                <c:ptCount val="7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</c:numCache>
            </c:numRef>
          </c:cat>
          <c:val>
            <c:numRef>
              <c:f>Sheet5!$K$62:$Q$62</c:f>
              <c:numCache>
                <c:formatCode>General</c:formatCode>
                <c:ptCount val="7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2CE4-4A18-9353-DCB816188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All Batching Plant</a:t>
            </a:r>
          </a:p>
        </c:rich>
      </c:tx>
      <c:layout>
        <c:manualLayout>
          <c:xMode val="edge"/>
          <c:yMode val="edge"/>
          <c:x val="0.3567152230971129"/>
          <c:y val="4.62964335340435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7580927384077009E-2"/>
          <c:y val="0.16882630847614635"/>
          <c:w val="0.89019685039370078"/>
          <c:h val="0.46567767570720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Sheet5!$G$103:$H$103</c:f>
              <c:strCache>
                <c:ptCount val="2"/>
                <c:pt idx="0">
                  <c:v>Approved Cost (Rs/CUM)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Sheet5!$R$101</c:f>
              <c:numCache>
                <c:formatCode>mmm\-yy</c:formatCode>
                <c:ptCount val="1"/>
                <c:pt idx="0">
                  <c:v>45474</c:v>
                </c:pt>
              </c:numCache>
            </c:numRef>
          </c:cat>
          <c:val>
            <c:numRef>
              <c:f>Sheet5!$R$103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D7CD-4EC1-BF0D-C0276A6A16AA}"/>
            </c:ext>
          </c:extLst>
        </c:ser>
        <c:ser>
          <c:idx val="1"/>
          <c:order val="1"/>
          <c:tx>
            <c:strRef>
              <c:f>Sheet5!$G$104:$H$104</c:f>
              <c:strCache>
                <c:ptCount val="2"/>
                <c:pt idx="0">
                  <c:v>Actual Cost (Rs/CUM)</c:v>
                </c:pt>
                <c:pt idx="1">
                  <c:v>COMMON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6E905F2-21F0-46AD-B8C2-2A8338B1E2B5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266290BC-B1C4-4664-A966-FFC760955870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D7CD-4EC1-BF0D-C0276A6A16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Sheet5!$R$101</c:f>
              <c:numCache>
                <c:formatCode>mmm\-yy</c:formatCode>
                <c:ptCount val="1"/>
                <c:pt idx="0">
                  <c:v>45474</c:v>
                </c:pt>
              </c:numCache>
            </c:numRef>
          </c:cat>
          <c:val>
            <c:numRef>
              <c:f>Sheet5!$R$104</c:f>
              <c:numCache>
                <c:formatCode>0</c:formatCode>
                <c:ptCount val="1"/>
                <c:pt idx="0">
                  <c:v>60.519998002628128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Sheet5!$R$108</c15:f>
                <c15:dlblRangeCache>
                  <c:ptCount val="1"/>
                  <c:pt idx="0">
                    <c:v>61Rs/Per Cum,
labour - 3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2-D7CD-4EC1-BF0D-C0276A6A16AA}"/>
            </c:ext>
          </c:extLst>
        </c:ser>
        <c:ser>
          <c:idx val="2"/>
          <c:order val="2"/>
          <c:tx>
            <c:strRef>
              <c:f>Sheet5!$G$105:$H$105</c:f>
              <c:strCache>
                <c:ptCount val="2"/>
                <c:pt idx="0">
                  <c:v>Actual Cost (Rs/CUM)</c:v>
                </c:pt>
                <c:pt idx="1">
                  <c:v>HCS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9B7B913-4743-4D6F-9D78-A3D5C1CC36A2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ABBB589A-EEBC-4B9A-B91F-E6306481C90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D7CD-4EC1-BF0D-C0276A6A16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Sheet5!$R$101</c:f>
              <c:numCache>
                <c:formatCode>mmm\-yy</c:formatCode>
                <c:ptCount val="1"/>
                <c:pt idx="0">
                  <c:v>45474</c:v>
                </c:pt>
              </c:numCache>
            </c:numRef>
          </c:cat>
          <c:val>
            <c:numRef>
              <c:f>Sheet5!$R$105</c:f>
              <c:numCache>
                <c:formatCode>0</c:formatCode>
                <c:ptCount val="1"/>
                <c:pt idx="0">
                  <c:v>93.823495247524761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Sheet5!$R$109</c15:f>
                <c15:dlblRangeCache>
                  <c:ptCount val="1"/>
                  <c:pt idx="0">
                    <c:v>94Rs/Per Cum,
labour - 3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D7CD-4EC1-BF0D-C0276A6A16AA}"/>
            </c:ext>
          </c:extLst>
        </c:ser>
        <c:ser>
          <c:idx val="3"/>
          <c:order val="3"/>
          <c:tx>
            <c:strRef>
              <c:f>Sheet5!$G$106:$H$106</c:f>
              <c:strCache>
                <c:ptCount val="2"/>
                <c:pt idx="0">
                  <c:v>Actual Cost (Rs/CUM)</c:v>
                </c:pt>
                <c:pt idx="1">
                  <c:v>CAROUSAL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6A2F9825-39B6-496C-AB30-EDD9EEA74E21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757CC560-25E9-40DF-B6FE-D1F2CAEDC04E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D7CD-4EC1-BF0D-C0276A6A16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Sheet5!$R$101</c:f>
              <c:numCache>
                <c:formatCode>mmm\-yy</c:formatCode>
                <c:ptCount val="1"/>
                <c:pt idx="0">
                  <c:v>45474</c:v>
                </c:pt>
              </c:numCache>
            </c:numRef>
          </c:cat>
          <c:val>
            <c:numRef>
              <c:f>Sheet5!$R$106</c:f>
              <c:numCache>
                <c:formatCode>0</c:formatCode>
                <c:ptCount val="1"/>
                <c:pt idx="0">
                  <c:v>181.30527511857707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Sheet5!$R$110</c15:f>
                <c15:dlblRangeCache>
                  <c:ptCount val="1"/>
                  <c:pt idx="0">
                    <c:v>181Rs/Per Cum,
labour - 3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D7CD-4EC1-BF0D-C0276A6A16AA}"/>
            </c:ext>
          </c:extLst>
        </c:ser>
        <c:ser>
          <c:idx val="4"/>
          <c:order val="4"/>
          <c:tx>
            <c:strRef>
              <c:f>Sheet5!$G$107:$H$107</c:f>
              <c:strCache>
                <c:ptCount val="2"/>
                <c:pt idx="0">
                  <c:v>Actual Cost (Rs/CUM)</c:v>
                </c:pt>
                <c:pt idx="1">
                  <c:v>POD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78F8CA2-5CF1-4378-AA9B-41704451330D}" type="CELLRANGE">
                      <a:rPr lang="en-US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1F4BE738-4A20-40AB-A707-D70646E47C4D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D7CD-4EC1-BF0D-C0276A6A16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Sheet5!$R$101</c:f>
              <c:numCache>
                <c:formatCode>mmm\-yy</c:formatCode>
                <c:ptCount val="1"/>
                <c:pt idx="0">
                  <c:v>45474</c:v>
                </c:pt>
              </c:numCache>
            </c:numRef>
          </c:cat>
          <c:val>
            <c:numRef>
              <c:f>Sheet5!$R$107</c:f>
              <c:numCache>
                <c:formatCode>0</c:formatCode>
                <c:ptCount val="1"/>
                <c:pt idx="0">
                  <c:v>116.35516284720357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Sheet5!$R$111</c15:f>
                <c15:dlblRangeCache>
                  <c:ptCount val="1"/>
                  <c:pt idx="0">
                    <c:v>116Rs/Per Cum,
labour - 5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D7CD-4EC1-BF0D-C0276A6A16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98175775"/>
        <c:axId val="398169535"/>
      </c:barChart>
      <c:dateAx>
        <c:axId val="398175775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69535"/>
        <c:crosses val="autoZero"/>
        <c:auto val="1"/>
        <c:lblOffset val="100"/>
        <c:baseTimeUnit val="days"/>
      </c:dateAx>
      <c:valAx>
        <c:axId val="398169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817577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Cost Performance</a:t>
            </a:r>
          </a:p>
        </c:rich>
      </c:tx>
      <c:layout>
        <c:manualLayout>
          <c:xMode val="edge"/>
          <c:yMode val="edge"/>
          <c:x val="0.26697977821265495"/>
          <c:y val="3.56506238859180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Sheet5!$F$30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2ACAC01F-6305-42DD-8B5B-7C6ECCEC2D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73E-4BC6-A6E3-06608D8FEFE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F800DCC-4B91-4F6C-B6A9-2E9FD1F22A5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73E-4BC6-A6E3-06608D8FEFE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E3151B5-DBED-40DC-92E8-F488EDA375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73E-4BC6-A6E3-06608D8FEFE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4A6182C-1787-4E9E-AC60-D5EE6CCB211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73E-4BC6-A6E3-06608D8FEFE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CEC4C8E-6FF6-4024-8FAF-5F554AB427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73E-4BC6-A6E3-06608D8FEFE6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FEA8A70-3A79-4C44-B66E-32DA3CDC741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73E-4BC6-A6E3-06608D8FEFE6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5B85587-4689-43F0-BE54-0ADEB97C0F4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73E-4BC6-A6E3-06608D8FEFE6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57F7F2C-1F5D-4DE8-B05C-C1E22C6E29D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73E-4BC6-A6E3-06608D8FEFE6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DF663147-6551-4E99-8CA3-8A4C65EBD7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73E-4BC6-A6E3-06608D8FEFE6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03C5185-849C-48AA-A23C-A164B7D973E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73E-4BC6-A6E3-06608D8FEFE6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Sheet5!$H$30:$Q$30</c:f>
              <c:numCache>
                <c:formatCode>0</c:formatCode>
                <c:ptCount val="10"/>
                <c:pt idx="0">
                  <c:v>6630.6668480540247</c:v>
                </c:pt>
                <c:pt idx="1">
                  <c:v>7332.5702284538538</c:v>
                </c:pt>
                <c:pt idx="2">
                  <c:v>4398.3206947687686</c:v>
                </c:pt>
                <c:pt idx="3">
                  <c:v>3721.8117254102526</c:v>
                </c:pt>
                <c:pt idx="4">
                  <c:v>4881.4203758878502</c:v>
                </c:pt>
                <c:pt idx="5">
                  <c:v>5909.2192946214855</c:v>
                </c:pt>
                <c:pt idx="6">
                  <c:v>5914.6348469053473</c:v>
                </c:pt>
                <c:pt idx="7">
                  <c:v>3484.5370574577919</c:v>
                </c:pt>
                <c:pt idx="8">
                  <c:v>3215.224459139421</c:v>
                </c:pt>
                <c:pt idx="9">
                  <c:v>3259.8643052734565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Sheet5!$H$31:$Q$31</c15:f>
                <c15:dlblRangeCache>
                  <c:ptCount val="10"/>
                  <c:pt idx="0">
                    <c:v>6631Rs/m3,
labour - 75 Nos</c:v>
                  </c:pt>
                  <c:pt idx="1">
                    <c:v>7333Rs/m3,
labour - 61 Nos</c:v>
                  </c:pt>
                  <c:pt idx="2">
                    <c:v>4398Rs/m3,
labour - 71 Nos</c:v>
                  </c:pt>
                  <c:pt idx="3">
                    <c:v>3722Rs/m3,
labour - 98 Nos</c:v>
                  </c:pt>
                  <c:pt idx="4">
                    <c:v>4881Rs/m3,
labour - 91 Nos</c:v>
                  </c:pt>
                  <c:pt idx="5">
                    <c:v>5909Rs/m3,
labour - 77 Nos</c:v>
                  </c:pt>
                  <c:pt idx="6">
                    <c:v>5915Rs/m3,
labour - 58 Nos</c:v>
                  </c:pt>
                  <c:pt idx="7">
                    <c:v>3485Rs/m3,
labour - 35 Nos</c:v>
                  </c:pt>
                  <c:pt idx="8">
                    <c:v>3215Rs/m3,
labour - 35 Nos</c:v>
                  </c:pt>
                  <c:pt idx="9">
                    <c:v>3260Rs/m3,
labour - 34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573E-4BC6-A6E3-06608D8FE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100"/>
        <c:axId val="2002429231"/>
        <c:axId val="2002430479"/>
      </c:barChart>
      <c:lineChart>
        <c:grouping val="standard"/>
        <c:varyColors val="0"/>
        <c:ser>
          <c:idx val="0"/>
          <c:order val="0"/>
          <c:tx>
            <c:strRef>
              <c:f>Sheet5!$F$29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73E-4BC6-A6E3-06608D8FEF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Sheet5!$H$29:$Q$29</c:f>
              <c:numCache>
                <c:formatCode>General</c:formatCode>
                <c:ptCount val="10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>
                  <c:v>1800</c:v>
                </c:pt>
                <c:pt idx="8">
                  <c:v>1800</c:v>
                </c:pt>
                <c:pt idx="9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73E-4BC6-A6E3-06608D8FEF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Special Mould Factory Element Repair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Sheet5!$F$63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461B9604-83D4-4FEA-9E44-23BBB60A8931}" type="CELLRANGE">
                      <a:rPr lang="en-US" baseline="0"/>
                      <a:pPr/>
                      <a:t>[CELLRANGE]</a:t>
                    </a:fld>
                    <a:r>
                      <a:rPr lang="en-US" baseline="0"/>
                      <a:t>, </a:t>
                    </a:r>
                    <a:fld id="{DF1D5C00-F725-458E-B9FA-F74C937C8FF1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20F8-4925-BDCF-2E4483E4CF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Sheet5!$O$28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Sheet5!$O$63</c:f>
              <c:numCache>
                <c:formatCode>_(* #,##0_);_(* \(#,##0\);_(* "-"??_);_(@_)</c:formatCode>
                <c:ptCount val="1"/>
                <c:pt idx="0">
                  <c:v>758.43761850587862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Sheet5!$O$64</c15:f>
                <c15:dlblRangeCache>
                  <c:ptCount val="1"/>
                  <c:pt idx="0">
                    <c:v>758Rs/m3,
labour - 8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1-20F8-4925-BDCF-2E4483E4C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Sheet5!$F$62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Sheet5!$O$28</c:f>
              <c:numCache>
                <c:formatCode>mmm\-yy</c:formatCode>
                <c:ptCount val="1"/>
                <c:pt idx="0">
                  <c:v>45413</c:v>
                </c:pt>
              </c:numCache>
            </c:numRef>
          </c:cat>
          <c:val>
            <c:numRef>
              <c:f>Sheet5!$O$62</c:f>
              <c:numCache>
                <c:formatCode>General</c:formatCode>
                <c:ptCount val="1"/>
                <c:pt idx="0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0F8-4925-BDCF-2E4483E4CF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Sheet5!$F$36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2D188FC-0C37-4974-ABC0-D2D3DC5D6CE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AB1-4328-9FF5-D82DF2A0D69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0B224B2-47B2-40C1-A5DA-F9B6E8A3DA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AB1-4328-9FF5-D82DF2A0D69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50F83F8-693A-450B-85DF-9F396475FAA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AB1-4328-9FF5-D82DF2A0D69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78FAEE9-2AD0-4F70-A353-9BB6AE74BE5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AB1-4328-9FF5-D82DF2A0D69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2EB3DE06-987E-491E-9108-A458C9E61BA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AB1-4328-9FF5-D82DF2A0D69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7813F1C8-51BF-432C-9E25-D1AD1EB014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AB1-4328-9FF5-D82DF2A0D69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E550F4F1-B777-4094-AF54-557C9576976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AB1-4328-9FF5-D82DF2A0D69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F9DA38A0-AD96-41E1-9950-E91035CB8E3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AB1-4328-9FF5-D82DF2A0D69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BA39076-C7A5-44CC-854A-2C3780922E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5AB1-4328-9FF5-D82DF2A0D69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5AABEE9-F2DE-48BF-809B-02AB756E8A3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5AB1-4328-9FF5-D82DF2A0D6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Sheet5!$H$36:$Q$36</c:f>
              <c:numCache>
                <c:formatCode>0</c:formatCode>
                <c:ptCount val="10"/>
                <c:pt idx="0">
                  <c:v>5630.507364312929</c:v>
                </c:pt>
                <c:pt idx="1">
                  <c:v>3256.9824617620366</c:v>
                </c:pt>
                <c:pt idx="2">
                  <c:v>6918.8037982479082</c:v>
                </c:pt>
                <c:pt idx="3">
                  <c:v>4313.5077777818315</c:v>
                </c:pt>
                <c:pt idx="4">
                  <c:v>4107.3462639101654</c:v>
                </c:pt>
                <c:pt idx="5">
                  <c:v>5262</c:v>
                </c:pt>
                <c:pt idx="6">
                  <c:v>7417.9144758571802</c:v>
                </c:pt>
                <c:pt idx="7">
                  <c:v>5497.0231596757476</c:v>
                </c:pt>
                <c:pt idx="8">
                  <c:v>4361.5258836740741</c:v>
                </c:pt>
                <c:pt idx="9">
                  <c:v>5212.8907335370695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Sheet5!$H$37:$Q$37</c15:f>
                <c15:dlblRangeCache>
                  <c:ptCount val="10"/>
                  <c:pt idx="0">
                    <c:v>5631Rs/m3,
labour - 125 Nos</c:v>
                  </c:pt>
                  <c:pt idx="1">
                    <c:v>3257Rs/m3,
labour - 84 Nos</c:v>
                  </c:pt>
                  <c:pt idx="2">
                    <c:v>6919Rs/m3,
labour - 108 Nos</c:v>
                  </c:pt>
                  <c:pt idx="3">
                    <c:v>4314Rs/m3,
labour - 231 Nos</c:v>
                  </c:pt>
                  <c:pt idx="4">
                    <c:v>4107Rs/m3,
labour - 174 Nos</c:v>
                  </c:pt>
                  <c:pt idx="5">
                    <c:v>5262Rs/m3,
labour - 156 Nos</c:v>
                  </c:pt>
                  <c:pt idx="6">
                    <c:v>7418Rs/m3,
labour - 155 Nos</c:v>
                  </c:pt>
                  <c:pt idx="7">
                    <c:v>5497Rs/m3,
labour - 160 Nos</c:v>
                  </c:pt>
                  <c:pt idx="8">
                    <c:v>4362Rs/m3,
labour - 171 Nos</c:v>
                  </c:pt>
                  <c:pt idx="9">
                    <c:v>5213Rs/m3,
labour - 140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5AB1-4328-9FF5-D82DF2A0D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Sheet5!$F$35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AB1-4328-9FF5-D82DF2A0D6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Sheet5!$H$35:$Q$35</c:f>
              <c:numCache>
                <c:formatCode>General</c:formatCode>
                <c:ptCount val="10"/>
                <c:pt idx="0">
                  <c:v>1800</c:v>
                </c:pt>
                <c:pt idx="1">
                  <c:v>1800</c:v>
                </c:pt>
                <c:pt idx="2">
                  <c:v>1800</c:v>
                </c:pt>
                <c:pt idx="3">
                  <c:v>1800</c:v>
                </c:pt>
                <c:pt idx="4">
                  <c:v>1800</c:v>
                </c:pt>
                <c:pt idx="5">
                  <c:v>1800</c:v>
                </c:pt>
                <c:pt idx="6">
                  <c:v>1800</c:v>
                </c:pt>
                <c:pt idx="7" formatCode="0">
                  <c:v>1800</c:v>
                </c:pt>
                <c:pt idx="8" formatCode="0">
                  <c:v>1800</c:v>
                </c:pt>
                <c:pt idx="9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5AB1-4328-9FF5-D82DF2A0D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Carousal Factory Element Repair Cost Performance</a:t>
            </a:r>
          </a:p>
        </c:rich>
      </c:tx>
      <c:layout>
        <c:manualLayout>
          <c:xMode val="edge"/>
          <c:yMode val="edge"/>
          <c:x val="0.21967556094160043"/>
          <c:y val="3.024049849457882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Sheet5!$F$45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FFD051D1-19D0-45C1-8B30-EA09A76E304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F61-441B-A8BD-AC8C735952B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131917F-39AE-4EC2-A76C-3308E4E011F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5F61-441B-A8BD-AC8C735952B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88CD9DF-4E58-4318-8DBE-C6FAA60DF8B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5F61-441B-A8BD-AC8C735952B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0475FF1-20A3-4E31-8FD1-F1DBC8987AA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5F61-441B-A8BD-AC8C735952B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71CBE38-3CFF-49D9-9FB7-933E5E61270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5F61-441B-A8BD-AC8C735952B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55B0B7C-7D26-4A07-BCBB-79D36345EE5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5F61-441B-A8BD-AC8C735952B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89855F63-43AE-474C-B5CE-7CD125FDF33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5F61-441B-A8BD-AC8C735952B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E252BDE8-55BE-4A2B-9BF7-8824E5BB6F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5F61-441B-A8BD-AC8C73595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Sheet5!$H$45:$O$45</c:f>
              <c:numCache>
                <c:formatCode>0</c:formatCode>
                <c:ptCount val="8"/>
                <c:pt idx="0">
                  <c:v>961.82756215163988</c:v>
                </c:pt>
                <c:pt idx="1">
                  <c:v>976.88345341928959</c:v>
                </c:pt>
                <c:pt idx="2">
                  <c:v>1146.4760842143232</c:v>
                </c:pt>
                <c:pt idx="3">
                  <c:v>0</c:v>
                </c:pt>
                <c:pt idx="4">
                  <c:v>1571.1058254426073</c:v>
                </c:pt>
                <c:pt idx="5" formatCode="_(* #,##0_);_(* \(#,##0\);_(* &quot;-&quot;??_);_(@_)">
                  <c:v>664.77455538640095</c:v>
                </c:pt>
                <c:pt idx="6">
                  <c:v>1276.5156518822289</c:v>
                </c:pt>
                <c:pt idx="7">
                  <c:v>1466.976591679746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Sheet5!$H$46:$O$46</c15:f>
                <c15:dlblRangeCache>
                  <c:ptCount val="8"/>
                  <c:pt idx="0">
                    <c:v>962Rs/m3,
labour - 4 Nos</c:v>
                  </c:pt>
                  <c:pt idx="1">
                    <c:v>977Rs/m3,
labour - 4 Nos</c:v>
                  </c:pt>
                  <c:pt idx="2">
                    <c:v>1146Rs/m3,
labour - 4 Nos</c:v>
                  </c:pt>
                  <c:pt idx="3">
                    <c:v>0Rs/m3,
labour - 0 Nos</c:v>
                  </c:pt>
                  <c:pt idx="4">
                    <c:v>1571Rs/m3,
labour - 10 Nos</c:v>
                  </c:pt>
                  <c:pt idx="5">
                    <c:v>665Rs/m3,
labour - 10 Nos</c:v>
                  </c:pt>
                  <c:pt idx="6">
                    <c:v>1277Rs/m3,
labour - 13 Nos</c:v>
                  </c:pt>
                  <c:pt idx="7">
                    <c:v>1467Rs/m3,
labour - 5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8-5F61-441B-A8BD-AC8C7359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Sheet5!$F$44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F61-441B-A8BD-AC8C735952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Sheet5!$H$28:$O$28</c:f>
              <c:numCache>
                <c:formatCode>mmm\-yy</c:formatCode>
                <c:ptCount val="8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</c:numCache>
            </c:numRef>
          </c:cat>
          <c:val>
            <c:numRef>
              <c:f>Sheet5!$H$44:$O$44</c:f>
              <c:numCache>
                <c:formatCode>General</c:formatCode>
                <c:ptCount val="8"/>
                <c:pt idx="0">
                  <c:v>500</c:v>
                </c:pt>
                <c:pt idx="1">
                  <c:v>500</c:v>
                </c:pt>
                <c:pt idx="2">
                  <c:v>500</c:v>
                </c:pt>
                <c:pt idx="3">
                  <c:v>500</c:v>
                </c:pt>
                <c:pt idx="4">
                  <c:v>500</c:v>
                </c:pt>
                <c:pt idx="5">
                  <c:v>500</c:v>
                </c:pt>
                <c:pt idx="6">
                  <c:v>500</c:v>
                </c:pt>
                <c:pt idx="7">
                  <c:v>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5F61-441B-A8BD-AC8C73595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Pod Factory Cost Performance</a:t>
            </a:r>
          </a:p>
        </c:rich>
      </c:tx>
      <c:layout>
        <c:manualLayout>
          <c:xMode val="edge"/>
          <c:yMode val="edge"/>
          <c:x val="0.27569152732312957"/>
          <c:y val="6.9492809877638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Sheet5!$F$33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9B21206-3AEF-4F85-9076-6C183EE16F2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1A0-457B-8D94-7F2BBB6F15D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7CDDF46-6D6C-4E15-8CF1-C505E2B683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1A0-457B-8D94-7F2BBB6F15D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F013083-6F73-49ED-8155-7C90D59E3A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1A0-457B-8D94-7F2BBB6F15D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26360C4-6E03-44DA-AA12-33D7685D30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1A0-457B-8D94-7F2BBB6F15D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6DFEFDB-C38B-426C-BBA7-2C7C48C9977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1A0-457B-8D94-7F2BBB6F15D4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34BBB30-4D0A-4D4F-90E5-F0592F16401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1A0-457B-8D94-7F2BBB6F15D4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A71F7556-88EA-4C3D-864A-0B3BF85528B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1A0-457B-8D94-7F2BBB6F15D4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50CA4A9-2F27-47C6-9549-6016069A743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1A0-457B-8D94-7F2BBB6F15D4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B57A474F-3B0D-455A-9FE7-C708E9C12C9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A1A0-457B-8D94-7F2BBB6F15D4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1562A141-F21F-471C-9F74-A2D2759A54F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1A0-457B-8D94-7F2BBB6F15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Sheet5!$H$33:$Q$33</c:f>
              <c:numCache>
                <c:formatCode>0</c:formatCode>
                <c:ptCount val="10"/>
                <c:pt idx="0">
                  <c:v>4449.8318342520752</c:v>
                </c:pt>
                <c:pt idx="1">
                  <c:v>3793.9381346399155</c:v>
                </c:pt>
                <c:pt idx="2">
                  <c:v>3754.0822899472719</c:v>
                </c:pt>
                <c:pt idx="3">
                  <c:v>4163.4472533738926</c:v>
                </c:pt>
                <c:pt idx="4">
                  <c:v>4295.0105615154189</c:v>
                </c:pt>
                <c:pt idx="5">
                  <c:v>3691</c:v>
                </c:pt>
                <c:pt idx="6">
                  <c:v>3766.9354145855968</c:v>
                </c:pt>
                <c:pt idx="7">
                  <c:v>3430.1888704939074</c:v>
                </c:pt>
                <c:pt idx="8">
                  <c:v>4226.7128699144196</c:v>
                </c:pt>
                <c:pt idx="9">
                  <c:v>5375.0955996624962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Sheet5!$H$34:$R$34</c15:f>
                <c15:dlblRangeCache>
                  <c:ptCount val="11"/>
                  <c:pt idx="0">
                    <c:v>4450Rs/m3,
labour - 103 Nos</c:v>
                  </c:pt>
                  <c:pt idx="1">
                    <c:v>3794Rs/m3,
labour - 123 Nos</c:v>
                  </c:pt>
                  <c:pt idx="2">
                    <c:v>3754Rs/m3,
labour - 165 Nos</c:v>
                  </c:pt>
                  <c:pt idx="3">
                    <c:v>4163Rs/m3,
labour - 251 Nos</c:v>
                  </c:pt>
                  <c:pt idx="4">
                    <c:v>4295Rs/m3,
labour - 363 Nos</c:v>
                  </c:pt>
                  <c:pt idx="5">
                    <c:v>3691Rs/m3,
labour - 426 Nos</c:v>
                  </c:pt>
                  <c:pt idx="6">
                    <c:v>3767Rs/m3,
labour - 332 Nos</c:v>
                  </c:pt>
                  <c:pt idx="7">
                    <c:v>3430Rs/m3,
labour - 387 Nos</c:v>
                  </c:pt>
                  <c:pt idx="8">
                    <c:v>4227Rs/m3,
labour - 404 Nos</c:v>
                  </c:pt>
                  <c:pt idx="9">
                    <c:v>5375Rs/m3,
labour - 358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1A0-457B-8D94-7F2BBB6F15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Sheet5!$F$32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1A0-457B-8D94-7F2BBB6F15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Sheet5!$H$32:$Q$32</c:f>
              <c:numCache>
                <c:formatCode>General</c:formatCode>
                <c:ptCount val="10"/>
                <c:pt idx="0">
                  <c:v>2200</c:v>
                </c:pt>
                <c:pt idx="1">
                  <c:v>2200</c:v>
                </c:pt>
                <c:pt idx="2">
                  <c:v>2200</c:v>
                </c:pt>
                <c:pt idx="3">
                  <c:v>2200</c:v>
                </c:pt>
                <c:pt idx="4">
                  <c:v>2200</c:v>
                </c:pt>
                <c:pt idx="5">
                  <c:v>2200</c:v>
                </c:pt>
                <c:pt idx="6">
                  <c:v>2200</c:v>
                </c:pt>
                <c:pt idx="7">
                  <c:v>2200</c:v>
                </c:pt>
                <c:pt idx="8">
                  <c:v>2200</c:v>
                </c:pt>
                <c:pt idx="9">
                  <c:v>2200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A1A0-457B-8D94-7F2BBB6F15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HCS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Sheet5!$F$39</c:f>
              <c:strCache>
                <c:ptCount val="1"/>
                <c:pt idx="0">
                  <c:v>Actual Cost (Rs/cum)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AB8F6808-2071-4812-89BA-4A3EAA07691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4F4A-4DB2-9D0C-D331EA52497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106FD9E-C36E-460B-8663-22530F25498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4F4A-4DB2-9D0C-D331EA52497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9521737-744B-40D6-B9BE-4CA77BDF614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4F4A-4DB2-9D0C-D331EA52497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E7BCA29-4628-4D2D-B723-BB5B1C1C7B3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4F4A-4DB2-9D0C-D331EA52497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AA91CFD-726A-4E6D-8DD5-7FB1327D0E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4F4A-4DB2-9D0C-D331EA524975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ED8A90AF-1BFC-4B1F-A490-4CA32911931A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F4A-4DB2-9D0C-D331EA524975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FC56DDCA-4E6A-4FD5-9EE5-0E8AF7CDC6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4F4A-4DB2-9D0C-D331EA524975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BB3F5D2-C220-4B87-9C36-396A5AE097D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4F4A-4DB2-9D0C-D331EA524975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5E0DFCA-4A9A-4BB8-B4FC-F63289C6809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4F4A-4DB2-9D0C-D331EA524975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010604F3-0750-4022-888B-5CE0BFBF9AE8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4F4A-4DB2-9D0C-D331EA5249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Sheet5!$H$39:$Q$39</c:f>
              <c:numCache>
                <c:formatCode>0</c:formatCode>
                <c:ptCount val="10"/>
                <c:pt idx="0">
                  <c:v>3485.2450979515065</c:v>
                </c:pt>
                <c:pt idx="1">
                  <c:v>2596.5348370275983</c:v>
                </c:pt>
                <c:pt idx="2">
                  <c:v>3262.035004364328</c:v>
                </c:pt>
                <c:pt idx="3">
                  <c:v>1632.7197133072759</c:v>
                </c:pt>
                <c:pt idx="4">
                  <c:v>2105.8576669132067</c:v>
                </c:pt>
                <c:pt idx="5">
                  <c:v>2183</c:v>
                </c:pt>
                <c:pt idx="6">
                  <c:v>2318.2530425636037</c:v>
                </c:pt>
                <c:pt idx="7">
                  <c:v>2653.1205766514558</c:v>
                </c:pt>
                <c:pt idx="8">
                  <c:v>1990.5807050067358</c:v>
                </c:pt>
                <c:pt idx="9">
                  <c:v>1764.3530369281798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Sheet5!$H$40:$Q$40</c15:f>
                <c15:dlblRangeCache>
                  <c:ptCount val="10"/>
                  <c:pt idx="0">
                    <c:v>3485Rs/m3,
labour - 20 Nos</c:v>
                  </c:pt>
                  <c:pt idx="1">
                    <c:v>2597Rs/m3,
labour - 13 Nos</c:v>
                  </c:pt>
                  <c:pt idx="2">
                    <c:v>3262Rs/m3,
labour - 19 Nos</c:v>
                  </c:pt>
                  <c:pt idx="3">
                    <c:v>1633Rs/m3,
labour - 18 Nos</c:v>
                  </c:pt>
                  <c:pt idx="4">
                    <c:v>2106Rs/m3,
labour - 21 Nos</c:v>
                  </c:pt>
                  <c:pt idx="5">
                    <c:v>2183Rs/m3,
labour - 20 Nos</c:v>
                  </c:pt>
                  <c:pt idx="6">
                    <c:v>2318Rs/m3,
labour - 19 Nos</c:v>
                  </c:pt>
                  <c:pt idx="7">
                    <c:v>2653Rs/m3,
labour - 21 Nos</c:v>
                  </c:pt>
                  <c:pt idx="8">
                    <c:v>1991Rs/m3,
labour - 21 Nos</c:v>
                  </c:pt>
                  <c:pt idx="9">
                    <c:v>1764Rs/m3,
labour - 21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4F4A-4DB2-9D0C-D331EA524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Sheet5!$F$38</c:f>
              <c:strCache>
                <c:ptCount val="1"/>
                <c:pt idx="0">
                  <c:v>Approved Cost (Rs/cum)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F4A-4DB2-9D0C-D331EA5249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Sheet5!$H$38:$Q$38</c:f>
              <c:numCache>
                <c:formatCode>General</c:formatCode>
                <c:ptCount val="10"/>
                <c:pt idx="0">
                  <c:v>1200</c:v>
                </c:pt>
                <c:pt idx="1">
                  <c:v>1200</c:v>
                </c:pt>
                <c:pt idx="2">
                  <c:v>1200</c:v>
                </c:pt>
                <c:pt idx="3">
                  <c:v>1200</c:v>
                </c:pt>
                <c:pt idx="4">
                  <c:v>1200</c:v>
                </c:pt>
                <c:pt idx="5">
                  <c:v>1200</c:v>
                </c:pt>
                <c:pt idx="6" formatCode="0">
                  <c:v>1200</c:v>
                </c:pt>
                <c:pt idx="7" formatCode="0">
                  <c:v>1200</c:v>
                </c:pt>
                <c:pt idx="8" formatCode="0">
                  <c:v>1200</c:v>
                </c:pt>
                <c:pt idx="9" formatCode="0">
                  <c:v>1200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4F4A-4DB2-9D0C-D331EA524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Reinforcement Factory Cost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Sheet5!$F$42</c:f>
              <c:strCache>
                <c:ptCount val="1"/>
                <c:pt idx="0">
                  <c:v>Actual Cost (Rs/KGS)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A9BCFF8-3FC5-4B5E-8002-24EE811C8EB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E791-40BA-B0AE-65F755DC731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B67BB9C-2597-48FE-B3BF-CA7077B6F00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E791-40BA-B0AE-65F755DC731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84F6962-A933-4244-A34A-14FB5FF7F8D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E791-40BA-B0AE-65F755DC731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58E954A-ACCB-407A-860D-80FF8016D63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791-40BA-B0AE-65F755DC731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BDC7837-5883-4731-AD02-DD21EFFD997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E791-40BA-B0AE-65F755DC731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27FA802-0125-4C4B-BBF4-35AF8F11857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791-40BA-B0AE-65F755DC7313}"/>
                </c:ext>
              </c:extLst>
            </c:dLbl>
            <c:dLbl>
              <c:idx val="6"/>
              <c:layout>
                <c:manualLayout>
                  <c:x val="-3.3431533710657122E-3"/>
                  <c:y val="-9.2725129495754177E-2"/>
                </c:manualLayout>
              </c:layout>
              <c:tx>
                <c:rich>
                  <a:bodyPr/>
                  <a:lstStyle/>
                  <a:p>
                    <a:fld id="{86B31E72-9D0C-49E4-92C8-3A02A9E02D0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6-E791-40BA-B0AE-65F755DC731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27B45BD-60AC-4E9B-9EBA-5909220FF72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791-40BA-B0AE-65F755DC7313}"/>
                </c:ext>
              </c:extLst>
            </c:dLbl>
            <c:dLbl>
              <c:idx val="8"/>
              <c:layout>
                <c:manualLayout>
                  <c:x val="-1.3372613484262523E-2"/>
                  <c:y val="-0.10663389892011732"/>
                </c:manualLayout>
              </c:layout>
              <c:tx>
                <c:rich>
                  <a:bodyPr/>
                  <a:lstStyle/>
                  <a:p>
                    <a:fld id="{9654E464-130E-4F4E-82D5-B054084774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8-E791-40BA-B0AE-65F755DC7313}"/>
                </c:ext>
              </c:extLst>
            </c:dLbl>
            <c:dLbl>
              <c:idx val="9"/>
              <c:layout>
                <c:manualLayout>
                  <c:x val="3.3431533710654672E-3"/>
                  <c:y val="-0.11590641186969272"/>
                </c:manualLayout>
              </c:layout>
              <c:tx>
                <c:rich>
                  <a:bodyPr/>
                  <a:lstStyle/>
                  <a:p>
                    <a:fld id="{3C4BE35A-07EC-43E8-80C4-4BF20947FFE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E791-40BA-B0AE-65F755DC73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Sheet5!$H$42:$Q$42</c:f>
              <c:numCache>
                <c:formatCode>0</c:formatCode>
                <c:ptCount val="10"/>
                <c:pt idx="0">
                  <c:v>13.937844251787681</c:v>
                </c:pt>
                <c:pt idx="1">
                  <c:v>16.384631875453046</c:v>
                </c:pt>
                <c:pt idx="2">
                  <c:v>11.13588448666826</c:v>
                </c:pt>
                <c:pt idx="3">
                  <c:v>11.109552559739642</c:v>
                </c:pt>
                <c:pt idx="4">
                  <c:v>11.48748598590244</c:v>
                </c:pt>
                <c:pt idx="5">
                  <c:v>8.8382514361768827</c:v>
                </c:pt>
                <c:pt idx="6">
                  <c:v>11.836221513850449</c:v>
                </c:pt>
                <c:pt idx="7">
                  <c:v>9.1870753210171827</c:v>
                </c:pt>
                <c:pt idx="8">
                  <c:v>11.538390909601839</c:v>
                </c:pt>
                <c:pt idx="9">
                  <c:v>11.85007259927052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Sheet5!$H$43:$Q$43</c15:f>
                <c15:dlblRangeCache>
                  <c:ptCount val="10"/>
                  <c:pt idx="0">
                    <c:v>14Rs/Per KGS,
labour - 113 Nos</c:v>
                  </c:pt>
                  <c:pt idx="1">
                    <c:v>16Rs/Per KGS,
labour - 89 Nos</c:v>
                  </c:pt>
                  <c:pt idx="2">
                    <c:v>11Rs/Per KGS,
labour - 146 Nos</c:v>
                  </c:pt>
                  <c:pt idx="3">
                    <c:v>11Rs/Per KGS,
labour - 180 Nos</c:v>
                  </c:pt>
                  <c:pt idx="4">
                    <c:v>11Rs/Per KGS,
labour - 213 Nos</c:v>
                  </c:pt>
                  <c:pt idx="5">
                    <c:v>9Rs/Per KGS,
labour - 248 Nos</c:v>
                  </c:pt>
                  <c:pt idx="6">
                    <c:v>12Rs/Per KGS,
labour - 212 Nos</c:v>
                  </c:pt>
                  <c:pt idx="7">
                    <c:v>9Rs/Per KGS,
labour - 170 Nos</c:v>
                  </c:pt>
                  <c:pt idx="8">
                    <c:v>12Rs/Per KGS,
labour - 171 Nos</c:v>
                  </c:pt>
                  <c:pt idx="9">
                    <c:v>12Rs/Per KGS,
labour - 185 Nos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E791-40BA-B0AE-65F755DC7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2002429231"/>
        <c:axId val="2002430479"/>
      </c:barChart>
      <c:lineChart>
        <c:grouping val="stacked"/>
        <c:varyColors val="0"/>
        <c:ser>
          <c:idx val="0"/>
          <c:order val="0"/>
          <c:tx>
            <c:strRef>
              <c:f>Sheet5!$F$41</c:f>
              <c:strCache>
                <c:ptCount val="1"/>
                <c:pt idx="0">
                  <c:v>Approved Cost (Rs/KGS)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791-40BA-B0AE-65F755DC731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Sheet5!$H$28:$Q$28</c:f>
              <c:numCache>
                <c:formatCode>mmm\-yy</c:formatCode>
                <c:ptCount val="10"/>
                <c:pt idx="0">
                  <c:v>45200</c:v>
                </c:pt>
                <c:pt idx="1">
                  <c:v>45231</c:v>
                </c:pt>
                <c:pt idx="2">
                  <c:v>45261</c:v>
                </c:pt>
                <c:pt idx="3">
                  <c:v>45292</c:v>
                </c:pt>
                <c:pt idx="4">
                  <c:v>45323</c:v>
                </c:pt>
                <c:pt idx="5">
                  <c:v>45352</c:v>
                </c:pt>
                <c:pt idx="6">
                  <c:v>45383</c:v>
                </c:pt>
                <c:pt idx="7">
                  <c:v>45413</c:v>
                </c:pt>
                <c:pt idx="8">
                  <c:v>45444</c:v>
                </c:pt>
                <c:pt idx="9">
                  <c:v>45474</c:v>
                </c:pt>
              </c:numCache>
            </c:numRef>
          </c:cat>
          <c:val>
            <c:numRef>
              <c:f>Sheet5!$H$41:$Q$41</c:f>
              <c:numCache>
                <c:formatCode>General</c:formatCode>
                <c:ptCount val="10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  <c:pt idx="4">
                  <c:v>12</c:v>
                </c:pt>
                <c:pt idx="5">
                  <c:v>12</c:v>
                </c:pt>
                <c:pt idx="6" formatCode="0">
                  <c:v>12</c:v>
                </c:pt>
                <c:pt idx="7">
                  <c:v>12</c:v>
                </c:pt>
                <c:pt idx="8" formatCode="0">
                  <c:v>12</c:v>
                </c:pt>
                <c:pt idx="9" formatCode="0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791-40BA-B0AE-65F755DC73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2429231"/>
        <c:axId val="2002430479"/>
      </c:lineChart>
      <c:dateAx>
        <c:axId val="200242923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30479"/>
        <c:crosses val="autoZero"/>
        <c:auto val="1"/>
        <c:lblOffset val="100"/>
        <c:baseTimeUnit val="months"/>
      </c:dateAx>
      <c:valAx>
        <c:axId val="2002430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2429231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0.73338</cdr:x>
      <cdr:y>0.09105</cdr:y>
    </cdr:from>
    <cdr:to>
      <cdr:x>0.96797</cdr:x>
      <cdr:y>0.32666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DC296C32-D307-E7C6-88D1-70D36AF01F4E}"/>
            </a:ext>
          </a:extLst>
        </cdr:cNvPr>
        <cdr:cNvSpPr txBox="1"/>
      </cdr:nvSpPr>
      <cdr:spPr>
        <a:xfrm xmlns:a="http://schemas.openxmlformats.org/drawingml/2006/main">
          <a:off x="8477432" y="249759"/>
          <a:ext cx="2711669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IN" dirty="0">
              <a:solidFill>
                <a:schemeClr val="bg1"/>
              </a:solidFill>
            </a:rPr>
            <a:t>20/27 = 0.74 POD Per Day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0.75546</cdr:x>
      <cdr:y>0.12365</cdr:y>
    </cdr:from>
    <cdr:to>
      <cdr:x>1</cdr:x>
      <cdr:y>0.35926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F5F8EE5-49FD-484B-B41B-2FCA15B08DED}"/>
            </a:ext>
          </a:extLst>
        </cdr:cNvPr>
        <cdr:cNvSpPr txBox="1"/>
      </cdr:nvSpPr>
      <cdr:spPr>
        <a:xfrm xmlns:a="http://schemas.openxmlformats.org/drawingml/2006/main">
          <a:off x="8377041" y="339196"/>
          <a:ext cx="2711669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 defTabSz="457200" rtl="0"/>
          <a:r>
            <a:rPr lang="en-IN" sz="1800" kern="1200" dirty="0">
              <a:solidFill>
                <a:schemeClr val="bg1"/>
              </a:solidFill>
            </a:rPr>
            <a:t>34/27 = 1.25 POD Per Day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0.76667</cdr:x>
      <cdr:y>0.64706</cdr:y>
    </cdr:from>
    <cdr:to>
      <cdr:x>0.86667</cdr:x>
      <cdr:y>0.73252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8D44976F-C333-4C85-817D-013A491304E6}"/>
            </a:ext>
          </a:extLst>
        </cdr:cNvPr>
        <cdr:cNvSpPr/>
      </cdr:nvSpPr>
      <cdr:spPr>
        <a:xfrm xmlns:a="http://schemas.openxmlformats.org/drawingml/2006/main">
          <a:off x="8787709" y="1775858"/>
          <a:ext cx="1146218" cy="234548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/>
            <a:t>POD</a:t>
          </a:r>
        </a:p>
      </cdr:txBody>
    </cdr:sp>
  </cdr:relSizeAnchor>
  <cdr:relSizeAnchor xmlns:cdr="http://schemas.openxmlformats.org/drawingml/2006/chartDrawing">
    <cdr:from>
      <cdr:x>0.59167</cdr:x>
      <cdr:y>0.64706</cdr:y>
    </cdr:from>
    <cdr:to>
      <cdr:x>0.74719</cdr:x>
      <cdr:y>0.7466</cdr:y>
    </cdr:to>
    <cdr:sp macro="" textlink="">
      <cdr:nvSpPr>
        <cdr:cNvPr id="3" name="Rectangle 2">
          <a:extLst xmlns:a="http://schemas.openxmlformats.org/drawingml/2006/main">
            <a:ext uri="{FF2B5EF4-FFF2-40B4-BE49-F238E27FC236}">
              <a16:creationId xmlns:a16="http://schemas.microsoft.com/office/drawing/2014/main" id="{66EC7BB1-0855-4D4D-A270-4B4C8DACED7D}"/>
            </a:ext>
          </a:extLst>
        </cdr:cNvPr>
        <cdr:cNvSpPr/>
      </cdr:nvSpPr>
      <cdr:spPr>
        <a:xfrm xmlns:a="http://schemas.openxmlformats.org/drawingml/2006/main">
          <a:off x="6781827" y="1775858"/>
          <a:ext cx="1782625" cy="273185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/>
            <a:t>Carousal</a:t>
          </a:r>
        </a:p>
      </cdr:txBody>
    </cdr:sp>
  </cdr:relSizeAnchor>
  <cdr:relSizeAnchor xmlns:cdr="http://schemas.openxmlformats.org/drawingml/2006/chartDrawing">
    <cdr:from>
      <cdr:x>0.47292</cdr:x>
      <cdr:y>0.65</cdr:y>
    </cdr:from>
    <cdr:to>
      <cdr:x>0.57708</cdr:x>
      <cdr:y>0.74191</cdr:y>
    </cdr:to>
    <cdr:sp macro="" textlink="">
      <cdr:nvSpPr>
        <cdr:cNvPr id="4" name="Rectangle 3">
          <a:extLst xmlns:a="http://schemas.openxmlformats.org/drawingml/2006/main">
            <a:ext uri="{FF2B5EF4-FFF2-40B4-BE49-F238E27FC236}">
              <a16:creationId xmlns:a16="http://schemas.microsoft.com/office/drawing/2014/main" id="{3A98831A-0D28-4F15-86F1-134C45E32D05}"/>
            </a:ext>
          </a:extLst>
        </cdr:cNvPr>
        <cdr:cNvSpPr/>
      </cdr:nvSpPr>
      <cdr:spPr>
        <a:xfrm xmlns:a="http://schemas.openxmlformats.org/drawingml/2006/main">
          <a:off x="5420694" y="1783926"/>
          <a:ext cx="1193900" cy="252237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/>
            <a:t>HCS</a:t>
          </a:r>
        </a:p>
      </cdr:txBody>
    </cdr:sp>
  </cdr:relSizeAnchor>
  <cdr:relSizeAnchor xmlns:cdr="http://schemas.openxmlformats.org/drawingml/2006/chartDrawing">
    <cdr:from>
      <cdr:x>0.29792</cdr:x>
      <cdr:y>0.64706</cdr:y>
    </cdr:from>
    <cdr:to>
      <cdr:x>0.46667</cdr:x>
      <cdr:y>0.73721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C1814C68-675E-4F50-9AB8-96DF9733DE8D}"/>
            </a:ext>
          </a:extLst>
        </cdr:cNvPr>
        <cdr:cNvSpPr/>
      </cdr:nvSpPr>
      <cdr:spPr>
        <a:xfrm xmlns:a="http://schemas.openxmlformats.org/drawingml/2006/main">
          <a:off x="3414812" y="1775858"/>
          <a:ext cx="1934243" cy="247428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/>
            <a:t>COMMON</a:t>
          </a:r>
        </a:p>
      </cdr:txBody>
    </cdr:sp>
  </cdr:relSizeAnchor>
  <cdr:relSizeAnchor xmlns:cdr="http://schemas.openxmlformats.org/drawingml/2006/chartDrawing">
    <cdr:from>
      <cdr:x>0.8618</cdr:x>
      <cdr:y>0.08709</cdr:y>
    </cdr:from>
    <cdr:to>
      <cdr:x>1</cdr:x>
      <cdr:y>0.22572</cdr:y>
    </cdr:to>
    <cdr:sp macro="" textlink="">
      <cdr:nvSpPr>
        <cdr:cNvPr id="6" name="Rectangle 5">
          <a:extLst xmlns:a="http://schemas.openxmlformats.org/drawingml/2006/main">
            <a:ext uri="{FF2B5EF4-FFF2-40B4-BE49-F238E27FC236}">
              <a16:creationId xmlns:a16="http://schemas.microsoft.com/office/drawing/2014/main" id="{BA0F6614-10E4-4B0B-8B71-B051A1BD94AA}"/>
            </a:ext>
          </a:extLst>
        </cdr:cNvPr>
        <cdr:cNvSpPr/>
      </cdr:nvSpPr>
      <cdr:spPr>
        <a:xfrm xmlns:a="http://schemas.openxmlformats.org/drawingml/2006/main">
          <a:off x="9878080" y="239014"/>
          <a:ext cx="1584099" cy="380476"/>
        </a:xfrm>
        <a:prstGeom xmlns:a="http://schemas.openxmlformats.org/drawingml/2006/main" prst="rect">
          <a:avLst/>
        </a:prstGeom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en-US"/>
            <a:t>JULY - 24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137" y="0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48877-04A0-44CA-B715-7622C12C849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4517" y="4444908"/>
            <a:ext cx="5561043" cy="363647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414"/>
            <a:ext cx="3012300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137" y="8772414"/>
            <a:ext cx="3012299" cy="46366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39174-C100-4C23-A526-472E7BC23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86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9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74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49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8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39174-C100-4C23-A526-472E7BC239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9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72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3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60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1409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51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10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352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61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8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1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65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93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93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556FC4E-64C9-44CB-8A56-E494FBECCDCC}" type="datetimeFigureOut">
              <a:rPr lang="en-IN" smtClean="0"/>
              <a:pPr/>
              <a:t>14-11-2024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EF0A-D0E9-45F2-8ED3-F545DD4570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34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  <p:sldLayoutId id="21474838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">
            <a:extLst>
              <a:ext uri="{FF2B5EF4-FFF2-40B4-BE49-F238E27FC236}">
                <a16:creationId xmlns:a16="http://schemas.microsoft.com/office/drawing/2014/main" id="{6F581A2B-4444-D397-1156-BC51E8C49E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0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GB" sz="6700" dirty="0"/>
              <a:t>Production Progress Report FTM </a:t>
            </a:r>
            <a:br>
              <a:rPr lang="en-GB" sz="6700" dirty="0"/>
            </a:br>
            <a:r>
              <a:rPr lang="en-GB" sz="6700" dirty="0"/>
              <a:t>JULY 24.	</a:t>
            </a:r>
            <a:endParaRPr lang="en-IN" sz="6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178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81F159-9682-CD74-C852-F89D9F67A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39258"/>
              </p:ext>
            </p:extLst>
          </p:nvPr>
        </p:nvGraphicFramePr>
        <p:xfrm>
          <a:off x="372140" y="662153"/>
          <a:ext cx="9518093" cy="3155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34">
                  <a:extLst>
                    <a:ext uri="{9D8B030D-6E8A-4147-A177-3AD203B41FA5}">
                      <a16:colId xmlns:a16="http://schemas.microsoft.com/office/drawing/2014/main" val="3596779769"/>
                    </a:ext>
                  </a:extLst>
                </a:gridCol>
                <a:gridCol w="1334935">
                  <a:extLst>
                    <a:ext uri="{9D8B030D-6E8A-4147-A177-3AD203B41FA5}">
                      <a16:colId xmlns:a16="http://schemas.microsoft.com/office/drawing/2014/main" val="3577236029"/>
                    </a:ext>
                  </a:extLst>
                </a:gridCol>
                <a:gridCol w="1168094">
                  <a:extLst>
                    <a:ext uri="{9D8B030D-6E8A-4147-A177-3AD203B41FA5}">
                      <a16:colId xmlns:a16="http://schemas.microsoft.com/office/drawing/2014/main" val="3505969423"/>
                    </a:ext>
                  </a:extLst>
                </a:gridCol>
                <a:gridCol w="1319256">
                  <a:extLst>
                    <a:ext uri="{9D8B030D-6E8A-4147-A177-3AD203B41FA5}">
                      <a16:colId xmlns:a16="http://schemas.microsoft.com/office/drawing/2014/main" val="2850432856"/>
                    </a:ext>
                  </a:extLst>
                </a:gridCol>
                <a:gridCol w="1319256">
                  <a:extLst>
                    <a:ext uri="{9D8B030D-6E8A-4147-A177-3AD203B41FA5}">
                      <a16:colId xmlns:a16="http://schemas.microsoft.com/office/drawing/2014/main" val="3424651826"/>
                    </a:ext>
                  </a:extLst>
                </a:gridCol>
                <a:gridCol w="1424944">
                  <a:extLst>
                    <a:ext uri="{9D8B030D-6E8A-4147-A177-3AD203B41FA5}">
                      <a16:colId xmlns:a16="http://schemas.microsoft.com/office/drawing/2014/main" val="1999576828"/>
                    </a:ext>
                  </a:extLst>
                </a:gridCol>
                <a:gridCol w="1069937">
                  <a:extLst>
                    <a:ext uri="{9D8B030D-6E8A-4147-A177-3AD203B41FA5}">
                      <a16:colId xmlns:a16="http://schemas.microsoft.com/office/drawing/2014/main" val="3843016198"/>
                    </a:ext>
                  </a:extLst>
                </a:gridCol>
                <a:gridCol w="1069937">
                  <a:extLst>
                    <a:ext uri="{9D8B030D-6E8A-4147-A177-3AD203B41FA5}">
                      <a16:colId xmlns:a16="http://schemas.microsoft.com/office/drawing/2014/main" val="3160724165"/>
                    </a:ext>
                  </a:extLst>
                </a:gridCol>
              </a:tblGrid>
              <a:tr h="957261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JULY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bg1"/>
                          </a:solidFill>
                        </a:rPr>
                        <a:t>ACHIEVED FTM JULY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AUGUST 24</a:t>
                      </a:r>
                    </a:p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31502"/>
                  </a:ext>
                </a:extLst>
              </a:tr>
              <a:tr h="605236">
                <a:tc>
                  <a:txBody>
                    <a:bodyPr/>
                    <a:lstStyle/>
                    <a:p>
                      <a:r>
                        <a:rPr lang="en-GB" sz="1400" dirty="0"/>
                        <a:t>Sr No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Elements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589133"/>
                  </a:ext>
                </a:extLst>
              </a:tr>
              <a:tr h="79640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HCS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45BED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720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46BED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743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919875"/>
                  </a:ext>
                </a:extLst>
              </a:tr>
              <a:tr h="796400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45BED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720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27BED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46BED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743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6298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EB2651-6C28-5B7F-E6D9-15D400716404}"/>
              </a:ext>
            </a:extLst>
          </p:cNvPr>
          <p:cNvSpPr txBox="1"/>
          <p:nvPr/>
        </p:nvSpPr>
        <p:spPr>
          <a:xfrm>
            <a:off x="0" y="10510"/>
            <a:ext cx="10068910" cy="5232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spcBef>
                <a:spcPct val="0"/>
              </a:spcBef>
              <a:buNone/>
              <a:defRPr sz="2800" b="0" i="0"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HCS Factory: Person In charge – MR. RANA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84D38-3401-44F1-AA6D-35BDFBAF81FB}"/>
              </a:ext>
            </a:extLst>
          </p:cNvPr>
          <p:cNvSpPr txBox="1"/>
          <p:nvPr/>
        </p:nvSpPr>
        <p:spPr>
          <a:xfrm>
            <a:off x="10068910" y="1568507"/>
            <a:ext cx="1996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NOTE - PLAN TO BE REVISED AS PER ERECTION REQUIREMENT.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F40ACB-41A6-4882-9DEB-111945444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200393"/>
              </p:ext>
            </p:extLst>
          </p:nvPr>
        </p:nvGraphicFramePr>
        <p:xfrm>
          <a:off x="372139" y="3945872"/>
          <a:ext cx="11321877" cy="2390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20786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25" y="140580"/>
            <a:ext cx="10613731" cy="684756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Reinforcement Yard: Person In charge – MR. DK Patel.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24895E-4610-4C49-A976-993CB0C00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5746"/>
              </p:ext>
            </p:extLst>
          </p:nvPr>
        </p:nvGraphicFramePr>
        <p:xfrm>
          <a:off x="426378" y="1182037"/>
          <a:ext cx="11396426" cy="21227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1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25740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4301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090930">
                  <a:extLst>
                    <a:ext uri="{9D8B030D-6E8A-4147-A177-3AD203B41FA5}">
                      <a16:colId xmlns:a16="http://schemas.microsoft.com/office/drawing/2014/main" val="2286214777"/>
                    </a:ext>
                  </a:extLst>
                </a:gridCol>
                <a:gridCol w="2640167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369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JULY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ACHIEVED FTM JULY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AUGUST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714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MTT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REINFORCEMENT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545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363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545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261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363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0353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48%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20269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6AA02B-CC37-4FE6-A650-B1DC593320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725265"/>
              </p:ext>
            </p:extLst>
          </p:nvPr>
        </p:nvGraphicFramePr>
        <p:xfrm>
          <a:off x="426378" y="3661521"/>
          <a:ext cx="11396426" cy="2739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40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2597"/>
            <a:ext cx="9734309" cy="1630702"/>
          </a:xfrm>
        </p:spPr>
        <p:txBody>
          <a:bodyPr>
            <a:normAutofit/>
          </a:bodyPr>
          <a:lstStyle/>
          <a:p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CIVIL Work </a:t>
            </a:r>
            <a:b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GB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Person In charge – MR. Gauri.</a:t>
            </a:r>
            <a:endParaRPr lang="en-IN" sz="3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54493"/>
              </p:ext>
            </p:extLst>
          </p:nvPr>
        </p:nvGraphicFramePr>
        <p:xfrm>
          <a:off x="227910" y="2273426"/>
          <a:ext cx="10061983" cy="1285240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136870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3217730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162995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1943147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1902445">
                  <a:extLst>
                    <a:ext uri="{9D8B030D-6E8A-4147-A177-3AD203B41FA5}">
                      <a16:colId xmlns:a16="http://schemas.microsoft.com/office/drawing/2014/main" val="34050422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UoM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Qty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Cost/CMT FTM MAY 24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CIVIL WORK 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CMT</a:t>
                      </a:r>
                      <a:endParaRPr lang="en-IN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IN" dirty="0"/>
                    </a:p>
                  </a:txBody>
                  <a:tcPr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25502</a:t>
                      </a: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19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2D6E-66D4-4B41-8A33-98505E8ED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68" y="283336"/>
            <a:ext cx="10496282" cy="613921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2D Element Repairing: Person In charge – MR. </a:t>
            </a:r>
            <a:r>
              <a:rPr lang="en-GB" sz="28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Sivaraman</a:t>
            </a:r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3FA55E-9A85-4686-A465-9A2A14176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62168"/>
              </p:ext>
            </p:extLst>
          </p:nvPr>
        </p:nvGraphicFramePr>
        <p:xfrm>
          <a:off x="206668" y="1281497"/>
          <a:ext cx="11578932" cy="3287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76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4841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8281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6994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11952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JULY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JULY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AUGUST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lgerian" panose="04020705040A02060702" pitchFamily="82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277906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21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83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B7F0D6F-567C-40CC-9093-C1254E7A85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496884"/>
              </p:ext>
            </p:extLst>
          </p:nvPr>
        </p:nvGraphicFramePr>
        <p:xfrm>
          <a:off x="206668" y="4752303"/>
          <a:ext cx="11578932" cy="1983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4189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3F06C52-41C6-458A-83AE-0DAA17C73DCC}"/>
              </a:ext>
            </a:extLst>
          </p:cNvPr>
          <p:cNvSpPr txBox="1">
            <a:spLocks/>
          </p:cNvSpPr>
          <p:nvPr/>
        </p:nvSpPr>
        <p:spPr>
          <a:xfrm>
            <a:off x="90152" y="153515"/>
            <a:ext cx="11084456" cy="69649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ERECTION: Person In charge – MR. SIVARAMAN.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B1D5ABB-97BD-4DBC-86C3-058653B30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00345"/>
              </p:ext>
            </p:extLst>
          </p:nvPr>
        </p:nvGraphicFramePr>
        <p:xfrm>
          <a:off x="238720" y="1125187"/>
          <a:ext cx="11084455" cy="1994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3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386557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6639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00823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69186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2849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JULY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JULY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AUGUST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2206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186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9B6F31-D546-4636-B95F-5B434EFAD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9065355"/>
              </p:ext>
            </p:extLst>
          </p:nvPr>
        </p:nvGraphicFramePr>
        <p:xfrm>
          <a:off x="238720" y="3541690"/>
          <a:ext cx="11084455" cy="2781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9192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C99C-1A12-27D4-A47A-2CC2A6518F9E}"/>
              </a:ext>
            </a:extLst>
          </p:cNvPr>
          <p:cNvSpPr txBox="1">
            <a:spLocks/>
          </p:cNvSpPr>
          <p:nvPr/>
        </p:nvSpPr>
        <p:spPr>
          <a:xfrm>
            <a:off x="103636" y="231821"/>
            <a:ext cx="11191741" cy="61818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7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FINISHING(FACTORY): Person In charge – MR. SIVARAMAN.</a:t>
            </a:r>
            <a:endParaRPr lang="en-IN" sz="27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E73950F-5806-4410-9D13-7780D8B6C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07978"/>
              </p:ext>
            </p:extLst>
          </p:nvPr>
        </p:nvGraphicFramePr>
        <p:xfrm>
          <a:off x="309699" y="1305560"/>
          <a:ext cx="110881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51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38701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664850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01975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692754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2706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JULY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JULY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AUGUST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260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130%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500AA7-F93A-46E0-B343-D8136B8C3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0518523"/>
              </p:ext>
            </p:extLst>
          </p:nvPr>
        </p:nvGraphicFramePr>
        <p:xfrm>
          <a:off x="309699" y="3593206"/>
          <a:ext cx="11572602" cy="30329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73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8E69-3A38-40BC-9C22-07B650F0EAA5}"/>
              </a:ext>
            </a:extLst>
          </p:cNvPr>
          <p:cNvSpPr txBox="1">
            <a:spLocks/>
          </p:cNvSpPr>
          <p:nvPr/>
        </p:nvSpPr>
        <p:spPr>
          <a:xfrm>
            <a:off x="115910" y="167426"/>
            <a:ext cx="10766738" cy="61818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FINISHING(HOSPITAL AREA): Person In charge – MR. SIVARAMAN.</a:t>
            </a:r>
            <a:endParaRPr lang="en-IN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9F335B6-5E95-42D7-82CB-7135F8F7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03125"/>
              </p:ext>
            </p:extLst>
          </p:nvPr>
        </p:nvGraphicFramePr>
        <p:xfrm>
          <a:off x="219545" y="1133441"/>
          <a:ext cx="1129372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11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1273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1426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66916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74268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JULY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JULY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AUGUST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100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73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73%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F74177C-DB3E-44C7-B703-DC3FE790E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791392"/>
              </p:ext>
            </p:extLst>
          </p:nvPr>
        </p:nvGraphicFramePr>
        <p:xfrm>
          <a:off x="219545" y="3429000"/>
          <a:ext cx="11293722" cy="27271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610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F9078D-7012-4BDF-6658-CC4AEFD54D72}"/>
              </a:ext>
            </a:extLst>
          </p:cNvPr>
          <p:cNvSpPr txBox="1"/>
          <p:nvPr/>
        </p:nvSpPr>
        <p:spPr>
          <a:xfrm>
            <a:off x="154546" y="102139"/>
            <a:ext cx="893793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FABRICATION: Person In charge – MR. Ramdhyan Yadav</a:t>
            </a:r>
            <a:endParaRPr lang="en-US" sz="25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219513-AE03-4BBC-A37F-85A05C051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39474"/>
              </p:ext>
            </p:extLst>
          </p:nvPr>
        </p:nvGraphicFramePr>
        <p:xfrm>
          <a:off x="281419" y="847157"/>
          <a:ext cx="11312233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52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18369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19438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259612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9097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JULY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JULY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AUGUST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KGS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POD(A3 &amp; A4,LPM2) MODIFICATION, POD DOOR WINDOW  FABRICATION WORK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46000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46000</a:t>
                      </a:r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7F6C1C-A7DA-49B6-B9F0-10A24882A0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4773176"/>
              </p:ext>
            </p:extLst>
          </p:nvPr>
        </p:nvGraphicFramePr>
        <p:xfrm>
          <a:off x="281419" y="3820516"/>
          <a:ext cx="11734569" cy="260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1777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E5A75E-4B41-9B86-4C0E-6E58E43AFE9B}"/>
              </a:ext>
            </a:extLst>
          </p:cNvPr>
          <p:cNvSpPr txBox="1"/>
          <p:nvPr/>
        </p:nvSpPr>
        <p:spPr>
          <a:xfrm>
            <a:off x="116847" y="175438"/>
            <a:ext cx="10250645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ERECTION WORK: Person In charge – MR. ARUN SIR</a:t>
            </a:r>
            <a:endParaRPr lang="en-US" sz="25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FE4153-1A94-4E5D-8CEE-1F191152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58654"/>
              </p:ext>
            </p:extLst>
          </p:nvPr>
        </p:nvGraphicFramePr>
        <p:xfrm>
          <a:off x="116847" y="1158543"/>
          <a:ext cx="1155940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915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75945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89431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4568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512496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10114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500294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561305">
                  <a:extLst>
                    <a:ext uri="{9D8B030D-6E8A-4147-A177-3AD203B41FA5}">
                      <a16:colId xmlns:a16="http://schemas.microsoft.com/office/drawing/2014/main" val="211505355"/>
                    </a:ext>
                  </a:extLst>
                </a:gridCol>
                <a:gridCol w="573507">
                  <a:extLst>
                    <a:ext uri="{9D8B030D-6E8A-4147-A177-3AD203B41FA5}">
                      <a16:colId xmlns:a16="http://schemas.microsoft.com/office/drawing/2014/main" val="3783397126"/>
                    </a:ext>
                  </a:extLst>
                </a:gridCol>
                <a:gridCol w="561305">
                  <a:extLst>
                    <a:ext uri="{9D8B030D-6E8A-4147-A177-3AD203B41FA5}">
                      <a16:colId xmlns:a16="http://schemas.microsoft.com/office/drawing/2014/main" val="1633574397"/>
                    </a:ext>
                  </a:extLst>
                </a:gridCol>
                <a:gridCol w="500294">
                  <a:extLst>
                    <a:ext uri="{9D8B030D-6E8A-4147-A177-3AD203B41FA5}">
                      <a16:colId xmlns:a16="http://schemas.microsoft.com/office/drawing/2014/main" val="2493502676"/>
                    </a:ext>
                  </a:extLst>
                </a:gridCol>
                <a:gridCol w="452836">
                  <a:extLst>
                    <a:ext uri="{9D8B030D-6E8A-4147-A177-3AD203B41FA5}">
                      <a16:colId xmlns:a16="http://schemas.microsoft.com/office/drawing/2014/main" val="1545285425"/>
                    </a:ext>
                  </a:extLst>
                </a:gridCol>
                <a:gridCol w="559930">
                  <a:extLst>
                    <a:ext uri="{9D8B030D-6E8A-4147-A177-3AD203B41FA5}">
                      <a16:colId xmlns:a16="http://schemas.microsoft.com/office/drawing/2014/main" val="4284074085"/>
                    </a:ext>
                  </a:extLst>
                </a:gridCol>
                <a:gridCol w="559930">
                  <a:extLst>
                    <a:ext uri="{9D8B030D-6E8A-4147-A177-3AD203B41FA5}">
                      <a16:colId xmlns:a16="http://schemas.microsoft.com/office/drawing/2014/main" val="1632699875"/>
                    </a:ext>
                  </a:extLst>
                </a:gridCol>
                <a:gridCol w="559930">
                  <a:extLst>
                    <a:ext uri="{9D8B030D-6E8A-4147-A177-3AD203B41FA5}">
                      <a16:colId xmlns:a16="http://schemas.microsoft.com/office/drawing/2014/main" val="44494692"/>
                    </a:ext>
                  </a:extLst>
                </a:gridCol>
                <a:gridCol w="559930">
                  <a:extLst>
                    <a:ext uri="{9D8B030D-6E8A-4147-A177-3AD203B41FA5}">
                      <a16:colId xmlns:a16="http://schemas.microsoft.com/office/drawing/2014/main" val="3751091410"/>
                    </a:ext>
                  </a:extLst>
                </a:gridCol>
                <a:gridCol w="41702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417020">
                  <a:extLst>
                    <a:ext uri="{9D8B030D-6E8A-4147-A177-3AD203B41FA5}">
                      <a16:colId xmlns:a16="http://schemas.microsoft.com/office/drawing/2014/main" val="880550838"/>
                    </a:ext>
                  </a:extLst>
                </a:gridCol>
                <a:gridCol w="417020">
                  <a:extLst>
                    <a:ext uri="{9D8B030D-6E8A-4147-A177-3AD203B41FA5}">
                      <a16:colId xmlns:a16="http://schemas.microsoft.com/office/drawing/2014/main" val="1848449885"/>
                    </a:ext>
                  </a:extLst>
                </a:gridCol>
                <a:gridCol w="417020">
                  <a:extLst>
                    <a:ext uri="{9D8B030D-6E8A-4147-A177-3AD203B41FA5}">
                      <a16:colId xmlns:a16="http://schemas.microsoft.com/office/drawing/2014/main" val="3470776780"/>
                    </a:ext>
                  </a:extLst>
                </a:gridCol>
                <a:gridCol w="417020">
                  <a:extLst>
                    <a:ext uri="{9D8B030D-6E8A-4147-A177-3AD203B41FA5}">
                      <a16:colId xmlns:a16="http://schemas.microsoft.com/office/drawing/2014/main" val="1620504312"/>
                    </a:ext>
                  </a:extLst>
                </a:gridCol>
                <a:gridCol w="417020">
                  <a:extLst>
                    <a:ext uri="{9D8B030D-6E8A-4147-A177-3AD203B41FA5}">
                      <a16:colId xmlns:a16="http://schemas.microsoft.com/office/drawing/2014/main" val="1155812512"/>
                    </a:ext>
                  </a:extLst>
                </a:gridCol>
                <a:gridCol w="417020">
                  <a:extLst>
                    <a:ext uri="{9D8B030D-6E8A-4147-A177-3AD203B41FA5}">
                      <a16:colId xmlns:a16="http://schemas.microsoft.com/office/drawing/2014/main" val="2647369610"/>
                    </a:ext>
                  </a:extLst>
                </a:gridCol>
                <a:gridCol w="417020">
                  <a:extLst>
                    <a:ext uri="{9D8B030D-6E8A-4147-A177-3AD203B41FA5}">
                      <a16:colId xmlns:a16="http://schemas.microsoft.com/office/drawing/2014/main" val="1438078618"/>
                    </a:ext>
                  </a:extLst>
                </a:gridCol>
              </a:tblGrid>
              <a:tr h="0">
                <a:tc gridSpan="2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18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ACHIEVED FTM APRIL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47 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5D33EE-7186-4246-99B5-54B26AD30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3085802"/>
              </p:ext>
            </p:extLst>
          </p:nvPr>
        </p:nvGraphicFramePr>
        <p:xfrm>
          <a:off x="116848" y="3700835"/>
          <a:ext cx="115594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53363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C521F2-298C-4F66-95AF-B062C8278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45290"/>
              </p:ext>
            </p:extLst>
          </p:nvPr>
        </p:nvGraphicFramePr>
        <p:xfrm>
          <a:off x="441878" y="685800"/>
          <a:ext cx="1054188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3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3300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3174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562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27217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11518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4020129563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590764291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144968940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43928914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4050443920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190188657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130267367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94271112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3903846584"/>
                    </a:ext>
                  </a:extLst>
                </a:gridCol>
              </a:tblGrid>
              <a:tr h="476689">
                <a:tc gridSpan="1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19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83420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37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40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8736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8EF64A9-975B-4EA5-BE86-1888A793EA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735188"/>
              </p:ext>
            </p:extLst>
          </p:nvPr>
        </p:nvGraphicFramePr>
        <p:xfrm>
          <a:off x="441878" y="3696237"/>
          <a:ext cx="1108871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37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In House </a:t>
            </a:r>
            <a:r>
              <a:rPr lang="en-US" sz="2900" dirty="0" err="1"/>
              <a:t>Labour</a:t>
            </a:r>
            <a:r>
              <a:rPr lang="en-US" sz="2900" dirty="0"/>
              <a:t> Rate Monthly Summary		</a:t>
            </a:r>
            <a:br>
              <a:rPr lang="en-US" sz="2900" dirty="0"/>
            </a:br>
            <a:endParaRPr lang="en-US" sz="2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94B5A-73E3-2DF3-228D-E33363C9A22B}"/>
              </a:ext>
            </a:extLst>
          </p:cNvPr>
          <p:cNvSpPr txBox="1"/>
          <p:nvPr/>
        </p:nvSpPr>
        <p:spPr>
          <a:xfrm>
            <a:off x="648931" y="5948096"/>
            <a:ext cx="4166509" cy="2757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To be continue…</a:t>
            </a:r>
          </a:p>
        </p:txBody>
      </p:sp>
      <p:sp>
        <p:nvSpPr>
          <p:cNvPr id="9" name="Freeform 31">
            <a:extLst>
              <a:ext uri="{FF2B5EF4-FFF2-40B4-BE49-F238E27FC236}">
                <a16:creationId xmlns:a16="http://schemas.microsoft.com/office/drawing/2014/main" id="{D6CEF2A9-EF08-4FB3-AFFB-C5F77AB6E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9C3C2-C0A8-4559-8462-8007573DF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3992" y="0"/>
            <a:ext cx="609842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4C535542-B72A-4DE0-BE5A-5EA00508C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F0705-615B-4CF3-A16F-8C14680D8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700974"/>
              </p:ext>
            </p:extLst>
          </p:nvPr>
        </p:nvGraphicFramePr>
        <p:xfrm>
          <a:off x="6093992" y="909903"/>
          <a:ext cx="5449892" cy="503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234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628215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377946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808099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057171">
                  <a:extLst>
                    <a:ext uri="{9D8B030D-6E8A-4147-A177-3AD203B41FA5}">
                      <a16:colId xmlns:a16="http://schemas.microsoft.com/office/drawing/2014/main" val="2715401926"/>
                    </a:ext>
                  </a:extLst>
                </a:gridCol>
                <a:gridCol w="114522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</a:tblGrid>
              <a:tr h="439574">
                <a:tc>
                  <a:txBody>
                    <a:bodyPr/>
                    <a:lstStyle/>
                    <a:p>
                      <a:r>
                        <a:rPr lang="en-GB" sz="1100" dirty="0"/>
                        <a:t>Sr No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Month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Labour Cost (INR)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Concrete (Cum)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Labour (Nos)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Avg</a:t>
                      </a:r>
                      <a:r>
                        <a:rPr lang="en-GB" sz="1100" dirty="0"/>
                        <a:t> Cost/Cum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 b="0" dirty="0">
                          <a:solidFill>
                            <a:schemeClr val="bg1"/>
                          </a:solidFill>
                        </a:rPr>
                        <a:t>1.</a:t>
                      </a:r>
                      <a:endParaRPr lang="en-IN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Apr-22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24,29,680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 dirty="0"/>
                        <a:t>2.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24,71,217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652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3788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3.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28,13,212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4.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Jul-22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26,55,188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6637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5.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Aug-22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25,64,097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5761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22965461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6.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Sep-22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19,90,612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6974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165421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7.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Oct-22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20,60,881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7677554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8.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Nov-22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26,62,365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555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79075735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9.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Dec-22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39,95,350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9526244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10.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Jan-23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47,93,115 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972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4934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0640707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GB" sz="1100"/>
                        <a:t>11.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Feb-23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51,92,192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249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2326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8235920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US" sz="1100"/>
                        <a:t>12.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Mar-23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42,88,932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903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4748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13.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Apr-23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52,62,161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824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39068496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14.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May-23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56,68,339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8228624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15.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Jun-23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72,01,632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1085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6635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745562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16.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Jul-23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46,82,900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9251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9255137"/>
                  </a:ext>
                </a:extLst>
              </a:tr>
              <a:tr h="270507">
                <a:tc>
                  <a:txBody>
                    <a:bodyPr/>
                    <a:lstStyle/>
                    <a:p>
                      <a:r>
                        <a:rPr lang="en-IN" sz="1100"/>
                        <a:t>17.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Aug-23</a:t>
                      </a:r>
                    </a:p>
                  </a:txBody>
                  <a:tcPr marL="7548" marR="7548" marT="7548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79,61,810 </a:t>
                      </a:r>
                    </a:p>
                  </a:txBody>
                  <a:tcPr marL="7548" marR="7548" marT="7548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6052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9384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80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ABA0C0-8BA7-4E34-97C7-E42F82D9D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216113"/>
              </p:ext>
            </p:extLst>
          </p:nvPr>
        </p:nvGraphicFramePr>
        <p:xfrm>
          <a:off x="203199" y="34650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64337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558409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14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CABA2F-6190-4A7A-942A-90AFC279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080794"/>
              </p:ext>
            </p:extLst>
          </p:nvPr>
        </p:nvGraphicFramePr>
        <p:xfrm>
          <a:off x="203198" y="4398151"/>
          <a:ext cx="4051299" cy="173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265742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50362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425628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16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56E4B5-FAD6-4BEC-93D4-D95B46CA3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86732"/>
              </p:ext>
            </p:extLst>
          </p:nvPr>
        </p:nvGraphicFramePr>
        <p:xfrm>
          <a:off x="203198" y="2134061"/>
          <a:ext cx="4051299" cy="2104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506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090093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53265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572247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15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366332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885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896EF9-05FE-3D3D-4805-EC797A50451E}"/>
              </a:ext>
            </a:extLst>
          </p:cNvPr>
          <p:cNvSpPr txBox="1"/>
          <p:nvPr/>
        </p:nvSpPr>
        <p:spPr>
          <a:xfrm>
            <a:off x="9038897" y="6435530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87/27 = 3.22 POD Per Day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BAC4681-9969-432A-A16E-27771484DB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6558320"/>
              </p:ext>
            </p:extLst>
          </p:nvPr>
        </p:nvGraphicFramePr>
        <p:xfrm>
          <a:off x="4481849" y="34651"/>
          <a:ext cx="7300248" cy="1820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8772EF8-0171-45F4-A501-901312BD23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518245"/>
              </p:ext>
            </p:extLst>
          </p:nvPr>
        </p:nvGraphicFramePr>
        <p:xfrm>
          <a:off x="4481848" y="2057400"/>
          <a:ext cx="7300248" cy="2041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16C1082-7788-4442-8F9A-7E52BE483E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301440"/>
              </p:ext>
            </p:extLst>
          </p:nvPr>
        </p:nvGraphicFramePr>
        <p:xfrm>
          <a:off x="4481848" y="4398151"/>
          <a:ext cx="7300248" cy="173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80447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F6088D-A71C-4122-B3EB-7FBFCA87C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184697"/>
              </p:ext>
            </p:extLst>
          </p:nvPr>
        </p:nvGraphicFramePr>
        <p:xfrm>
          <a:off x="441878" y="685800"/>
          <a:ext cx="10541882" cy="322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734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93300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431747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5562">
                  <a:extLst>
                    <a:ext uri="{9D8B030D-6E8A-4147-A177-3AD203B41FA5}">
                      <a16:colId xmlns:a16="http://schemas.microsoft.com/office/drawing/2014/main" val="1378507672"/>
                    </a:ext>
                  </a:extLst>
                </a:gridCol>
                <a:gridCol w="627217">
                  <a:extLst>
                    <a:ext uri="{9D8B030D-6E8A-4147-A177-3AD203B41FA5}">
                      <a16:colId xmlns:a16="http://schemas.microsoft.com/office/drawing/2014/main" val="2044518838"/>
                    </a:ext>
                  </a:extLst>
                </a:gridCol>
                <a:gridCol w="611518">
                  <a:extLst>
                    <a:ext uri="{9D8B030D-6E8A-4147-A177-3AD203B41FA5}">
                      <a16:colId xmlns:a16="http://schemas.microsoft.com/office/drawing/2014/main" val="1078872102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970558816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4020129563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590764291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144968940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43928914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4050443920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2190188657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130267367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942711124"/>
                    </a:ext>
                  </a:extLst>
                </a:gridCol>
                <a:gridCol w="717810">
                  <a:extLst>
                    <a:ext uri="{9D8B030D-6E8A-4147-A177-3AD203B41FA5}">
                      <a16:colId xmlns:a16="http://schemas.microsoft.com/office/drawing/2014/main" val="3903846584"/>
                    </a:ext>
                  </a:extLst>
                </a:gridCol>
              </a:tblGrid>
              <a:tr h="476689">
                <a:tc gridSpan="16">
                  <a:txBody>
                    <a:bodyPr/>
                    <a:lstStyle/>
                    <a:p>
                      <a:pPr algn="ctr"/>
                      <a:r>
                        <a:rPr lang="en-IN" dirty="0"/>
                        <a:t>CYCLE TIME BUILDING 17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PLAN FTM MAR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834206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Sr 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FLOOR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F5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F6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F7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F8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F9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F10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F11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F12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F13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F14</a:t>
                      </a: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GB" sz="1800" b="0" dirty="0">
                          <a:latin typeface="+mn-lt"/>
                        </a:rPr>
                        <a:t>1.</a:t>
                      </a:r>
                      <a:endParaRPr lang="en-IN" sz="18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89739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787367"/>
                  </a:ext>
                </a:extLst>
              </a:tr>
              <a:tr h="477435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</a:rPr>
                        <a:t>TYPE12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36803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ACB097F-A790-47AF-9429-BB80511FC2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165008"/>
              </p:ext>
            </p:extLst>
          </p:nvPr>
        </p:nvGraphicFramePr>
        <p:xfrm>
          <a:off x="441877" y="4014989"/>
          <a:ext cx="769628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F872C2E-00C8-4CE2-88A4-D5CB78F54418}"/>
              </a:ext>
            </a:extLst>
          </p:cNvPr>
          <p:cNvSpPr txBox="1"/>
          <p:nvPr/>
        </p:nvSpPr>
        <p:spPr>
          <a:xfrm>
            <a:off x="9105362" y="5987534"/>
            <a:ext cx="3153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40/27 = 1.48 POD Per Day</a:t>
            </a:r>
          </a:p>
        </p:txBody>
      </p:sp>
    </p:spTree>
    <p:extLst>
      <p:ext uri="{BB962C8B-B14F-4D97-AF65-F5344CB8AC3E}">
        <p14:creationId xmlns:p14="http://schemas.microsoft.com/office/powerpoint/2010/main" val="4222985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D99CF4-A8B9-4AE3-9B0F-172C861691A6}"/>
              </a:ext>
            </a:extLst>
          </p:cNvPr>
          <p:cNvSpPr txBox="1"/>
          <p:nvPr/>
        </p:nvSpPr>
        <p:spPr>
          <a:xfrm>
            <a:off x="193182" y="94785"/>
            <a:ext cx="1016143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BUILDING FLAT FINISHING WORK: Person In charge – MR. ARUN SIR</a:t>
            </a:r>
            <a:endParaRPr lang="en-US" sz="2500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13ED0851-38BE-480A-A42B-3DD9FF80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790043"/>
              </p:ext>
            </p:extLst>
          </p:nvPr>
        </p:nvGraphicFramePr>
        <p:xfrm>
          <a:off x="430368" y="846783"/>
          <a:ext cx="11328043" cy="245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72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18674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522959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264168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94451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7395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JULY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JULY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AUGUST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FLAT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120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149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00</a:t>
                      </a: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120</a:t>
                      </a: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149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  <a:tr h="42847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124%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8266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8ADEFD9-3BF7-362B-896E-663D4A680C1E}"/>
              </a:ext>
            </a:extLst>
          </p:cNvPr>
          <p:cNvSpPr txBox="1"/>
          <p:nvPr/>
        </p:nvSpPr>
        <p:spPr>
          <a:xfrm>
            <a:off x="8113986" y="6310242"/>
            <a:ext cx="332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8131/16.5 = 493 INR Per cum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6BC421-4DA5-49B4-A5C4-2DD0DD7E9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106686"/>
              </p:ext>
            </p:extLst>
          </p:nvPr>
        </p:nvGraphicFramePr>
        <p:xfrm>
          <a:off x="430368" y="3429000"/>
          <a:ext cx="11328042" cy="2482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8597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26E976-0F72-4782-A06B-E07EDADA3294}"/>
              </a:ext>
            </a:extLst>
          </p:cNvPr>
          <p:cNvSpPr txBox="1"/>
          <p:nvPr/>
        </p:nvSpPr>
        <p:spPr>
          <a:xfrm>
            <a:off x="103030" y="85708"/>
            <a:ext cx="1146217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500" dirty="0"/>
              <a:t>BATCHING PLANT: Person In charge – MR. PRABHU UPADHYAY</a:t>
            </a:r>
            <a:endParaRPr lang="en-US" sz="2500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AA27D3D-43CD-4525-A8DA-CFE6A1DDC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633110"/>
              </p:ext>
            </p:extLst>
          </p:nvPr>
        </p:nvGraphicFramePr>
        <p:xfrm>
          <a:off x="206079" y="766135"/>
          <a:ext cx="11462180" cy="28928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1132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2473091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2314247">
                  <a:extLst>
                    <a:ext uri="{9D8B030D-6E8A-4147-A177-3AD203B41FA5}">
                      <a16:colId xmlns:a16="http://schemas.microsoft.com/office/drawing/2014/main" val="2948043868"/>
                    </a:ext>
                  </a:extLst>
                </a:gridCol>
                <a:gridCol w="2199503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591919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652288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</a:tblGrid>
              <a:tr h="545892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JULY 24</a:t>
                      </a:r>
                    </a:p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JULY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AUGUST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4481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Batching Plant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CUM</a:t>
                      </a:r>
                    </a:p>
                    <a:p>
                      <a:pPr algn="ctr"/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COMMON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2212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761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1933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70823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HCS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1058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808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998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27454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CAROUSAL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1254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506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774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291841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4.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2231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1149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1378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62107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6755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3224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5083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26165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B0236E6-4F27-4214-80AC-4312ECED68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946675"/>
              </p:ext>
            </p:extLst>
          </p:nvPr>
        </p:nvGraphicFramePr>
        <p:xfrm>
          <a:off x="206080" y="3862360"/>
          <a:ext cx="11462179" cy="2744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02646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0A334-CE4D-4E11-B489-3FB183719D00}"/>
              </a:ext>
            </a:extLst>
          </p:cNvPr>
          <p:cNvSpPr txBox="1"/>
          <p:nvPr/>
        </p:nvSpPr>
        <p:spPr>
          <a:xfrm>
            <a:off x="341751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MAINTENANCE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AHUJA</a:t>
            </a:r>
            <a:r>
              <a:rPr lang="en-GB" sz="1800" dirty="0"/>
              <a:t> SIR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F9AF7C9-3647-4E85-8E86-F6373935C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769227"/>
              </p:ext>
            </p:extLst>
          </p:nvPr>
        </p:nvGraphicFramePr>
        <p:xfrm>
          <a:off x="341752" y="1721526"/>
          <a:ext cx="10093032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5992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660856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02738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18770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5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EXPENSES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BALANCE</a:t>
                      </a:r>
                    </a:p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7935E16-ED44-485B-BEEB-5AFD5A64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90740"/>
              </p:ext>
            </p:extLst>
          </p:nvPr>
        </p:nvGraphicFramePr>
        <p:xfrm>
          <a:off x="341753" y="3662875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BREAKDOWN REPORT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DAY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 OF HOURS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2209E7C-BAF9-4665-BD7F-277BA4186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22285"/>
              </p:ext>
            </p:extLst>
          </p:nvPr>
        </p:nvGraphicFramePr>
        <p:xfrm>
          <a:off x="341751" y="5237494"/>
          <a:ext cx="1009303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97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84536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545473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582598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302854">
                <a:tc grid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STAFF HIRING 2023-2024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AVAILABLE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REQUIRED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996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9D70FB81-269F-44FD-8D73-28357E197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24508"/>
              </p:ext>
            </p:extLst>
          </p:nvPr>
        </p:nvGraphicFramePr>
        <p:xfrm>
          <a:off x="456050" y="965200"/>
          <a:ext cx="7506850" cy="2080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0950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2887684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3328216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</a:tblGrid>
              <a:tr h="51470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FUEL EFFICIENCY OF MACHINE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BUDGET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231626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MACHINE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MACHINE EFFICIENCY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521856">
                <a:tc>
                  <a:txBody>
                    <a:bodyPr/>
                    <a:lstStyle/>
                    <a:p>
                      <a:pPr algn="ctr"/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865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4B5FEA-E1EE-72CB-9E87-76432C291EDF}"/>
              </a:ext>
            </a:extLst>
          </p:cNvPr>
          <p:cNvSpPr/>
          <p:nvPr/>
        </p:nvSpPr>
        <p:spPr>
          <a:xfrm>
            <a:off x="2495441" y="1979363"/>
            <a:ext cx="755847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CONCRETE SUMMARY </a:t>
            </a:r>
          </a:p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FACTORY WISE</a:t>
            </a:r>
          </a:p>
        </p:txBody>
      </p:sp>
    </p:spTree>
    <p:extLst>
      <p:ext uri="{BB962C8B-B14F-4D97-AF65-F5344CB8AC3E}">
        <p14:creationId xmlns:p14="http://schemas.microsoft.com/office/powerpoint/2010/main" val="532306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9570" cy="1238491"/>
          </a:xfrm>
        </p:spPr>
        <p:txBody>
          <a:bodyPr>
            <a:normAutofit fontScale="9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GB" b="1" dirty="0">
                <a:ln/>
                <a:solidFill>
                  <a:schemeClr val="accent3"/>
                </a:solidFill>
              </a:rPr>
              <a:t>Concrete Monthly Summary: Special Mould 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310398"/>
              </p:ext>
            </p:extLst>
          </p:nvPr>
        </p:nvGraphicFramePr>
        <p:xfrm>
          <a:off x="317500" y="1238491"/>
          <a:ext cx="11684000" cy="32540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9563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718659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660702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85258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34458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753433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1182310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1043214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1020032">
                  <a:extLst>
                    <a:ext uri="{9D8B030D-6E8A-4147-A177-3AD203B41FA5}">
                      <a16:colId xmlns:a16="http://schemas.microsoft.com/office/drawing/2014/main" val="3417745535"/>
                    </a:ext>
                  </a:extLst>
                </a:gridCol>
                <a:gridCol w="1020032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626468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216544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533198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514109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ACTUAL CONCRETE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71068944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Other Work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COMMON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HCS RMC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759"/>
                  </a:ext>
                </a:extLst>
              </a:tr>
              <a:tr h="4970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362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510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0F87-09FF-2978-F9E1-FDDD6C068D9D}"/>
              </a:ext>
            </a:extLst>
          </p:cNvPr>
          <p:cNvSpPr txBox="1">
            <a:spLocks/>
          </p:cNvSpPr>
          <p:nvPr/>
        </p:nvSpPr>
        <p:spPr>
          <a:xfrm>
            <a:off x="185456" y="285138"/>
            <a:ext cx="10619232" cy="902208"/>
          </a:xfrm>
          <a:prstGeom prst="rect">
            <a:avLst/>
          </a:prstGeom>
        </p:spPr>
        <p:txBody>
          <a:bodyPr>
            <a:normAutofit fontScale="67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5100" b="1" dirty="0">
                <a:ln/>
                <a:solidFill>
                  <a:schemeClr val="accent3"/>
                </a:solidFill>
              </a:rPr>
              <a:t>Concrete Monthly Summary: Pod Factory </a:t>
            </a:r>
            <a:r>
              <a:rPr lang="en-GB" b="1" dirty="0">
                <a:ln/>
                <a:solidFill>
                  <a:schemeClr val="accent3"/>
                </a:solidFill>
              </a:rPr>
              <a:t>	</a:t>
            </a:r>
            <a:br>
              <a:rPr lang="en-GB" b="1" dirty="0">
                <a:ln/>
                <a:solidFill>
                  <a:schemeClr val="accent3"/>
                </a:solidFill>
              </a:rPr>
            </a:br>
            <a:endParaRPr lang="en-IN" b="1" dirty="0">
              <a:ln/>
              <a:solidFill>
                <a:schemeClr val="accent3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1B9E53F-0C11-DF68-A2A6-F53BE08810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796475"/>
              </p:ext>
            </p:extLst>
          </p:nvPr>
        </p:nvGraphicFramePr>
        <p:xfrm>
          <a:off x="365760" y="1313161"/>
          <a:ext cx="11140439" cy="4020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5091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771793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529491">
                  <a:extLst>
                    <a:ext uri="{9D8B030D-6E8A-4147-A177-3AD203B41FA5}">
                      <a16:colId xmlns:a16="http://schemas.microsoft.com/office/drawing/2014/main" val="225539236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666532">
                  <a:extLst>
                    <a:ext uri="{9D8B030D-6E8A-4147-A177-3AD203B41FA5}">
                      <a16:colId xmlns:a16="http://schemas.microsoft.com/office/drawing/2014/main" val="2657320295"/>
                    </a:ext>
                  </a:extLst>
                </a:gridCol>
                <a:gridCol w="775311">
                  <a:extLst>
                    <a:ext uri="{9D8B030D-6E8A-4147-A177-3AD203B41FA5}">
                      <a16:colId xmlns:a16="http://schemas.microsoft.com/office/drawing/2014/main" val="330191352"/>
                    </a:ext>
                  </a:extLst>
                </a:gridCol>
                <a:gridCol w="826418">
                  <a:extLst>
                    <a:ext uri="{9D8B030D-6E8A-4147-A177-3AD203B41FA5}">
                      <a16:colId xmlns:a16="http://schemas.microsoft.com/office/drawing/2014/main" val="4178655952"/>
                    </a:ext>
                  </a:extLst>
                </a:gridCol>
                <a:gridCol w="687991">
                  <a:extLst>
                    <a:ext uri="{9D8B030D-6E8A-4147-A177-3AD203B41FA5}">
                      <a16:colId xmlns:a16="http://schemas.microsoft.com/office/drawing/2014/main" val="4269970429"/>
                    </a:ext>
                  </a:extLst>
                </a:gridCol>
                <a:gridCol w="827739">
                  <a:extLst>
                    <a:ext uri="{9D8B030D-6E8A-4147-A177-3AD203B41FA5}">
                      <a16:colId xmlns:a16="http://schemas.microsoft.com/office/drawing/2014/main" val="1504309633"/>
                    </a:ext>
                  </a:extLst>
                </a:gridCol>
                <a:gridCol w="935352">
                  <a:extLst>
                    <a:ext uri="{9D8B030D-6E8A-4147-A177-3AD203B41FA5}">
                      <a16:colId xmlns:a16="http://schemas.microsoft.com/office/drawing/2014/main" val="3954700475"/>
                    </a:ext>
                  </a:extLst>
                </a:gridCol>
                <a:gridCol w="935352">
                  <a:extLst>
                    <a:ext uri="{9D8B030D-6E8A-4147-A177-3AD203B41FA5}">
                      <a16:colId xmlns:a16="http://schemas.microsoft.com/office/drawing/2014/main" val="2979802358"/>
                    </a:ext>
                  </a:extLst>
                </a:gridCol>
                <a:gridCol w="1066802">
                  <a:extLst>
                    <a:ext uri="{9D8B030D-6E8A-4147-A177-3AD203B41FA5}">
                      <a16:colId xmlns:a16="http://schemas.microsoft.com/office/drawing/2014/main" val="158595201"/>
                    </a:ext>
                  </a:extLst>
                </a:gridCol>
                <a:gridCol w="1050994">
                  <a:extLst>
                    <a:ext uri="{9D8B030D-6E8A-4147-A177-3AD203B41FA5}">
                      <a16:colId xmlns:a16="http://schemas.microsoft.com/office/drawing/2014/main" val="3022916969"/>
                    </a:ext>
                  </a:extLst>
                </a:gridCol>
                <a:gridCol w="720052">
                  <a:extLst>
                    <a:ext uri="{9D8B030D-6E8A-4147-A177-3AD203B41FA5}">
                      <a16:colId xmlns:a16="http://schemas.microsoft.com/office/drawing/2014/main" val="2883283645"/>
                    </a:ext>
                  </a:extLst>
                </a:gridCol>
              </a:tblGrid>
              <a:tr h="1188739"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THEORETICAL CONCRETE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6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ACTUAL CONCRETE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DIFFERENCE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6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894978904"/>
                  </a:ext>
                </a:extLst>
              </a:tr>
              <a:tr h="11557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Road Barrier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Common RMC 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HCS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POD RMC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 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5100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1149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-0.09%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381686"/>
                  </a:ext>
                </a:extLst>
              </a:tr>
              <a:tr h="1165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1305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1149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1310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-0.09%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9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98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5D3A8AE-D3FC-BE9C-5C5B-4122A3240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88425"/>
              </p:ext>
            </p:extLst>
          </p:nvPr>
        </p:nvGraphicFramePr>
        <p:xfrm>
          <a:off x="399490" y="1221965"/>
          <a:ext cx="11519240" cy="4482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709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1169880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729209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765728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829539">
                  <a:extLst>
                    <a:ext uri="{9D8B030D-6E8A-4147-A177-3AD203B41FA5}">
                      <a16:colId xmlns:a16="http://schemas.microsoft.com/office/drawing/2014/main" val="1265481458"/>
                    </a:ext>
                  </a:extLst>
                </a:gridCol>
                <a:gridCol w="704030">
                  <a:extLst>
                    <a:ext uri="{9D8B030D-6E8A-4147-A177-3AD203B41FA5}">
                      <a16:colId xmlns:a16="http://schemas.microsoft.com/office/drawing/2014/main" val="3673559718"/>
                    </a:ext>
                  </a:extLst>
                </a:gridCol>
                <a:gridCol w="1064070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1009059">
                  <a:extLst>
                    <a:ext uri="{9D8B030D-6E8A-4147-A177-3AD203B41FA5}">
                      <a16:colId xmlns:a16="http://schemas.microsoft.com/office/drawing/2014/main" val="1743003501"/>
                    </a:ext>
                  </a:extLst>
                </a:gridCol>
                <a:gridCol w="1009059">
                  <a:extLst>
                    <a:ext uri="{9D8B030D-6E8A-4147-A177-3AD203B41FA5}">
                      <a16:colId xmlns:a16="http://schemas.microsoft.com/office/drawing/2014/main" val="2248468910"/>
                    </a:ext>
                  </a:extLst>
                </a:gridCol>
                <a:gridCol w="1412447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1439981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802529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118826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dirty="0"/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20907"/>
                  </a:ext>
                </a:extLst>
              </a:tr>
              <a:tr h="6461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Road Barrier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 &amp; CLEANING 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0.26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M40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0.35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1.30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80117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0.92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-2%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164777"/>
                  </a:ext>
                </a:extLst>
              </a:tr>
              <a:tr h="43406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0.70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0.99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36357"/>
                  </a:ext>
                </a:extLst>
              </a:tr>
              <a:tr h="7253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1.40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491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3CD112-E579-EA74-88FE-2415635B08C4}"/>
              </a:ext>
            </a:extLst>
          </p:cNvPr>
          <p:cNvSpPr txBox="1"/>
          <p:nvPr/>
        </p:nvSpPr>
        <p:spPr>
          <a:xfrm>
            <a:off x="-154302" y="329413"/>
            <a:ext cx="1009679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July 24 Concrete Monthly Summary: Carousal </a:t>
            </a:r>
            <a:b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</a:br>
            <a:endParaRPr lang="en-US" sz="3400" b="1" dirty="0">
              <a:ln/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202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48F7D-FBCC-4D5A-91D0-2E2863027404}"/>
              </a:ext>
            </a:extLst>
          </p:cNvPr>
          <p:cNvSpPr txBox="1"/>
          <p:nvPr/>
        </p:nvSpPr>
        <p:spPr>
          <a:xfrm>
            <a:off x="8191925" y="1325880"/>
            <a:ext cx="3352375" cy="3066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/>
              <a:t>In House </a:t>
            </a:r>
            <a:r>
              <a:rPr lang="en-US" sz="4000" dirty="0" err="1"/>
              <a:t>Labour</a:t>
            </a:r>
            <a:r>
              <a:rPr lang="en-US" sz="4000" dirty="0"/>
              <a:t> Rate Monthly Summary </a:t>
            </a:r>
            <a:r>
              <a:rPr 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	</a:t>
            </a:r>
            <a:br>
              <a:rPr lang="en-US" sz="38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38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D7192D-6A56-C2FB-C400-F66EF353C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613632"/>
              </p:ext>
            </p:extLst>
          </p:nvPr>
        </p:nvGraphicFramePr>
        <p:xfrm>
          <a:off x="643851" y="570703"/>
          <a:ext cx="6583680" cy="3510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94">
                  <a:extLst>
                    <a:ext uri="{9D8B030D-6E8A-4147-A177-3AD203B41FA5}">
                      <a16:colId xmlns:a16="http://schemas.microsoft.com/office/drawing/2014/main" val="424207326"/>
                    </a:ext>
                  </a:extLst>
                </a:gridCol>
                <a:gridCol w="1262130">
                  <a:extLst>
                    <a:ext uri="{9D8B030D-6E8A-4147-A177-3AD203B41FA5}">
                      <a16:colId xmlns:a16="http://schemas.microsoft.com/office/drawing/2014/main" val="3034741115"/>
                    </a:ext>
                  </a:extLst>
                </a:gridCol>
                <a:gridCol w="1359916">
                  <a:extLst>
                    <a:ext uri="{9D8B030D-6E8A-4147-A177-3AD203B41FA5}">
                      <a16:colId xmlns:a16="http://schemas.microsoft.com/office/drawing/2014/main" val="32386203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52649166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73865927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376697238"/>
                    </a:ext>
                  </a:extLst>
                </a:gridCol>
              </a:tblGrid>
              <a:tr h="578828">
                <a:tc>
                  <a:txBody>
                    <a:bodyPr/>
                    <a:lstStyle/>
                    <a:p>
                      <a:r>
                        <a:rPr lang="en-GB" sz="1100" dirty="0"/>
                        <a:t>Sr No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Month</a:t>
                      </a:r>
                      <a:endParaRPr lang="en-IN" sz="110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Labour Cost (INR)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Concrete (Cum)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Labour (Nos)</a:t>
                      </a:r>
                    </a:p>
                  </a:txBody>
                  <a:tcPr marL="72457" marR="72457" marT="36229" marB="36229"/>
                </a:tc>
                <a:tc>
                  <a:txBody>
                    <a:bodyPr/>
                    <a:lstStyle/>
                    <a:p>
                      <a:r>
                        <a:rPr lang="en-GB" sz="1100" dirty="0" err="1"/>
                        <a:t>Avg</a:t>
                      </a:r>
                      <a:r>
                        <a:rPr lang="en-GB" sz="1100" dirty="0"/>
                        <a:t> Cost/Cum</a:t>
                      </a:r>
                      <a:endParaRPr lang="en-IN" sz="1100" dirty="0"/>
                    </a:p>
                  </a:txBody>
                  <a:tcPr marL="72457" marR="72457" marT="36229" marB="36229"/>
                </a:tc>
                <a:extLst>
                  <a:ext uri="{0D108BD9-81ED-4DB2-BD59-A6C34878D82A}">
                    <a16:rowId xmlns:a16="http://schemas.microsoft.com/office/drawing/2014/main" val="40201766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Sep-23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10,003,410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1563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442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6401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874046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19.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Oct-23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10,370,522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454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7726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4082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20.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Nov-23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  8,979,301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1196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429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7508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04553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21.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Dec-23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13,128,945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1863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584 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7049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6803410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22.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Jan-24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18,989,158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3224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877 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5890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9859702"/>
                  </a:ext>
                </a:extLst>
              </a:tr>
              <a:tr h="271441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23.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Feb-24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21,732,402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 949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93894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24.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Mar-24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22,651,394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3731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  1009 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6072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25216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25.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Apr-24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20,895,183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915 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6947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38162240"/>
                  </a:ext>
                </a:extLst>
              </a:tr>
              <a:tr h="211884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26.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May-24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        22,060,451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997 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6363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07256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27.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Jun-24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  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24000480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3524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6811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982924"/>
                  </a:ext>
                </a:extLst>
              </a:tr>
              <a:tr h="264136">
                <a:tc>
                  <a:txBody>
                    <a:bodyPr/>
                    <a:lstStyle/>
                    <a:p>
                      <a:pPr marL="0" algn="l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28.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July-24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     18947767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2404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989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7882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3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942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C8E3AF-4B19-4CA2-D8B6-8A418E11780E}"/>
              </a:ext>
            </a:extLst>
          </p:cNvPr>
          <p:cNvSpPr txBox="1"/>
          <p:nvPr/>
        </p:nvSpPr>
        <p:spPr>
          <a:xfrm>
            <a:off x="0" y="347726"/>
            <a:ext cx="880714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4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JULY 24 Concrete Monthly Summary: </a:t>
            </a:r>
            <a:r>
              <a:rPr lang="en-GB" sz="2800" b="1" dirty="0">
                <a:ln/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HCS </a:t>
            </a:r>
            <a:br>
              <a:rPr lang="en-GB" sz="28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</a:br>
            <a:endParaRPr lang="en-US" sz="28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EB6913-13DD-3977-093A-E022C75AA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97667"/>
              </p:ext>
            </p:extLst>
          </p:nvPr>
        </p:nvGraphicFramePr>
        <p:xfrm>
          <a:off x="514113" y="1615506"/>
          <a:ext cx="10020805" cy="2623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211">
                  <a:extLst>
                    <a:ext uri="{9D8B030D-6E8A-4147-A177-3AD203B41FA5}">
                      <a16:colId xmlns:a16="http://schemas.microsoft.com/office/drawing/2014/main" val="1917074092"/>
                    </a:ext>
                  </a:extLst>
                </a:gridCol>
                <a:gridCol w="681654">
                  <a:extLst>
                    <a:ext uri="{9D8B030D-6E8A-4147-A177-3AD203B41FA5}">
                      <a16:colId xmlns:a16="http://schemas.microsoft.com/office/drawing/2014/main" val="2122568459"/>
                    </a:ext>
                  </a:extLst>
                </a:gridCol>
                <a:gridCol w="584483">
                  <a:extLst>
                    <a:ext uri="{9D8B030D-6E8A-4147-A177-3AD203B41FA5}">
                      <a16:colId xmlns:a16="http://schemas.microsoft.com/office/drawing/2014/main" val="2181973246"/>
                    </a:ext>
                  </a:extLst>
                </a:gridCol>
                <a:gridCol w="1560977">
                  <a:extLst>
                    <a:ext uri="{9D8B030D-6E8A-4147-A177-3AD203B41FA5}">
                      <a16:colId xmlns:a16="http://schemas.microsoft.com/office/drawing/2014/main" val="874176093"/>
                    </a:ext>
                  </a:extLst>
                </a:gridCol>
                <a:gridCol w="1560977">
                  <a:extLst>
                    <a:ext uri="{9D8B030D-6E8A-4147-A177-3AD203B41FA5}">
                      <a16:colId xmlns:a16="http://schemas.microsoft.com/office/drawing/2014/main" val="4197710317"/>
                    </a:ext>
                  </a:extLst>
                </a:gridCol>
                <a:gridCol w="792839">
                  <a:extLst>
                    <a:ext uri="{9D8B030D-6E8A-4147-A177-3AD203B41FA5}">
                      <a16:colId xmlns:a16="http://schemas.microsoft.com/office/drawing/2014/main" val="3304603829"/>
                    </a:ext>
                  </a:extLst>
                </a:gridCol>
                <a:gridCol w="824247">
                  <a:extLst>
                    <a:ext uri="{9D8B030D-6E8A-4147-A177-3AD203B41FA5}">
                      <a16:colId xmlns:a16="http://schemas.microsoft.com/office/drawing/2014/main" val="604884662"/>
                    </a:ext>
                  </a:extLst>
                </a:gridCol>
                <a:gridCol w="1081826">
                  <a:extLst>
                    <a:ext uri="{9D8B030D-6E8A-4147-A177-3AD203B41FA5}">
                      <a16:colId xmlns:a16="http://schemas.microsoft.com/office/drawing/2014/main" val="621508626"/>
                    </a:ext>
                  </a:extLst>
                </a:gridCol>
                <a:gridCol w="656822">
                  <a:extLst>
                    <a:ext uri="{9D8B030D-6E8A-4147-A177-3AD203B41FA5}">
                      <a16:colId xmlns:a16="http://schemas.microsoft.com/office/drawing/2014/main" val="1414818716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val="822324467"/>
                    </a:ext>
                  </a:extLst>
                </a:gridCol>
                <a:gridCol w="502276">
                  <a:extLst>
                    <a:ext uri="{9D8B030D-6E8A-4147-A177-3AD203B41FA5}">
                      <a16:colId xmlns:a16="http://schemas.microsoft.com/office/drawing/2014/main" val="422163794"/>
                    </a:ext>
                  </a:extLst>
                </a:gridCol>
              </a:tblGrid>
              <a:tr h="94169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THEORETICAL CONCRETE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ACTUAL CONCRETE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DIFFERENCE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29428"/>
                  </a:ext>
                </a:extLst>
              </a:tr>
              <a:tr h="632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Sr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Grade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Unit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Element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Actual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CUBE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Rejected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Difference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448195"/>
                  </a:ext>
                </a:extLst>
              </a:tr>
              <a:tr h="4914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1.16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581544"/>
                  </a:ext>
                </a:extLst>
              </a:tr>
              <a:tr h="4914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CUM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1.16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67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604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4B236-23C5-4253-9303-5B91C6271729}"/>
              </a:ext>
            </a:extLst>
          </p:cNvPr>
          <p:cNvSpPr txBox="1"/>
          <p:nvPr/>
        </p:nvSpPr>
        <p:spPr>
          <a:xfrm>
            <a:off x="1946319" y="2600340"/>
            <a:ext cx="780996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780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26E3DB8-A7FE-462F-B98D-07464F1D99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681673"/>
              </p:ext>
            </p:extLst>
          </p:nvPr>
        </p:nvGraphicFramePr>
        <p:xfrm>
          <a:off x="0" y="0"/>
          <a:ext cx="5806236" cy="6857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F9A62B-4687-453E-8392-46B550D72C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277390"/>
              </p:ext>
            </p:extLst>
          </p:nvPr>
        </p:nvGraphicFramePr>
        <p:xfrm>
          <a:off x="5806236" y="1"/>
          <a:ext cx="6385764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4810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44" y="165028"/>
            <a:ext cx="9346499" cy="903249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sz="31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Special Mould Area: Person in charge – MR. VITRANG</a:t>
            </a:r>
            <a:br>
              <a:rPr lang="en-GB" b="1" dirty="0">
                <a:ln/>
                <a:solidFill>
                  <a:schemeClr val="accent4"/>
                </a:solidFill>
              </a:rPr>
            </a:br>
            <a:endParaRPr lang="en-IN" b="1" dirty="0">
              <a:ln/>
              <a:solidFill>
                <a:schemeClr val="accent4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943406"/>
              </p:ext>
            </p:extLst>
          </p:nvPr>
        </p:nvGraphicFramePr>
        <p:xfrm>
          <a:off x="313190" y="1149963"/>
          <a:ext cx="11565620" cy="30565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68807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544374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1266712">
                  <a:extLst>
                    <a:ext uri="{9D8B030D-6E8A-4147-A177-3AD203B41FA5}">
                      <a16:colId xmlns:a16="http://schemas.microsoft.com/office/drawing/2014/main" val="2389182504"/>
                    </a:ext>
                  </a:extLst>
                </a:gridCol>
                <a:gridCol w="1445180">
                  <a:extLst>
                    <a:ext uri="{9D8B030D-6E8A-4147-A177-3AD203B41FA5}">
                      <a16:colId xmlns:a16="http://schemas.microsoft.com/office/drawing/2014/main" val="4274738573"/>
                    </a:ext>
                  </a:extLst>
                </a:gridCol>
                <a:gridCol w="1373527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533388387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2075852328"/>
                    </a:ext>
                  </a:extLst>
                </a:gridCol>
                <a:gridCol w="994108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1031807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152889">
                  <a:extLst>
                    <a:ext uri="{9D8B030D-6E8A-4147-A177-3AD203B41FA5}">
                      <a16:colId xmlns:a16="http://schemas.microsoft.com/office/drawing/2014/main" val="780606342"/>
                    </a:ext>
                  </a:extLst>
                </a:gridCol>
              </a:tblGrid>
              <a:tr h="32409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JULY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JULY 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AUGUST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49475090"/>
                  </a:ext>
                </a:extLst>
              </a:tr>
              <a:tr h="475699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217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158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231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574158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PSS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865305"/>
                  </a:ext>
                </a:extLst>
              </a:tr>
              <a:tr h="33996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3.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PB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728363"/>
                  </a:ext>
                </a:extLst>
              </a:tr>
              <a:tr h="28175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6099"/>
                  </a:ext>
                </a:extLst>
              </a:tr>
              <a:tr h="31981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5.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/>
                        <a:t>LAN</a:t>
                      </a:r>
                      <a:endParaRPr lang="en-IN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410463"/>
                  </a:ext>
                </a:extLst>
              </a:tr>
              <a:tr h="30532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227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302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163084"/>
                  </a:ext>
                </a:extLst>
              </a:tr>
              <a:tr h="153698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78%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78%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081766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0F88CDC-14E4-4C73-B3D7-C13795981A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3587227"/>
              </p:ext>
            </p:extLst>
          </p:nvPr>
        </p:nvGraphicFramePr>
        <p:xfrm>
          <a:off x="313190" y="4288223"/>
          <a:ext cx="11565620" cy="2280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7822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3A1DF-AE95-4757-A60F-6356510C4E06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23A748A-F81C-47FB-BBA9-F869BBFC3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151592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459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B8F65C-929B-4B6F-ABA0-4F2966431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179577"/>
              </p:ext>
            </p:extLst>
          </p:nvPr>
        </p:nvGraphicFramePr>
        <p:xfrm>
          <a:off x="254000" y="4281270"/>
          <a:ext cx="7924800" cy="2259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333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777" y="112457"/>
            <a:ext cx="91346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Carousal Factory: Person In charge – MR. VITRANG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65015"/>
              </p:ext>
            </p:extLst>
          </p:nvPr>
        </p:nvGraphicFramePr>
        <p:xfrm>
          <a:off x="444500" y="1172653"/>
          <a:ext cx="11531600" cy="334921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604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9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8559">
                  <a:extLst>
                    <a:ext uri="{9D8B030D-6E8A-4147-A177-3AD203B41FA5}">
                      <a16:colId xmlns:a16="http://schemas.microsoft.com/office/drawing/2014/main" val="139625465"/>
                    </a:ext>
                  </a:extLst>
                </a:gridCol>
                <a:gridCol w="7631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14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25315">
                  <a:extLst>
                    <a:ext uri="{9D8B030D-6E8A-4147-A177-3AD203B41FA5}">
                      <a16:colId xmlns:a16="http://schemas.microsoft.com/office/drawing/2014/main" val="688041495"/>
                    </a:ext>
                  </a:extLst>
                </a:gridCol>
                <a:gridCol w="933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330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0401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JULY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JULY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AUGUST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3947992594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1.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NLW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864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359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455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844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2.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LS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375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1143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120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925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3.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PW</a:t>
                      </a:r>
                      <a:endParaRPr lang="en-IN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220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LAN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083452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1366"/>
                  </a:ext>
                </a:extLst>
              </a:tr>
              <a:tr h="309336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PPW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0.42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24075"/>
                  </a:ext>
                </a:extLst>
              </a:tr>
              <a:tr h="288533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Road Barrier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1.4 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354109"/>
                  </a:ext>
                </a:extLst>
              </a:tr>
              <a:tr h="288533">
                <a:tc gridSpan="2">
                  <a:txBody>
                    <a:bodyPr/>
                    <a:lstStyle/>
                    <a:p>
                      <a:r>
                        <a:rPr lang="en-GB" sz="1200" b="1" dirty="0"/>
                        <a:t>TOTAL</a:t>
                      </a:r>
                      <a:endParaRPr lang="en-IN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1379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648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1781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489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1194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842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80">
                <a:tc>
                  <a:txBody>
                    <a:bodyPr/>
                    <a:lstStyle/>
                    <a:p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94%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74%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b="1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9216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9BB7212-CA8F-48E2-B32D-BEAE65B278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790950"/>
              </p:ext>
            </p:extLst>
          </p:nvPr>
        </p:nvGraphicFramePr>
        <p:xfrm>
          <a:off x="444500" y="4713668"/>
          <a:ext cx="11648762" cy="1918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5816B-53D1-4279-A3E8-7CC4A2423137}"/>
              </a:ext>
            </a:extLst>
          </p:cNvPr>
          <p:cNvSpPr txBox="1"/>
          <p:nvPr/>
        </p:nvSpPr>
        <p:spPr>
          <a:xfrm>
            <a:off x="155868" y="0"/>
            <a:ext cx="618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Element Repairing </a:t>
            </a:r>
            <a:br>
              <a:rPr lang="en-GB" sz="1800" dirty="0"/>
            </a:br>
            <a:r>
              <a:rPr lang="en-GB" sz="1800" dirty="0"/>
              <a:t>Person In charge – MR. </a:t>
            </a:r>
            <a:r>
              <a:rPr lang="en-GB" dirty="0"/>
              <a:t>VITRANG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E8B49DBC-267F-4C32-95F0-D19EA3C4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36884"/>
              </p:ext>
            </p:extLst>
          </p:nvPr>
        </p:nvGraphicFramePr>
        <p:xfrm>
          <a:off x="155868" y="806829"/>
          <a:ext cx="11642433" cy="3313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581">
                  <a:extLst>
                    <a:ext uri="{9D8B030D-6E8A-4147-A177-3AD203B41FA5}">
                      <a16:colId xmlns:a16="http://schemas.microsoft.com/office/drawing/2014/main" val="1682761475"/>
                    </a:ext>
                  </a:extLst>
                </a:gridCol>
                <a:gridCol w="1456355">
                  <a:extLst>
                    <a:ext uri="{9D8B030D-6E8A-4147-A177-3AD203B41FA5}">
                      <a16:colId xmlns:a16="http://schemas.microsoft.com/office/drawing/2014/main" val="1712443352"/>
                    </a:ext>
                  </a:extLst>
                </a:gridCol>
                <a:gridCol w="2798074">
                  <a:extLst>
                    <a:ext uri="{9D8B030D-6E8A-4147-A177-3AD203B41FA5}">
                      <a16:colId xmlns:a16="http://schemas.microsoft.com/office/drawing/2014/main" val="2233194403"/>
                    </a:ext>
                  </a:extLst>
                </a:gridCol>
                <a:gridCol w="3677050">
                  <a:extLst>
                    <a:ext uri="{9D8B030D-6E8A-4147-A177-3AD203B41FA5}">
                      <a16:colId xmlns:a16="http://schemas.microsoft.com/office/drawing/2014/main" val="227513351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2498894936"/>
                    </a:ext>
                  </a:extLst>
                </a:gridCol>
              </a:tblGrid>
              <a:tr h="19363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PLAN FTM MAY 24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ACHIEVED FTM MAY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 FTM JUNE 24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36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 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NOS</a:t>
                      </a:r>
                      <a:endParaRPr lang="en-IN" dirty="0"/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821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latin typeface="+mn-lt"/>
                        </a:rPr>
                        <a:t>1.</a:t>
                      </a:r>
                      <a:endParaRPr lang="en-IN" sz="1400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NLW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63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PSS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150649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PW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09018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738282"/>
                  </a:ext>
                </a:extLst>
              </a:tr>
              <a:tr h="396834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+mn-lt"/>
                        </a:rPr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+mn-lt"/>
                      </a:endParaRPr>
                    </a:p>
                  </a:txBody>
                  <a:tcPr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49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latin typeface="+mn-lt"/>
                        </a:rPr>
                        <a:t>TOTAL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159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36422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86B2D36-A5C2-4EB6-9EFB-3DF08D4C7A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2589600"/>
              </p:ext>
            </p:extLst>
          </p:nvPr>
        </p:nvGraphicFramePr>
        <p:xfrm>
          <a:off x="155868" y="4281269"/>
          <a:ext cx="11642433" cy="2195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658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6E70-C790-4961-9F8D-BC941E07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46499" cy="1072444"/>
          </a:xfr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Pod Production: Person in charge – MR. Rahil</a:t>
            </a:r>
            <a:endParaRPr lang="en-IN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B3FD164-82F3-4BF7-ADA4-E7BF6E80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825770"/>
              </p:ext>
            </p:extLst>
          </p:nvPr>
        </p:nvGraphicFramePr>
        <p:xfrm>
          <a:off x="315755" y="848971"/>
          <a:ext cx="11313870" cy="32140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82083">
                  <a:extLst>
                    <a:ext uri="{9D8B030D-6E8A-4147-A177-3AD203B41FA5}">
                      <a16:colId xmlns:a16="http://schemas.microsoft.com/office/drawing/2014/main" val="1907266634"/>
                    </a:ext>
                  </a:extLst>
                </a:gridCol>
                <a:gridCol w="1430539">
                  <a:extLst>
                    <a:ext uri="{9D8B030D-6E8A-4147-A177-3AD203B41FA5}">
                      <a16:colId xmlns:a16="http://schemas.microsoft.com/office/drawing/2014/main" val="2857773677"/>
                    </a:ext>
                  </a:extLst>
                </a:gridCol>
                <a:gridCol w="816365">
                  <a:extLst>
                    <a:ext uri="{9D8B030D-6E8A-4147-A177-3AD203B41FA5}">
                      <a16:colId xmlns:a16="http://schemas.microsoft.com/office/drawing/2014/main" val="2527798638"/>
                    </a:ext>
                  </a:extLst>
                </a:gridCol>
                <a:gridCol w="1149577">
                  <a:extLst>
                    <a:ext uri="{9D8B030D-6E8A-4147-A177-3AD203B41FA5}">
                      <a16:colId xmlns:a16="http://schemas.microsoft.com/office/drawing/2014/main" val="143204997"/>
                    </a:ext>
                  </a:extLst>
                </a:gridCol>
                <a:gridCol w="1166236">
                  <a:extLst>
                    <a:ext uri="{9D8B030D-6E8A-4147-A177-3AD203B41FA5}">
                      <a16:colId xmlns:a16="http://schemas.microsoft.com/office/drawing/2014/main" val="912180678"/>
                    </a:ext>
                  </a:extLst>
                </a:gridCol>
                <a:gridCol w="1098808">
                  <a:extLst>
                    <a:ext uri="{9D8B030D-6E8A-4147-A177-3AD203B41FA5}">
                      <a16:colId xmlns:a16="http://schemas.microsoft.com/office/drawing/2014/main" val="2110578482"/>
                    </a:ext>
                  </a:extLst>
                </a:gridCol>
                <a:gridCol w="933244">
                  <a:extLst>
                    <a:ext uri="{9D8B030D-6E8A-4147-A177-3AD203B41FA5}">
                      <a16:colId xmlns:a16="http://schemas.microsoft.com/office/drawing/2014/main" val="786801068"/>
                    </a:ext>
                  </a:extLst>
                </a:gridCol>
                <a:gridCol w="1438220">
                  <a:extLst>
                    <a:ext uri="{9D8B030D-6E8A-4147-A177-3AD203B41FA5}">
                      <a16:colId xmlns:a16="http://schemas.microsoft.com/office/drawing/2014/main" val="3366188791"/>
                    </a:ext>
                  </a:extLst>
                </a:gridCol>
                <a:gridCol w="1022502">
                  <a:extLst>
                    <a:ext uri="{9D8B030D-6E8A-4147-A177-3AD203B41FA5}">
                      <a16:colId xmlns:a16="http://schemas.microsoft.com/office/drawing/2014/main" val="320400275"/>
                    </a:ext>
                  </a:extLst>
                </a:gridCol>
                <a:gridCol w="1376296">
                  <a:extLst>
                    <a:ext uri="{9D8B030D-6E8A-4147-A177-3AD203B41FA5}">
                      <a16:colId xmlns:a16="http://schemas.microsoft.com/office/drawing/2014/main" val="327882486"/>
                    </a:ext>
                  </a:extLst>
                </a:gridCol>
              </a:tblGrid>
              <a:tr h="636374"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IN" sz="1400" b="1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JULY 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ACHIEVED FTM JULY 24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bg1"/>
                          </a:solidFill>
                        </a:rPr>
                        <a:t>PLAN FTM AUGUST 24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1400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4073297839"/>
                  </a:ext>
                </a:extLst>
              </a:tr>
              <a:tr h="62230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Sr No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Elements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CUM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NOS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EXTRA CUM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NOS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CUM</a:t>
                      </a:r>
                      <a:endParaRPr lang="en-IN" sz="1400" b="1" dirty="0"/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64761"/>
                  </a:ext>
                </a:extLst>
              </a:tr>
              <a:tr h="38503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1.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Kitchen POD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362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3035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144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1199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175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1548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685890"/>
                  </a:ext>
                </a:extLst>
              </a:tr>
              <a:tr h="405062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2.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Lift POD</a:t>
                      </a:r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26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133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39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/>
                        </a:rPr>
                        <a:t>280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643748"/>
                  </a:ext>
                </a:extLst>
              </a:tr>
              <a:tr h="40506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Road Barrier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/>
                      </a:endParaRP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99569"/>
                  </a:ext>
                </a:extLst>
              </a:tr>
              <a:tr h="43091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TOTAL</a:t>
                      </a:r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388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3168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1305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6.3</a:t>
                      </a:r>
                    </a:p>
                  </a:txBody>
                  <a:tcPr marL="9525" marR="9525" marT="9525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214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1828</a:t>
                      </a:r>
                    </a:p>
                  </a:txBody>
                  <a:tcPr marL="9525" marR="9525" marT="9525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73351"/>
                  </a:ext>
                </a:extLst>
              </a:tr>
              <a:tr h="329326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44%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41%</a:t>
                      </a: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015521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CDB357-5EA1-4EB8-8C61-BD2B737639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335571"/>
              </p:ext>
            </p:extLst>
          </p:nvPr>
        </p:nvGraphicFramePr>
        <p:xfrm>
          <a:off x="315754" y="4250028"/>
          <a:ext cx="11313869" cy="2382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4588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15773</TotalTime>
  <Words>1935</Words>
  <Application>Microsoft Office PowerPoint</Application>
  <PresentationFormat>Widescreen</PresentationFormat>
  <Paragraphs>1169</Paragraphs>
  <Slides>31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Algerian</vt:lpstr>
      <vt:lpstr>Aptos Narrow</vt:lpstr>
      <vt:lpstr>Arial</vt:lpstr>
      <vt:lpstr>Calibri</vt:lpstr>
      <vt:lpstr>Cambria</vt:lpstr>
      <vt:lpstr>Century Gothic</vt:lpstr>
      <vt:lpstr>Wingdings 3</vt:lpstr>
      <vt:lpstr>Ion</vt:lpstr>
      <vt:lpstr>Production Progress Report FTM  JULY 24. </vt:lpstr>
      <vt:lpstr>In House Labour Rate Monthly Summary   </vt:lpstr>
      <vt:lpstr>PowerPoint Presentation</vt:lpstr>
      <vt:lpstr>PowerPoint Presentation</vt:lpstr>
      <vt:lpstr>Special Mould Area: Person in charge – MR. VITRANG </vt:lpstr>
      <vt:lpstr>PowerPoint Presentation</vt:lpstr>
      <vt:lpstr>PowerPoint Presentation</vt:lpstr>
      <vt:lpstr>PowerPoint Presentation</vt:lpstr>
      <vt:lpstr>Pod Production: Person in charge – MR. Rahil</vt:lpstr>
      <vt:lpstr>PowerPoint Presentation</vt:lpstr>
      <vt:lpstr>Reinforcement Yard: Person In charge – MR. DK Patel.</vt:lpstr>
      <vt:lpstr>CIVIL Work  Person In charge – MR. Gauri.</vt:lpstr>
      <vt:lpstr>2D Element Repairing: Person In charge – MR. Sivaraman.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Concrete Monthly Summary: Special Mould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progress report FTM  December 22.</dc:title>
  <dc:creator>Soham Shah</dc:creator>
  <cp:lastModifiedBy>JATIN JADHAV</cp:lastModifiedBy>
  <cp:revision>1078</cp:revision>
  <cp:lastPrinted>2024-11-14T09:59:35Z</cp:lastPrinted>
  <dcterms:created xsi:type="dcterms:W3CDTF">2023-01-03T04:57:00Z</dcterms:created>
  <dcterms:modified xsi:type="dcterms:W3CDTF">2024-11-14T09:59:36Z</dcterms:modified>
</cp:coreProperties>
</file>