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5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32"/>
  </p:notesMasterIdLst>
  <p:sldIdLst>
    <p:sldId id="256" r:id="rId2"/>
    <p:sldId id="263" r:id="rId3"/>
    <p:sldId id="275" r:id="rId4"/>
    <p:sldId id="290" r:id="rId5"/>
    <p:sldId id="257" r:id="rId6"/>
    <p:sldId id="286" r:id="rId7"/>
    <p:sldId id="269" r:id="rId8"/>
    <p:sldId id="279" r:id="rId9"/>
    <p:sldId id="258" r:id="rId10"/>
    <p:sldId id="271" r:id="rId11"/>
    <p:sldId id="261" r:id="rId12"/>
    <p:sldId id="259" r:id="rId13"/>
    <p:sldId id="260" r:id="rId14"/>
    <p:sldId id="280" r:id="rId15"/>
    <p:sldId id="268" r:id="rId16"/>
    <p:sldId id="289" r:id="rId17"/>
    <p:sldId id="273" r:id="rId18"/>
    <p:sldId id="277" r:id="rId19"/>
    <p:sldId id="281" r:id="rId20"/>
    <p:sldId id="284" r:id="rId21"/>
    <p:sldId id="282" r:id="rId22"/>
    <p:sldId id="288" r:id="rId23"/>
    <p:sldId id="283" r:id="rId24"/>
    <p:sldId id="285" r:id="rId25"/>
    <p:sldId id="292" r:id="rId26"/>
    <p:sldId id="267" r:id="rId27"/>
    <p:sldId id="278" r:id="rId28"/>
    <p:sldId id="270" r:id="rId29"/>
    <p:sldId id="274" r:id="rId30"/>
    <p:sldId id="291" r:id="rId31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2" autoAdjust="0"/>
  </p:normalViewPr>
  <p:slideViewPr>
    <p:cSldViewPr snapToGrid="0">
      <p:cViewPr varScale="1">
        <p:scale>
          <a:sx n="74" d="100"/>
          <a:sy n="74" d="100"/>
        </p:scale>
        <p:origin x="76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30-06-24%20Daily%20Cumulative%20Progress%20-%20B18%20&amp;%20B19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30-06-24%20Daily%20Cumulative%20Progress%20-%20B18%20&amp;%20B19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Concrete &amp; Labour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49562554680665"/>
          <c:y val="8.4774492134558566E-2"/>
          <c:w val="0.77150437445319331"/>
          <c:h val="0.81165368392257375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Sheet6!$J$5</c:f>
              <c:strCache>
                <c:ptCount val="1"/>
                <c:pt idx="0">
                  <c:v>Concrete (Cum)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Sheet6!$G$6:$H$32</c:f>
              <c:multiLvlStrCache>
                <c:ptCount val="27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</c:lvl>
              </c:multiLvlStrCache>
            </c:multiLvlStrRef>
          </c:cat>
          <c:val>
            <c:numRef>
              <c:f>Sheet6!$J$6:$J$32</c:f>
              <c:numCache>
                <c:formatCode>General</c:formatCode>
                <c:ptCount val="27"/>
                <c:pt idx="0">
                  <c:v>544</c:v>
                </c:pt>
                <c:pt idx="1">
                  <c:v>652</c:v>
                </c:pt>
                <c:pt idx="2">
                  <c:v>662</c:v>
                </c:pt>
                <c:pt idx="3">
                  <c:v>400</c:v>
                </c:pt>
                <c:pt idx="4">
                  <c:v>445</c:v>
                </c:pt>
                <c:pt idx="5">
                  <c:v>285</c:v>
                </c:pt>
                <c:pt idx="6">
                  <c:v>387</c:v>
                </c:pt>
                <c:pt idx="7">
                  <c:v>555</c:v>
                </c:pt>
                <c:pt idx="8">
                  <c:v>935</c:v>
                </c:pt>
                <c:pt idx="9">
                  <c:v>972</c:v>
                </c:pt>
                <c:pt idx="10">
                  <c:v>2232</c:v>
                </c:pt>
                <c:pt idx="11">
                  <c:v>903</c:v>
                </c:pt>
                <c:pt idx="12">
                  <c:v>824</c:v>
                </c:pt>
                <c:pt idx="13">
                  <c:v>1006</c:v>
                </c:pt>
                <c:pt idx="14">
                  <c:v>1085</c:v>
                </c:pt>
                <c:pt idx="15">
                  <c:v>506</c:v>
                </c:pt>
                <c:pt idx="16">
                  <c:v>1316</c:v>
                </c:pt>
                <c:pt idx="17">
                  <c:v>1563</c:v>
                </c:pt>
                <c:pt idx="18">
                  <c:v>1342</c:v>
                </c:pt>
                <c:pt idx="19">
                  <c:v>1196</c:v>
                </c:pt>
                <c:pt idx="20">
                  <c:v>1863</c:v>
                </c:pt>
                <c:pt idx="21">
                  <c:v>3224</c:v>
                </c:pt>
                <c:pt idx="22">
                  <c:v>3589</c:v>
                </c:pt>
                <c:pt idx="23">
                  <c:v>3731</c:v>
                </c:pt>
                <c:pt idx="24">
                  <c:v>3008</c:v>
                </c:pt>
                <c:pt idx="25">
                  <c:v>3467</c:v>
                </c:pt>
                <c:pt idx="26">
                  <c:v>3524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7-4B3A-8FC9-A5AD18B78765}"/>
            </c:ext>
          </c:extLst>
        </c:ser>
        <c:ser>
          <c:idx val="2"/>
          <c:order val="2"/>
          <c:tx>
            <c:strRef>
              <c:f>Sheet6!$K$5</c:f>
              <c:strCache>
                <c:ptCount val="1"/>
                <c:pt idx="0">
                  <c:v>Labour (Nos)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Sheet6!$G$6:$H$32</c:f>
              <c:multiLvlStrCache>
                <c:ptCount val="27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</c:lvl>
              </c:multiLvlStrCache>
            </c:multiLvlStrRef>
          </c:cat>
          <c:val>
            <c:numRef>
              <c:f>Sheet6!$K$6:$K$32</c:f>
              <c:numCache>
                <c:formatCode>General</c:formatCode>
                <c:ptCount val="27"/>
                <c:pt idx="0">
                  <c:v>120</c:v>
                </c:pt>
                <c:pt idx="1">
                  <c:v>122</c:v>
                </c:pt>
                <c:pt idx="2">
                  <c:v>127</c:v>
                </c:pt>
                <c:pt idx="3">
                  <c:v>125</c:v>
                </c:pt>
                <c:pt idx="4">
                  <c:v>116</c:v>
                </c:pt>
                <c:pt idx="5">
                  <c:v>111</c:v>
                </c:pt>
                <c:pt idx="6">
                  <c:v>102</c:v>
                </c:pt>
                <c:pt idx="7">
                  <c:v>145</c:v>
                </c:pt>
                <c:pt idx="8">
                  <c:v>195</c:v>
                </c:pt>
                <c:pt idx="9">
                  <c:v>233</c:v>
                </c:pt>
                <c:pt idx="10">
                  <c:v>249</c:v>
                </c:pt>
                <c:pt idx="11">
                  <c:v>253</c:v>
                </c:pt>
                <c:pt idx="12">
                  <c:v>209</c:v>
                </c:pt>
                <c:pt idx="13">
                  <c:v>277</c:v>
                </c:pt>
                <c:pt idx="14">
                  <c:v>343</c:v>
                </c:pt>
                <c:pt idx="15">
                  <c:v>193</c:v>
                </c:pt>
                <c:pt idx="16">
                  <c:v>370</c:v>
                </c:pt>
                <c:pt idx="17">
                  <c:v>442</c:v>
                </c:pt>
                <c:pt idx="18">
                  <c:v>454</c:v>
                </c:pt>
                <c:pt idx="19">
                  <c:v>429</c:v>
                </c:pt>
                <c:pt idx="20">
                  <c:v>584</c:v>
                </c:pt>
                <c:pt idx="21">
                  <c:v>877</c:v>
                </c:pt>
                <c:pt idx="22">
                  <c:v>949</c:v>
                </c:pt>
                <c:pt idx="23">
                  <c:v>1009</c:v>
                </c:pt>
                <c:pt idx="24">
                  <c:v>915</c:v>
                </c:pt>
                <c:pt idx="25">
                  <c:v>997</c:v>
                </c:pt>
                <c:pt idx="26">
                  <c:v>1050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A7-4B3A-8FC9-A5AD18B78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2487887"/>
        <c:axId val="2112479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Sheet6!$I$5</c15:sqref>
                        </c15:formulaRef>
                      </c:ext>
                    </c:extLst>
                    <c:strCache>
                      <c:ptCount val="1"/>
                      <c:pt idx="0">
                        <c:v>Labour Cost (INR)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Sheet6!$G$6:$H$32</c15:sqref>
                        </c15:formulaRef>
                      </c:ext>
                    </c:extLst>
                    <c:multiLvlStrCache>
                      <c:ptCount val="27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Sheet6!$I$6:$I$32</c15:sqref>
                        </c15:formulaRef>
                      </c:ext>
                    </c:extLst>
                    <c:numCache>
                      <c:formatCode>General</c:formatCode>
                      <c:ptCount val="2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#,##0">
                        <c:v>10003410</c:v>
                      </c:pt>
                      <c:pt idx="18" formatCode="#,##0">
                        <c:v>10370522</c:v>
                      </c:pt>
                      <c:pt idx="19" formatCode="#,##0">
                        <c:v>8979301</c:v>
                      </c:pt>
                      <c:pt idx="20" formatCode="#,##0">
                        <c:v>13128945</c:v>
                      </c:pt>
                      <c:pt idx="21" formatCode="#,##0">
                        <c:v>18989158</c:v>
                      </c:pt>
                      <c:pt idx="22" formatCode="#,##0">
                        <c:v>21732402</c:v>
                      </c:pt>
                      <c:pt idx="23" formatCode="#,##0">
                        <c:v>22651394</c:v>
                      </c:pt>
                      <c:pt idx="24" formatCode="#,##0">
                        <c:v>20895183</c:v>
                      </c:pt>
                      <c:pt idx="25" formatCode="#,##0">
                        <c:v>22060451</c:v>
                      </c:pt>
                      <c:pt idx="26">
                        <c:v>24000480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C5A7-4B3A-8FC9-A5AD18B78765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Sheet6!$L$5</c15:sqref>
                        </c15:formulaRef>
                      </c:ext>
                    </c:extLst>
                    <c:strCache>
                      <c:ptCount val="1"/>
                      <c:pt idx="0">
                        <c:v>Avg Cost/Cum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Sheet6!$G$6:$H$32</c15:sqref>
                        </c15:formulaRef>
                      </c:ext>
                    </c:extLst>
                    <c:multiLvlStrCache>
                      <c:ptCount val="27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Sheet6!$L$6:$L$32</c15:sqref>
                        </c15:formulaRef>
                      </c:ext>
                    </c:extLst>
                    <c:numCache>
                      <c:formatCode>General</c:formatCode>
                      <c:ptCount val="27"/>
                      <c:pt idx="0">
                        <c:v>4469</c:v>
                      </c:pt>
                      <c:pt idx="1">
                        <c:v>3788</c:v>
                      </c:pt>
                      <c:pt idx="2">
                        <c:v>4249</c:v>
                      </c:pt>
                      <c:pt idx="3">
                        <c:v>6637</c:v>
                      </c:pt>
                      <c:pt idx="4">
                        <c:v>5761</c:v>
                      </c:pt>
                      <c:pt idx="5">
                        <c:v>6974</c:v>
                      </c:pt>
                      <c:pt idx="6">
                        <c:v>5331</c:v>
                      </c:pt>
                      <c:pt idx="7">
                        <c:v>4801</c:v>
                      </c:pt>
                      <c:pt idx="8">
                        <c:v>4269</c:v>
                      </c:pt>
                      <c:pt idx="9">
                        <c:v>4934</c:v>
                      </c:pt>
                      <c:pt idx="10">
                        <c:v>2326</c:v>
                      </c:pt>
                      <c:pt idx="11">
                        <c:v>4748</c:v>
                      </c:pt>
                      <c:pt idx="12">
                        <c:v>6384</c:v>
                      </c:pt>
                      <c:pt idx="13">
                        <c:v>5636</c:v>
                      </c:pt>
                      <c:pt idx="14">
                        <c:v>6635</c:v>
                      </c:pt>
                      <c:pt idx="15">
                        <c:v>9251</c:v>
                      </c:pt>
                      <c:pt idx="16">
                        <c:v>6052</c:v>
                      </c:pt>
                      <c:pt idx="17">
                        <c:v>6401</c:v>
                      </c:pt>
                      <c:pt idx="18">
                        <c:v>7726</c:v>
                      </c:pt>
                      <c:pt idx="19">
                        <c:v>7508</c:v>
                      </c:pt>
                      <c:pt idx="20">
                        <c:v>7049</c:v>
                      </c:pt>
                      <c:pt idx="21">
                        <c:v>5890</c:v>
                      </c:pt>
                      <c:pt idx="22">
                        <c:v>6055</c:v>
                      </c:pt>
                      <c:pt idx="23">
                        <c:v>6072</c:v>
                      </c:pt>
                      <c:pt idx="24">
                        <c:v>6947</c:v>
                      </c:pt>
                      <c:pt idx="25">
                        <c:v>6363</c:v>
                      </c:pt>
                      <c:pt idx="26">
                        <c:v>6811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5A7-4B3A-8FC9-A5AD18B78765}"/>
                  </c:ext>
                </c:extLst>
              </c15:ser>
            </c15:filteredBarSeries>
          </c:ext>
        </c:extLst>
      </c:barChart>
      <c:catAx>
        <c:axId val="211248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79983"/>
        <c:crosses val="autoZero"/>
        <c:auto val="1"/>
        <c:lblAlgn val="ctr"/>
        <c:lblOffset val="100"/>
        <c:noMultiLvlLbl val="0"/>
      </c:catAx>
      <c:valAx>
        <c:axId val="2112479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8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Hospital Area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Sheet5!$F$48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8820CC5-655E-4C56-A5D7-D3A7C83206D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310-4D4C-9212-D9E1C0C1F6C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736803-806D-42D2-8CE9-DC45703DB2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310-4D4C-9212-D9E1C0C1F6C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51D8C69-0740-4831-8CE2-5EC9764329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310-4D4C-9212-D9E1C0C1F6C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5CF4BB8-2F5F-4955-8EA5-CFF15555F44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310-4D4C-9212-D9E1C0C1F6C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410B2C0-5E92-481E-BF4E-9BC2B2155E9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310-4D4C-9212-D9E1C0C1F6C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77FA041-BEC3-4AB2-AE66-1BB320BA2E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310-4D4C-9212-D9E1C0C1F6C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1F2E67D-6F74-46D4-A23D-8D168E0F64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310-4D4C-9212-D9E1C0C1F6C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37479B0-7993-44D1-A303-D879A7976C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310-4D4C-9212-D9E1C0C1F6C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B8D3F14-D165-4242-9A42-B40DB00031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310-4D4C-9212-D9E1C0C1F6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Sheet5!$H$48:$P$48</c:f>
              <c:numCache>
                <c:formatCode>0</c:formatCode>
                <c:ptCount val="9"/>
                <c:pt idx="0">
                  <c:v>342.55948036782956</c:v>
                </c:pt>
                <c:pt idx="1">
                  <c:v>548.39941030906118</c:v>
                </c:pt>
                <c:pt idx="2">
                  <c:v>972.0184715237159</c:v>
                </c:pt>
                <c:pt idx="3">
                  <c:v>1647.4268315752486</c:v>
                </c:pt>
                <c:pt idx="4">
                  <c:v>1295.5017943713749</c:v>
                </c:pt>
                <c:pt idx="5" formatCode="_(* #,##0_);_(* \(#,##0\);_(* &quot;-&quot;??_);_(@_)">
                  <c:v>1406.1902534482215</c:v>
                </c:pt>
                <c:pt idx="6">
                  <c:v>1426</c:v>
                </c:pt>
                <c:pt idx="7">
                  <c:v>755.29158190448504</c:v>
                </c:pt>
                <c:pt idx="8">
                  <c:v>626.10333058726621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Sheet5!$H$49:$P$49</c15:f>
                <c15:dlblRangeCache>
                  <c:ptCount val="9"/>
                  <c:pt idx="0">
                    <c:v>343Rs/m3,
labour - 5 Nos</c:v>
                  </c:pt>
                  <c:pt idx="1">
                    <c:v>548Rs/m3,
labour - 10 Nos</c:v>
                  </c:pt>
                  <c:pt idx="2">
                    <c:v>972Rs/m3,
labour - 6 Nos</c:v>
                  </c:pt>
                  <c:pt idx="3">
                    <c:v>1647Rs/m3,
labour - 8 Nos</c:v>
                  </c:pt>
                  <c:pt idx="4">
                    <c:v>1296Rs/m3,
labour - 16 Nos</c:v>
                  </c:pt>
                  <c:pt idx="5">
                    <c:v>1406Rs/m3,
labour - 24 Nos</c:v>
                  </c:pt>
                  <c:pt idx="6">
                    <c:v>1426Rs/m3,
labour - 19 Nos</c:v>
                  </c:pt>
                  <c:pt idx="7">
                    <c:v>755Rs/m3,
labour - 3 Nos</c:v>
                  </c:pt>
                  <c:pt idx="8">
                    <c:v>626Rs/m3,
labour - 3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9310-4D4C-9212-D9E1C0C1F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Sheet5!$F$47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310-4D4C-9212-D9E1C0C1F6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Sheet5!$H$47:$P$47</c:f>
              <c:numCache>
                <c:formatCode>General</c:formatCode>
                <c:ptCount val="9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 formatCode="0">
                  <c:v>500</c:v>
                </c:pt>
                <c:pt idx="8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310-4D4C-9212-D9E1C0C1F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Erection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Sheet5!$F$57</c:f>
              <c:strCache>
                <c:ptCount val="1"/>
                <c:pt idx="0">
                  <c:v>Actual Cost (Rs/Pod)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DD36680-AD29-4DCE-9130-39B0E1CD4BC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E8-4DB9-844E-C8E59CF977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154193B-B054-4A47-9354-99A257E95F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4E8-4DB9-844E-C8E59CF9771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5979194-5C8D-4951-9A55-286809F08C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4E8-4DB9-844E-C8E59CF9771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1A05A83-08BD-4E4A-B479-12540AA546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4E8-4DB9-844E-C8E59CF9771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E03786B-3ABA-4712-AC7D-8FEFC6DA90D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4E8-4DB9-844E-C8E59CF977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Sheet5!$L$28:$P$28</c:f>
              <c:numCache>
                <c:formatCode>mmm\-yy</c:formatCode>
                <c:ptCount val="5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</c:numCache>
            </c:numRef>
          </c:cat>
          <c:val>
            <c:numRef>
              <c:f>Sheet5!$L$57:$P$57</c:f>
              <c:numCache>
                <c:formatCode>General</c:formatCode>
                <c:ptCount val="5"/>
                <c:pt idx="0" formatCode="0">
                  <c:v>8283.9066567244645</c:v>
                </c:pt>
                <c:pt idx="1">
                  <c:v>6419</c:v>
                </c:pt>
                <c:pt idx="2" formatCode="0">
                  <c:v>9138.4767068474575</c:v>
                </c:pt>
                <c:pt idx="3" formatCode="0">
                  <c:v>6996.7972589975907</c:v>
                </c:pt>
                <c:pt idx="4" formatCode="0">
                  <c:v>7402.7824074074078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Sheet5!$L$58:$P$58</c15:f>
                <c15:dlblRangeCache>
                  <c:ptCount val="5"/>
                  <c:pt idx="0">
                    <c:v>8284Rs/Per Pod,
labour - 74 Nos</c:v>
                  </c:pt>
                  <c:pt idx="1">
                    <c:v>6419Rs/Per Pod,
labour - 67 Nos</c:v>
                  </c:pt>
                  <c:pt idx="2">
                    <c:v>9138Rs/Per Pod,
labour - 76 Nos</c:v>
                  </c:pt>
                  <c:pt idx="3">
                    <c:v>6997Rs/Per Pod,
labour - 68 Nos</c:v>
                  </c:pt>
                  <c:pt idx="4">
                    <c:v>7403Rs/Per Pod,
labour - 72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64E8-4DB9-844E-C8E59CF97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Sheet5!$F$56</c:f>
              <c:strCache>
                <c:ptCount val="1"/>
                <c:pt idx="0">
                  <c:v>Approved Cost (Rs/Pod)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4E8-4DB9-844E-C8E59CF977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Sheet5!$L$28:$P$28</c:f>
              <c:numCache>
                <c:formatCode>mmm\-yy</c:formatCode>
                <c:ptCount val="5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</c:numCache>
            </c:numRef>
          </c:cat>
          <c:val>
            <c:numRef>
              <c:f>Sheet5!$L$56:$P$56</c:f>
              <c:numCache>
                <c:formatCode>General</c:formatCode>
                <c:ptCount val="5"/>
                <c:pt idx="0">
                  <c:v>4000</c:v>
                </c:pt>
                <c:pt idx="1">
                  <c:v>4000</c:v>
                </c:pt>
                <c:pt idx="2" formatCode="0">
                  <c:v>4000</c:v>
                </c:pt>
                <c:pt idx="3">
                  <c:v>4000</c:v>
                </c:pt>
                <c:pt idx="4" formatCode="0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4E8-4DB9-844E-C8E59CF977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layout>
        <c:manualLayout>
          <c:xMode val="edge"/>
          <c:yMode val="edge"/>
          <c:x val="0.2105509062933913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Sheet5!$F$51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E09F1EB-EAFF-4AAA-80CE-C92E1224B2A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551-4458-B33F-593221A61A3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D36F25-11CF-407D-A074-193FCBD26E7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551-4458-B33F-593221A61A3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14FD445-EF4A-4757-829F-57BA0A63ED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551-4458-B33F-593221A61A3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7040AFE-9A6F-4BE7-8651-555457002D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551-4458-B33F-593221A61A3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86EEEF9-358E-4BAA-9CA9-E0E194BB84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4551-4458-B33F-593221A61A3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B2F6D38-2CA8-4B1F-A407-9AD73C8D10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551-4458-B33F-593221A61A3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96B8D8A-23AF-4F1C-BCEB-7C5092B00E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551-4458-B33F-593221A61A3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3122557-94A2-44CB-90EB-55EB24B4DD6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551-4458-B33F-593221A61A3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A20D9E0-4DC9-487C-9146-F2D1E4ECE97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551-4458-B33F-593221A61A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Sheet5!$H$51:$P$51</c:f>
              <c:numCache>
                <c:formatCode>0</c:formatCode>
                <c:ptCount val="9"/>
                <c:pt idx="0">
                  <c:v>2239.7299882960951</c:v>
                </c:pt>
                <c:pt idx="1">
                  <c:v>1683.5430773643182</c:v>
                </c:pt>
                <c:pt idx="2">
                  <c:v>2158.2336306019934</c:v>
                </c:pt>
                <c:pt idx="3">
                  <c:v>2432.2128346956179</c:v>
                </c:pt>
                <c:pt idx="4">
                  <c:v>2067.3323092677924</c:v>
                </c:pt>
                <c:pt idx="5">
                  <c:v>2168.596128297303</c:v>
                </c:pt>
                <c:pt idx="6">
                  <c:v>1855.1423653446175</c:v>
                </c:pt>
                <c:pt idx="7">
                  <c:v>1291.7321164740533</c:v>
                </c:pt>
                <c:pt idx="8">
                  <c:v>1407.1705616795471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Sheet5!$H$52:$P$52</c15:f>
                <c15:dlblRangeCache>
                  <c:ptCount val="9"/>
                  <c:pt idx="0">
                    <c:v>2240Rs/m3,
labour - 43 Nos</c:v>
                  </c:pt>
                  <c:pt idx="1">
                    <c:v>1684Rs/m3,
labour - 45 Nos</c:v>
                  </c:pt>
                  <c:pt idx="2">
                    <c:v>2158Rs/m3,
labour - 66 Nos</c:v>
                  </c:pt>
                  <c:pt idx="3">
                    <c:v>2432Rs/m3,
labour - 92 Nos</c:v>
                  </c:pt>
                  <c:pt idx="4">
                    <c:v>2067Rs/m3,
labour - 13 Nos</c:v>
                  </c:pt>
                  <c:pt idx="5">
                    <c:v>2169Rs/m3,
labour - 18 Nos</c:v>
                  </c:pt>
                  <c:pt idx="6">
                    <c:v>1855Rs/m3,
labour - 42 Nos</c:v>
                  </c:pt>
                  <c:pt idx="7">
                    <c:v>1292Rs/m3,
labour - 149 Nos</c:v>
                  </c:pt>
                  <c:pt idx="8">
                    <c:v>1407Rs/m3,
labour - 109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4551-4458-B33F-593221A61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Sheet5!$F$50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551-4458-B33F-593221A61A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Sheet5!$H$50:$P$50</c:f>
              <c:numCache>
                <c:formatCode>General</c:formatCode>
                <c:ptCount val="9"/>
                <c:pt idx="0">
                  <c:v>1050</c:v>
                </c:pt>
                <c:pt idx="1">
                  <c:v>1050</c:v>
                </c:pt>
                <c:pt idx="2">
                  <c:v>1050</c:v>
                </c:pt>
                <c:pt idx="3">
                  <c:v>1050</c:v>
                </c:pt>
                <c:pt idx="4">
                  <c:v>1050</c:v>
                </c:pt>
                <c:pt idx="5">
                  <c:v>1050</c:v>
                </c:pt>
                <c:pt idx="6" formatCode="0">
                  <c:v>1050</c:v>
                </c:pt>
                <c:pt idx="7" formatCode="0">
                  <c:v>1050</c:v>
                </c:pt>
                <c:pt idx="8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551-4458-B33F-593221A61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Sheet5!$F$54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CC1E-4F7C-8F4F-5FF823B3EC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C1E-4F7C-8F4F-5FF823B3EC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CC1E-4F7C-8F4F-5FF823B3EC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C1E-4F7C-8F4F-5FF823B3ECA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CC1E-4F7C-8F4F-5FF823B3ECA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C1E-4F7C-8F4F-5FF823B3ECA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CC1E-4F7C-8F4F-5FF823B3ECA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C1E-4F7C-8F4F-5FF823B3ECA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6E1EF65-C3B4-4225-8F0F-59B731B38B3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8F08744-9179-48D0-BC51-DD9576F946C3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CC1E-4F7C-8F4F-5FF823B3EC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Sheet5!$H$54:$P$54</c:f>
              <c:numCache>
                <c:formatCode>General</c:formatCode>
                <c:ptCount val="9"/>
                <c:pt idx="8" formatCode="0">
                  <c:v>1855.2830786128829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Sheet5!$H$55:$P$55</c15:f>
                <c15:dlblRangeCache>
                  <c:ptCount val="9"/>
                  <c:pt idx="8">
                    <c:v>1855Rs/Per Pod,
labour - 67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CC1E-4F7C-8F4F-5FF823B3E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Sheet5!$F$53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Sheet5!$H$53:$P$53</c:f>
              <c:numCache>
                <c:formatCode>General</c:formatCode>
                <c:ptCount val="9"/>
                <c:pt idx="8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C1E-4F7C-8F4F-5FF823B3EC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Fabrication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129928989263213E-2"/>
          <c:y val="0.26846985425392661"/>
          <c:w val="0.91978453767704393"/>
          <c:h val="0.42094542446148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Sheet5!$F$59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Sheet5!$H$59:$P$59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0-F43E-4B10-80AB-963C18F16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ndard"/>
        <c:varyColors val="0"/>
        <c:ser>
          <c:idx val="1"/>
          <c:order val="1"/>
          <c:tx>
            <c:strRef>
              <c:f>Sheet5!$F$60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2C15145F-DBF0-4264-A2B4-5A03B3FE856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43E-4B10-80AB-963C18F16BC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7B414CB-E410-4611-9A9A-E5EBAA37B1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43E-4B10-80AB-963C18F16BC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534CC30-27FE-4B69-816F-92ED172F85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43E-4B10-80AB-963C18F16BC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21841C5-A65C-4863-A5E8-20F589A2B5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43E-4B10-80AB-963C18F16BC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F84DE5C-BE2D-4621-A83F-53AB4DCF397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43E-4B10-80AB-963C18F16BC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69D42BF-2E19-45B4-9723-C95BC2730AF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43E-4B10-80AB-963C18F16BC4}"/>
                </c:ext>
              </c:extLst>
            </c:dLbl>
            <c:dLbl>
              <c:idx val="6"/>
              <c:layout>
                <c:manualLayout>
                  <c:x val="-3.7048388235991957E-2"/>
                  <c:y val="-0.28996108782190294"/>
                </c:manualLayout>
              </c:layout>
              <c:tx>
                <c:rich>
                  <a:bodyPr/>
                  <a:lstStyle/>
                  <a:p>
                    <a:fld id="{C248A6B1-8C89-4C49-8859-59290764D5F7}" type="CELLRANGE">
                      <a:rPr lang="fr-FR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F43E-4B10-80AB-963C18F16BC4}"/>
                </c:ext>
              </c:extLst>
            </c:dLbl>
            <c:dLbl>
              <c:idx val="7"/>
              <c:layout>
                <c:manualLayout>
                  <c:x val="-1.6840176470905435E-2"/>
                  <c:y val="-0.27290455324414392"/>
                </c:manualLayout>
              </c:layout>
              <c:tx>
                <c:rich>
                  <a:bodyPr/>
                  <a:lstStyle/>
                  <a:p>
                    <a:fld id="{02DCF472-235B-45E8-83BC-5610B28D99C4}" type="CELLRANGE">
                      <a:rPr lang="fr-FR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F43E-4B10-80AB-963C18F16BC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2B4E527-84D1-4FED-B065-24D079B5B4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43E-4B10-80AB-963C18F16B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Sheet5!$H$60:$P$60</c:f>
              <c:numCache>
                <c:formatCode>0</c:formatCode>
                <c:ptCount val="9"/>
                <c:pt idx="0">
                  <c:v>14.343291893889546</c:v>
                </c:pt>
                <c:pt idx="1">
                  <c:v>36.572154278391658</c:v>
                </c:pt>
                <c:pt idx="2">
                  <c:v>20.420973731817611</c:v>
                </c:pt>
                <c:pt idx="3">
                  <c:v>17.666660359535719</c:v>
                </c:pt>
                <c:pt idx="4">
                  <c:v>28.874594639098955</c:v>
                </c:pt>
                <c:pt idx="5">
                  <c:v>9.2936937296280391</c:v>
                </c:pt>
                <c:pt idx="6">
                  <c:v>15</c:v>
                </c:pt>
                <c:pt idx="7">
                  <c:v>14.44946</c:v>
                </c:pt>
                <c:pt idx="8">
                  <c:v>12.197160037878788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Sheet5!$H$61:$P$61</c15:f>
                <c15:dlblRangeCache>
                  <c:ptCount val="9"/>
                  <c:pt idx="0">
                    <c:v>14Rs/KGS,
labour - 16 Nos</c:v>
                  </c:pt>
                  <c:pt idx="1">
                    <c:v>37Rs/KGS,
labour - 19 Nos</c:v>
                  </c:pt>
                  <c:pt idx="2">
                    <c:v>20Rs/KGS,
labour - 14 Nos</c:v>
                  </c:pt>
                  <c:pt idx="3">
                    <c:v>18Rs/KGS,
labour - 14 Nos</c:v>
                  </c:pt>
                  <c:pt idx="4">
                    <c:v>29Rs/KGS,
labour - 18 Nos</c:v>
                  </c:pt>
                  <c:pt idx="5">
                    <c:v>9Rs/KGS,
labour - 27 Nos</c:v>
                  </c:pt>
                  <c:pt idx="6">
                    <c:v>15Rs/KGS,
labour - 20 Nos</c:v>
                  </c:pt>
                  <c:pt idx="7">
                    <c:v>14Rs/KGS,
labour - 31 Nos</c:v>
                  </c:pt>
                  <c:pt idx="8">
                    <c:v>12Rs/KGS,
labour - 20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F43E-4B10-80AB-963C18F16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[30-06-24 Daily Cumulative Progress - B18 &amp; B19.xlsx]Sheet3!PivotTable1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POD ERECTION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Sheet3!$A$3:$A$15</c:f>
              <c:multiLvlStrCache>
                <c:ptCount val="10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</c:lvl>
                <c:lvl>
                  <c:pt idx="0">
                    <c:v>2023</c:v>
                  </c:pt>
                  <c:pt idx="4">
                    <c:v>2024</c:v>
                  </c:pt>
                </c:lvl>
              </c:multiLvlStrCache>
            </c:multiLvlStrRef>
          </c:cat>
          <c:val>
            <c:numRef>
              <c:f>Sheet3!$B$3:$B$15</c:f>
              <c:numCache>
                <c:formatCode>General</c:formatCode>
                <c:ptCount val="10"/>
                <c:pt idx="0">
                  <c:v>32</c:v>
                </c:pt>
                <c:pt idx="1">
                  <c:v>47</c:v>
                </c:pt>
                <c:pt idx="2">
                  <c:v>54</c:v>
                </c:pt>
                <c:pt idx="3">
                  <c:v>96</c:v>
                </c:pt>
                <c:pt idx="4">
                  <c:v>110</c:v>
                </c:pt>
                <c:pt idx="5">
                  <c:v>96</c:v>
                </c:pt>
                <c:pt idx="6">
                  <c:v>87</c:v>
                </c:pt>
                <c:pt idx="7">
                  <c:v>53</c:v>
                </c:pt>
                <c:pt idx="8">
                  <c:v>66</c:v>
                </c:pt>
                <c:pt idx="9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C4-4F33-A693-7FD8B315389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79167807"/>
        <c:axId val="479169055"/>
      </c:barChart>
      <c:catAx>
        <c:axId val="47916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69055"/>
        <c:crosses val="autoZero"/>
        <c:auto val="1"/>
        <c:lblAlgn val="ctr"/>
        <c:lblOffset val="100"/>
        <c:noMultiLvlLbl val="0"/>
      </c:catAx>
      <c:valAx>
        <c:axId val="47916905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916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[30-06-24 Daily Cumulative Progress - B18 &amp; B19.xlsx]Sheet4!PivotTable2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POD ERECTION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Sheet4!$A$3:$A$13</c:f>
              <c:multiLvlStrCache>
                <c:ptCount val="8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</c:lvl>
                <c:lvl>
                  <c:pt idx="0">
                    <c:v>2023</c:v>
                  </c:pt>
                  <c:pt idx="2">
                    <c:v>2024</c:v>
                  </c:pt>
                </c:lvl>
              </c:multiLvlStrCache>
            </c:multiLvlStrRef>
          </c:cat>
          <c:val>
            <c:numRef>
              <c:f>Sheet4!$B$3:$B$13</c:f>
              <c:numCache>
                <c:formatCode>General</c:formatCode>
                <c:ptCount val="8"/>
                <c:pt idx="0">
                  <c:v>6</c:v>
                </c:pt>
                <c:pt idx="1">
                  <c:v>62</c:v>
                </c:pt>
                <c:pt idx="2">
                  <c:v>53</c:v>
                </c:pt>
                <c:pt idx="3">
                  <c:v>83</c:v>
                </c:pt>
                <c:pt idx="4">
                  <c:v>68</c:v>
                </c:pt>
                <c:pt idx="5">
                  <c:v>52</c:v>
                </c:pt>
                <c:pt idx="6">
                  <c:v>43</c:v>
                </c:pt>
                <c:pt idx="7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C-451A-B153-5C8C2AF4DFF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79208159"/>
        <c:axId val="479220639"/>
      </c:barChart>
      <c:catAx>
        <c:axId val="47920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20639"/>
        <c:crosses val="autoZero"/>
        <c:auto val="1"/>
        <c:lblAlgn val="ctr"/>
        <c:lblOffset val="100"/>
        <c:noMultiLvlLbl val="0"/>
      </c:catAx>
      <c:valAx>
        <c:axId val="47922063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920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B16.xlsx]Sheet2!PivotTable3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6911328951435876E-2"/>
          <c:y val="0.1289719762993824"/>
          <c:w val="0.85241226373085455"/>
          <c:h val="0.67324074074074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Sheet2!$A$3:$A$8</c:f>
              <c:strCache>
                <c:ptCount val="5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</c:strCache>
            </c:strRef>
          </c:cat>
          <c:val>
            <c:numRef>
              <c:f>Sheet2!$B$3:$B$8</c:f>
              <c:numCache>
                <c:formatCode>General</c:formatCode>
                <c:ptCount val="5"/>
                <c:pt idx="0">
                  <c:v>25</c:v>
                </c:pt>
                <c:pt idx="1">
                  <c:v>4</c:v>
                </c:pt>
                <c:pt idx="2">
                  <c:v>19</c:v>
                </c:pt>
                <c:pt idx="3">
                  <c:v>15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2A-4E55-9EE3-6B6FAF079AA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530847"/>
        <c:axId val="82452223"/>
      </c:barChart>
      <c:catAx>
        <c:axId val="8253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2223"/>
        <c:crosses val="autoZero"/>
        <c:auto val="1"/>
        <c:lblAlgn val="ctr"/>
        <c:lblOffset val="100"/>
        <c:noMultiLvlLbl val="0"/>
      </c:catAx>
      <c:valAx>
        <c:axId val="8245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53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B16.xlsx]Sheet3!PivotTable4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2685201656680557"/>
          <c:y val="5.84410504663779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Sheet3!$A$3:$A$8</c:f>
              <c:strCache>
                <c:ptCount val="5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</c:strCache>
            </c:strRef>
          </c:cat>
          <c:val>
            <c:numRef>
              <c:f>Sheet3!$B$3:$B$8</c:f>
              <c:numCache>
                <c:formatCode>General</c:formatCode>
                <c:ptCount val="5"/>
                <c:pt idx="0">
                  <c:v>24</c:v>
                </c:pt>
                <c:pt idx="1">
                  <c:v>10</c:v>
                </c:pt>
                <c:pt idx="2">
                  <c:v>3</c:v>
                </c:pt>
                <c:pt idx="3">
                  <c:v>31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E-4107-AF6F-70ADFAC2467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56799"/>
        <c:axId val="82454719"/>
      </c:barChart>
      <c:catAx>
        <c:axId val="8245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4719"/>
        <c:crosses val="autoZero"/>
        <c:auto val="1"/>
        <c:lblAlgn val="ctr"/>
        <c:lblOffset val="100"/>
        <c:noMultiLvlLbl val="0"/>
      </c:catAx>
      <c:valAx>
        <c:axId val="824547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5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B16.xlsx]Sheet4!PivotTable5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4117351041733474"/>
          <c:y val="1.42779168406904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227431339893164"/>
          <c:y val="0.1947687736337467"/>
          <c:w val="0.73176141443857978"/>
          <c:h val="0.566156502832255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Sheet4!$A$3:$A$7</c:f>
              <c:strCache>
                <c:ptCount val="4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</c:strCache>
            </c:strRef>
          </c:cat>
          <c:val>
            <c:numRef>
              <c:f>Sheet4!$B$3:$B$7</c:f>
              <c:numCache>
                <c:formatCode>General</c:formatCode>
                <c:ptCount val="4"/>
                <c:pt idx="0">
                  <c:v>27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C-4DEE-A71B-C6D37F8B1ED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83423"/>
        <c:axId val="82477599"/>
      </c:barChart>
      <c:catAx>
        <c:axId val="8248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77599"/>
        <c:crosses val="autoZero"/>
        <c:auto val="1"/>
        <c:lblAlgn val="ctr"/>
        <c:lblOffset val="100"/>
        <c:noMultiLvlLbl val="0"/>
      </c:catAx>
      <c:valAx>
        <c:axId val="82477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8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128138045455541"/>
          <c:y val="0.52072360746573332"/>
          <c:w val="9.4066478390400013E-2"/>
          <c:h val="9.31361184018664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Avg Cost/Cum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56053872332271"/>
          <c:y val="9.4841394652111985E-2"/>
          <c:w val="0.77150437445319331"/>
          <c:h val="0.81165368392257375"/>
        </c:manualLayout>
      </c:layout>
      <c:barChart>
        <c:barDir val="bar"/>
        <c:grouping val="clustered"/>
        <c:varyColors val="0"/>
        <c:ser>
          <c:idx val="3"/>
          <c:order val="3"/>
          <c:tx>
            <c:strRef>
              <c:f>Sheet6!$L$5</c:f>
              <c:strCache>
                <c:ptCount val="1"/>
                <c:pt idx="0">
                  <c:v>Avg Cost/Cum</c:v>
                </c:pt>
              </c:strCache>
              <c:extLst xmlns:c15="http://schemas.microsoft.com/office/drawing/2012/chart"/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multiLvlStrRef>
              <c:f>Sheet6!$G$6:$H$32</c:f>
              <c:multiLvlStrCache>
                <c:ptCount val="27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</c:lvl>
              </c:multiLvlStrCache>
              <c:extLst xmlns:c15="http://schemas.microsoft.com/office/drawing/2012/chart"/>
            </c:multiLvlStrRef>
          </c:cat>
          <c:val>
            <c:numRef>
              <c:f>Sheet6!$L$6:$L$32</c:f>
              <c:numCache>
                <c:formatCode>General</c:formatCode>
                <c:ptCount val="27"/>
                <c:pt idx="0">
                  <c:v>4469</c:v>
                </c:pt>
                <c:pt idx="1">
                  <c:v>3788</c:v>
                </c:pt>
                <c:pt idx="2">
                  <c:v>4249</c:v>
                </c:pt>
                <c:pt idx="3">
                  <c:v>6637</c:v>
                </c:pt>
                <c:pt idx="4">
                  <c:v>5761</c:v>
                </c:pt>
                <c:pt idx="5">
                  <c:v>6974</c:v>
                </c:pt>
                <c:pt idx="6">
                  <c:v>5331</c:v>
                </c:pt>
                <c:pt idx="7">
                  <c:v>4801</c:v>
                </c:pt>
                <c:pt idx="8">
                  <c:v>4269</c:v>
                </c:pt>
                <c:pt idx="9">
                  <c:v>4934</c:v>
                </c:pt>
                <c:pt idx="10">
                  <c:v>2326</c:v>
                </c:pt>
                <c:pt idx="11">
                  <c:v>4748</c:v>
                </c:pt>
                <c:pt idx="12">
                  <c:v>6384</c:v>
                </c:pt>
                <c:pt idx="13">
                  <c:v>5636</c:v>
                </c:pt>
                <c:pt idx="14">
                  <c:v>6635</c:v>
                </c:pt>
                <c:pt idx="15">
                  <c:v>9251</c:v>
                </c:pt>
                <c:pt idx="16">
                  <c:v>6052</c:v>
                </c:pt>
                <c:pt idx="17">
                  <c:v>6401</c:v>
                </c:pt>
                <c:pt idx="18">
                  <c:v>7726</c:v>
                </c:pt>
                <c:pt idx="19">
                  <c:v>7508</c:v>
                </c:pt>
                <c:pt idx="20">
                  <c:v>7049</c:v>
                </c:pt>
                <c:pt idx="21">
                  <c:v>5890</c:v>
                </c:pt>
                <c:pt idx="22">
                  <c:v>6055</c:v>
                </c:pt>
                <c:pt idx="23">
                  <c:v>6072</c:v>
                </c:pt>
                <c:pt idx="24">
                  <c:v>6947</c:v>
                </c:pt>
                <c:pt idx="25">
                  <c:v>6363</c:v>
                </c:pt>
                <c:pt idx="26">
                  <c:v>6811</c:v>
                </c:pt>
              </c:numCache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02-5A00-49B4-9B2D-660303762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2487887"/>
        <c:axId val="2112479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Sheet6!$I$5</c15:sqref>
                        </c15:formulaRef>
                      </c:ext>
                    </c:extLst>
                    <c:strCache>
                      <c:ptCount val="1"/>
                      <c:pt idx="0">
                        <c:v>Labour Cost (INR)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Sheet6!$G$6:$H$32</c15:sqref>
                        </c15:formulaRef>
                      </c:ext>
                    </c:extLst>
                    <c:multiLvlStrCache>
                      <c:ptCount val="27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Sheet6!$I$6:$I$32</c15:sqref>
                        </c15:formulaRef>
                      </c:ext>
                    </c:extLst>
                    <c:numCache>
                      <c:formatCode>General</c:formatCode>
                      <c:ptCount val="2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#,##0">
                        <c:v>10003410</c:v>
                      </c:pt>
                      <c:pt idx="18" formatCode="#,##0">
                        <c:v>10370522</c:v>
                      </c:pt>
                      <c:pt idx="19" formatCode="#,##0">
                        <c:v>8979301</c:v>
                      </c:pt>
                      <c:pt idx="20" formatCode="#,##0">
                        <c:v>13128945</c:v>
                      </c:pt>
                      <c:pt idx="21" formatCode="#,##0">
                        <c:v>18989158</c:v>
                      </c:pt>
                      <c:pt idx="22" formatCode="#,##0">
                        <c:v>21732402</c:v>
                      </c:pt>
                      <c:pt idx="23" formatCode="#,##0">
                        <c:v>22651394</c:v>
                      </c:pt>
                      <c:pt idx="24" formatCode="#,##0">
                        <c:v>20895183</c:v>
                      </c:pt>
                      <c:pt idx="25" formatCode="#,##0">
                        <c:v>22060451</c:v>
                      </c:pt>
                      <c:pt idx="26">
                        <c:v>24000480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5A00-49B4-9B2D-660303762E34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Sheet6!$J$5</c15:sqref>
                        </c15:formulaRef>
                      </c:ext>
                    </c:extLst>
                    <c:strCache>
                      <c:ptCount val="1"/>
                      <c:pt idx="0">
                        <c:v>Concrete (Cum)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Sheet6!$G$6:$H$32</c15:sqref>
                        </c15:formulaRef>
                      </c:ext>
                    </c:extLst>
                    <c:multiLvlStrCache>
                      <c:ptCount val="27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Sheet6!$J$6:$J$32</c15:sqref>
                        </c15:formulaRef>
                      </c:ext>
                    </c:extLst>
                    <c:numCache>
                      <c:formatCode>General</c:formatCode>
                      <c:ptCount val="27"/>
                      <c:pt idx="0">
                        <c:v>544</c:v>
                      </c:pt>
                      <c:pt idx="1">
                        <c:v>652</c:v>
                      </c:pt>
                      <c:pt idx="2">
                        <c:v>662</c:v>
                      </c:pt>
                      <c:pt idx="3">
                        <c:v>400</c:v>
                      </c:pt>
                      <c:pt idx="4">
                        <c:v>445</c:v>
                      </c:pt>
                      <c:pt idx="5">
                        <c:v>285</c:v>
                      </c:pt>
                      <c:pt idx="6">
                        <c:v>387</c:v>
                      </c:pt>
                      <c:pt idx="7">
                        <c:v>555</c:v>
                      </c:pt>
                      <c:pt idx="8">
                        <c:v>935</c:v>
                      </c:pt>
                      <c:pt idx="9">
                        <c:v>972</c:v>
                      </c:pt>
                      <c:pt idx="10">
                        <c:v>2232</c:v>
                      </c:pt>
                      <c:pt idx="11">
                        <c:v>903</c:v>
                      </c:pt>
                      <c:pt idx="12">
                        <c:v>824</c:v>
                      </c:pt>
                      <c:pt idx="13">
                        <c:v>1006</c:v>
                      </c:pt>
                      <c:pt idx="14">
                        <c:v>1085</c:v>
                      </c:pt>
                      <c:pt idx="15">
                        <c:v>506</c:v>
                      </c:pt>
                      <c:pt idx="16">
                        <c:v>1316</c:v>
                      </c:pt>
                      <c:pt idx="17">
                        <c:v>1563</c:v>
                      </c:pt>
                      <c:pt idx="18">
                        <c:v>1342</c:v>
                      </c:pt>
                      <c:pt idx="19">
                        <c:v>1196</c:v>
                      </c:pt>
                      <c:pt idx="20">
                        <c:v>1863</c:v>
                      </c:pt>
                      <c:pt idx="21">
                        <c:v>3224</c:v>
                      </c:pt>
                      <c:pt idx="22">
                        <c:v>3589</c:v>
                      </c:pt>
                      <c:pt idx="23">
                        <c:v>3731</c:v>
                      </c:pt>
                      <c:pt idx="24">
                        <c:v>3008</c:v>
                      </c:pt>
                      <c:pt idx="25">
                        <c:v>3467</c:v>
                      </c:pt>
                      <c:pt idx="26">
                        <c:v>3524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A00-49B4-9B2D-660303762E3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Sheet6!$K$5</c15:sqref>
                        </c15:formulaRef>
                      </c:ext>
                    </c:extLst>
                    <c:strCache>
                      <c:ptCount val="1"/>
                      <c:pt idx="0">
                        <c:v>Labour (Nos)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Sheet6!$G$6:$H$32</c15:sqref>
                        </c15:formulaRef>
                      </c:ext>
                    </c:extLst>
                    <c:multiLvlStrCache>
                      <c:ptCount val="27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Sheet6!$K$6:$K$32</c15:sqref>
                        </c15:formulaRef>
                      </c:ext>
                    </c:extLst>
                    <c:numCache>
                      <c:formatCode>General</c:formatCode>
                      <c:ptCount val="27"/>
                      <c:pt idx="0">
                        <c:v>120</c:v>
                      </c:pt>
                      <c:pt idx="1">
                        <c:v>122</c:v>
                      </c:pt>
                      <c:pt idx="2">
                        <c:v>127</c:v>
                      </c:pt>
                      <c:pt idx="3">
                        <c:v>125</c:v>
                      </c:pt>
                      <c:pt idx="4">
                        <c:v>116</c:v>
                      </c:pt>
                      <c:pt idx="5">
                        <c:v>111</c:v>
                      </c:pt>
                      <c:pt idx="6">
                        <c:v>102</c:v>
                      </c:pt>
                      <c:pt idx="7">
                        <c:v>145</c:v>
                      </c:pt>
                      <c:pt idx="8">
                        <c:v>195</c:v>
                      </c:pt>
                      <c:pt idx="9">
                        <c:v>233</c:v>
                      </c:pt>
                      <c:pt idx="10">
                        <c:v>249</c:v>
                      </c:pt>
                      <c:pt idx="11">
                        <c:v>253</c:v>
                      </c:pt>
                      <c:pt idx="12">
                        <c:v>209</c:v>
                      </c:pt>
                      <c:pt idx="13">
                        <c:v>277</c:v>
                      </c:pt>
                      <c:pt idx="14">
                        <c:v>343</c:v>
                      </c:pt>
                      <c:pt idx="15">
                        <c:v>193</c:v>
                      </c:pt>
                      <c:pt idx="16">
                        <c:v>370</c:v>
                      </c:pt>
                      <c:pt idx="17">
                        <c:v>442</c:v>
                      </c:pt>
                      <c:pt idx="18">
                        <c:v>454</c:v>
                      </c:pt>
                      <c:pt idx="19">
                        <c:v>429</c:v>
                      </c:pt>
                      <c:pt idx="20">
                        <c:v>584</c:v>
                      </c:pt>
                      <c:pt idx="21">
                        <c:v>877</c:v>
                      </c:pt>
                      <c:pt idx="22">
                        <c:v>949</c:v>
                      </c:pt>
                      <c:pt idx="23">
                        <c:v>1009</c:v>
                      </c:pt>
                      <c:pt idx="24">
                        <c:v>915</c:v>
                      </c:pt>
                      <c:pt idx="25">
                        <c:v>997</c:v>
                      </c:pt>
                      <c:pt idx="26">
                        <c:v>1050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A00-49B4-9B2D-660303762E34}"/>
                  </c:ext>
                </c:extLst>
              </c15:ser>
            </c15:filteredBarSeries>
          </c:ext>
        </c:extLst>
      </c:barChart>
      <c:catAx>
        <c:axId val="211248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79983"/>
        <c:crosses val="autoZero"/>
        <c:auto val="1"/>
        <c:lblAlgn val="ctr"/>
        <c:lblOffset val="100"/>
        <c:noMultiLvlLbl val="0"/>
      </c:catAx>
      <c:valAx>
        <c:axId val="2112479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8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926742429220616"/>
          <c:y val="0.96038940586972088"/>
          <c:w val="0.70146502431284763"/>
          <c:h val="3.961059413027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Flat Finishing Cost Performance</a:t>
            </a:r>
          </a:p>
        </c:rich>
      </c:tx>
      <c:layout>
        <c:manualLayout>
          <c:xMode val="edge"/>
          <c:yMode val="edge"/>
          <c:x val="0.23498481152264236"/>
          <c:y val="5.34733652465932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(Rs/FLAT)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8372613-E56C-4E21-AE87-159B8349B6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AEC-4701-B015-896183D333F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B4C056A-EF4E-4C0F-862B-91E9FEE5110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AEC-4701-B015-896183D333F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7AF2195-E03C-44FE-A912-B8B1840F6F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AEC-4701-B015-896183D333F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62A69A1-ECF6-48F2-9842-DD50AE1A9B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AEC-4701-B015-896183D333F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4754E80-A43C-4CBC-A0FD-B14600149F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AEC-4701-B015-896183D333F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6A6F234-330C-4159-BAD2-0A83DE8A34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AEC-4701-B015-896183D333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Sheet5!$K$28:$P$28</c:f>
              <c:numCache>
                <c:formatCode>mmm\-yy</c:formatCode>
                <c:ptCount val="6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</c:numCache>
            </c:numRef>
          </c:cat>
          <c:val>
            <c:numRef>
              <c:f>Sheet5!$K$63:$P$63</c:f>
              <c:numCache>
                <c:formatCode>0</c:formatCode>
                <c:ptCount val="6"/>
                <c:pt idx="0">
                  <c:v>8791.5</c:v>
                </c:pt>
                <c:pt idx="1">
                  <c:v>22447.938000000002</c:v>
                </c:pt>
                <c:pt idx="2">
                  <c:v>10338</c:v>
                </c:pt>
                <c:pt idx="3">
                  <c:v>8651.2065432098771</c:v>
                </c:pt>
                <c:pt idx="4">
                  <c:v>11843.15</c:v>
                </c:pt>
                <c:pt idx="5">
                  <c:v>9980.7542372881362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Sheet5!$K$64:$P$64</c15:f>
                <c15:dlblRangeCache>
                  <c:ptCount val="6"/>
                  <c:pt idx="0">
                    <c:v>8792Rs/Per Flat,
labour - 8 Nos</c:v>
                  </c:pt>
                  <c:pt idx="1">
                    <c:v>22448Rs/Per Flat,
labour - 22 Nos</c:v>
                  </c:pt>
                  <c:pt idx="2">
                    <c:v>10338Rs/Per Flat,
labour - 20 Nos</c:v>
                  </c:pt>
                  <c:pt idx="3">
                    <c:v>8651Rs/Per Flat,
labour - 22 Nos</c:v>
                  </c:pt>
                  <c:pt idx="4">
                    <c:v>11843Rs/Per Flat,
labour - 37 Nos</c:v>
                  </c:pt>
                  <c:pt idx="5">
                    <c:v>9981Rs/Per Flat,
labour - 53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AAEC-4701-B015-896183D33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(Rs/FLAT)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Sheet5!$K$28:$P$28</c:f>
              <c:numCache>
                <c:formatCode>mmm\-yy</c:formatCode>
                <c:ptCount val="6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</c:numCache>
            </c:numRef>
          </c:cat>
          <c:val>
            <c:numRef>
              <c:f>Sheet5!$K$62:$P$62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AEC-4701-B015-896183D33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All Batching Plant</a:t>
            </a:r>
          </a:p>
        </c:rich>
      </c:tx>
      <c:layout>
        <c:manualLayout>
          <c:xMode val="edge"/>
          <c:yMode val="edge"/>
          <c:x val="0.3567152230971129"/>
          <c:y val="4.62964335340435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580927384077009E-2"/>
          <c:y val="0.16882630847614635"/>
          <c:w val="0.89019685039370078"/>
          <c:h val="0.46567767570720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Sheet5!$G$103:$H$103</c:f>
              <c:strCache>
                <c:ptCount val="2"/>
                <c:pt idx="0">
                  <c:v>Approved Cost (Rs/CUM)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Sheet5!$Q$101</c:f>
              <c:numCache>
                <c:formatCode>mmm\-yy</c:formatCode>
                <c:ptCount val="1"/>
                <c:pt idx="0">
                  <c:v>45444</c:v>
                </c:pt>
              </c:numCache>
            </c:numRef>
          </c:cat>
          <c:val>
            <c:numRef>
              <c:f>Sheet5!$Q$103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3DB6-4720-9D01-1CCD41FE1FFC}"/>
            </c:ext>
          </c:extLst>
        </c:ser>
        <c:ser>
          <c:idx val="1"/>
          <c:order val="1"/>
          <c:tx>
            <c:strRef>
              <c:f>Sheet5!$G$104:$H$104</c:f>
              <c:strCache>
                <c:ptCount val="2"/>
                <c:pt idx="0">
                  <c:v>Actual Cost (Rs/CUM)</c:v>
                </c:pt>
                <c:pt idx="1">
                  <c:v>COMMON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0AC1A79-AAC0-4199-853E-01175CD43318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FC2AF0C-02FB-4F66-A658-AD8400081A9B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DB6-4720-9D01-1CCD41FE1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Sheet5!$Q$101</c:f>
              <c:numCache>
                <c:formatCode>mmm\-yy</c:formatCode>
                <c:ptCount val="1"/>
                <c:pt idx="0">
                  <c:v>45444</c:v>
                </c:pt>
              </c:numCache>
            </c:numRef>
          </c:cat>
          <c:val>
            <c:numRef>
              <c:f>Sheet5!$Q$104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Sheet5!$Q$108</c15:f>
                <c15:dlblRangeCache>
                  <c:ptCount val="1"/>
                  <c:pt idx="0">
                    <c:v>56Rs/Per Cum,
labour - 3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3DB6-4720-9D01-1CCD41FE1FFC}"/>
            </c:ext>
          </c:extLst>
        </c:ser>
        <c:ser>
          <c:idx val="2"/>
          <c:order val="2"/>
          <c:tx>
            <c:strRef>
              <c:f>Sheet5!$G$105:$H$105</c:f>
              <c:strCache>
                <c:ptCount val="2"/>
                <c:pt idx="0">
                  <c:v>Actual Cost (Rs/CUM)</c:v>
                </c:pt>
                <c:pt idx="1">
                  <c:v>HCS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81F117A-EF82-4756-B8C0-3BD554DA564B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FE93559-CDD3-4F4A-A616-BFD17E8EE71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DB6-4720-9D01-1CCD41FE1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Sheet5!$Q$101</c:f>
              <c:numCache>
                <c:formatCode>mmm\-yy</c:formatCode>
                <c:ptCount val="1"/>
                <c:pt idx="0">
                  <c:v>45444</c:v>
                </c:pt>
              </c:numCache>
            </c:numRef>
          </c:cat>
          <c:val>
            <c:numRef>
              <c:f>Sheet5!$Q$105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Sheet5!$Q$109</c15:f>
                <c15:dlblRangeCache>
                  <c:ptCount val="1"/>
                  <c:pt idx="0">
                    <c:v>106Rs/Per Cum,
labour - 6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3DB6-4720-9D01-1CCD41FE1FFC}"/>
            </c:ext>
          </c:extLst>
        </c:ser>
        <c:ser>
          <c:idx val="3"/>
          <c:order val="3"/>
          <c:tx>
            <c:strRef>
              <c:f>Sheet5!$G$106:$H$106</c:f>
              <c:strCache>
                <c:ptCount val="2"/>
                <c:pt idx="0">
                  <c:v>Actual Cost (Rs/CUM)</c:v>
                </c:pt>
                <c:pt idx="1">
                  <c:v>CAROUSAL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37C2A8F-8D39-4382-902D-3CF5C46757F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42A6286-04AF-46F7-80CD-60262BD4844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DB6-4720-9D01-1CCD41FE1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Sheet5!$Q$101</c:f>
              <c:numCache>
                <c:formatCode>mmm\-yy</c:formatCode>
                <c:ptCount val="1"/>
                <c:pt idx="0">
                  <c:v>45444</c:v>
                </c:pt>
              </c:numCache>
            </c:numRef>
          </c:cat>
          <c:val>
            <c:numRef>
              <c:f>Sheet5!$Q$106</c:f>
              <c:numCache>
                <c:formatCode>General</c:formatCode>
                <c:ptCount val="1"/>
                <c:pt idx="0">
                  <c:v>125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Sheet5!$Q$110</c15:f>
                <c15:dlblRangeCache>
                  <c:ptCount val="1"/>
                  <c:pt idx="0">
                    <c:v>125Rs/Per Cum,
labour - 5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3DB6-4720-9D01-1CCD41FE1FFC}"/>
            </c:ext>
          </c:extLst>
        </c:ser>
        <c:ser>
          <c:idx val="4"/>
          <c:order val="4"/>
          <c:tx>
            <c:strRef>
              <c:f>Sheet5!$G$107:$H$107</c:f>
              <c:strCache>
                <c:ptCount val="2"/>
                <c:pt idx="0">
                  <c:v>Actual Cost (Rs/CUM)</c:v>
                </c:pt>
                <c:pt idx="1">
                  <c:v>POD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209D597-ED02-4840-BDAD-1197AD9C89B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1EEE126-430E-458C-8543-AA0B21D501A8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DB6-4720-9D01-1CCD41FE1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Sheet5!$Q$101</c:f>
              <c:numCache>
                <c:formatCode>mmm\-yy</c:formatCode>
                <c:ptCount val="1"/>
                <c:pt idx="0">
                  <c:v>45444</c:v>
                </c:pt>
              </c:numCache>
            </c:numRef>
          </c:cat>
          <c:val>
            <c:numRef>
              <c:f>Sheet5!$Q$107</c:f>
              <c:numCache>
                <c:formatCode>General</c:formatCode>
                <c:ptCount val="1"/>
                <c:pt idx="0">
                  <c:v>84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Sheet5!$Q$111</c15:f>
                <c15:dlblRangeCache>
                  <c:ptCount val="1"/>
                  <c:pt idx="0">
                    <c:v>84Rs/Per Cum,
labour - 6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3DB6-4720-9D01-1CCD41FE1FF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98175775"/>
        <c:axId val="398169535"/>
      </c:barChart>
      <c:dateAx>
        <c:axId val="39817577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69535"/>
        <c:crosses val="autoZero"/>
        <c:auto val="1"/>
        <c:lblOffset val="100"/>
        <c:baseTimeUnit val="days"/>
      </c:dateAx>
      <c:valAx>
        <c:axId val="39816953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817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Cost Performance</a:t>
            </a:r>
          </a:p>
        </c:rich>
      </c:tx>
      <c:layout>
        <c:manualLayout>
          <c:xMode val="edge"/>
          <c:yMode val="edge"/>
          <c:x val="0.2713345195714284"/>
          <c:y val="4.02197493820897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Sheet5!$F$30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61C43D6-AA87-4A8E-AC29-52FBEEF5AA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1AD-453D-9F92-CA1EB9C984B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F549B73-3295-411C-97B7-80815A3CA0F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1AD-453D-9F92-CA1EB9C984B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EDD57C1-A4E0-43BD-9FC3-DB12BFB816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1AD-453D-9F92-CA1EB9C984B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91060BE-E31A-4AC5-A9E6-C7CA11C264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1AD-453D-9F92-CA1EB9C984B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0714EC3-AAA4-407A-8B70-898112CE31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1AD-453D-9F92-CA1EB9C984B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CE9D66A-2D57-4E76-83E7-BDE0A8DFFB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1AD-453D-9F92-CA1EB9C984B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346ACED-1F02-4780-9DE3-F95FE8868A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1AD-453D-9F92-CA1EB9C984B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4CEE257-4384-4CDD-9BAF-33A626DF04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1AD-453D-9F92-CA1EB9C984B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74AD9FB-D044-4A02-B66C-50592BE596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1AD-453D-9F92-CA1EB9C984B5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Sheet5!$H$30:$P$30</c:f>
              <c:numCache>
                <c:formatCode>0</c:formatCode>
                <c:ptCount val="9"/>
                <c:pt idx="0">
                  <c:v>6630.6668480540247</c:v>
                </c:pt>
                <c:pt idx="1">
                  <c:v>7332.5702284538538</c:v>
                </c:pt>
                <c:pt idx="2">
                  <c:v>4398.3206947687686</c:v>
                </c:pt>
                <c:pt idx="3">
                  <c:v>3721.8117254102526</c:v>
                </c:pt>
                <c:pt idx="4">
                  <c:v>4881.4203758878502</c:v>
                </c:pt>
                <c:pt idx="5">
                  <c:v>5909.2192946214855</c:v>
                </c:pt>
                <c:pt idx="6">
                  <c:v>5914.6348469053473</c:v>
                </c:pt>
                <c:pt idx="7">
                  <c:v>3484.5370574577919</c:v>
                </c:pt>
                <c:pt idx="8">
                  <c:v>3215.224459139421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Sheet5!$H$31:$P$31</c15:f>
                <c15:dlblRangeCache>
                  <c:ptCount val="9"/>
                  <c:pt idx="0">
                    <c:v>6631Rs/m3,
labour - 75 Nos</c:v>
                  </c:pt>
                  <c:pt idx="1">
                    <c:v>7333Rs/m3,
labour - 61 Nos</c:v>
                  </c:pt>
                  <c:pt idx="2">
                    <c:v>4398Rs/m3,
labour - 71 Nos</c:v>
                  </c:pt>
                  <c:pt idx="3">
                    <c:v>3722Rs/m3,
labour - 98 Nos</c:v>
                  </c:pt>
                  <c:pt idx="4">
                    <c:v>4881Rs/m3,
labour - 91 Nos</c:v>
                  </c:pt>
                  <c:pt idx="5">
                    <c:v>5909Rs/m3,
labour - 77 Nos</c:v>
                  </c:pt>
                  <c:pt idx="6">
                    <c:v>5915Rs/m3,
labour - 58 Nos</c:v>
                  </c:pt>
                  <c:pt idx="7">
                    <c:v>3485Rs/m3,
labour - 35 Nos</c:v>
                  </c:pt>
                  <c:pt idx="8">
                    <c:v>3215Rs/m3,
labour - 35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F1AD-453D-9F92-CA1EB9C98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100"/>
        <c:axId val="2002429231"/>
        <c:axId val="2002430479"/>
      </c:barChart>
      <c:lineChart>
        <c:grouping val="standard"/>
        <c:varyColors val="0"/>
        <c:ser>
          <c:idx val="0"/>
          <c:order val="0"/>
          <c:tx>
            <c:strRef>
              <c:f>Sheet5!$F$29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AD-453D-9F92-CA1EB9C984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Sheet5!$H$29:$P$29</c:f>
              <c:numCache>
                <c:formatCode>General</c:formatCode>
                <c:ptCount val="9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1AD-453D-9F92-CA1EB9C98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Factory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997FE46-848F-48D5-A7F4-1A890B6F3B35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C943227-B586-46FC-BDB6-CC08A7AA9B3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0F8-4925-BDCF-2E4483E4CF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Sheet5!$O$63</c:f>
              <c:numCache>
                <c:formatCode>_(* #,##0_);_(* \(#,##0\);_(* "-"??_);_(@_)</c:formatCode>
                <c:ptCount val="1"/>
                <c:pt idx="0">
                  <c:v>758.43761850587862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Sheet5!$O$64</c15:f>
                <c15:dlblRangeCache>
                  <c:ptCount val="1"/>
                  <c:pt idx="0">
                    <c:v>758Rs/m3,
labour - 8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Sheet5!$O$62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Cost Performance</a:t>
            </a:r>
          </a:p>
        </c:rich>
      </c:tx>
      <c:layout>
        <c:manualLayout>
          <c:xMode val="edge"/>
          <c:yMode val="edge"/>
          <c:x val="0.295159648270838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Sheet5!$F$36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439EF3A-2A59-4BF0-B7C1-ED54836071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325-4A55-A9A1-AF7E2B00266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D0B252D-546F-46CF-B9F8-0BBBF8082B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325-4A55-A9A1-AF7E2B00266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BD8FE03-13DC-48D8-A41F-BE0C02B1E6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325-4A55-A9A1-AF7E2B00266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06F02E0-B35E-4201-9E37-6246B02905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325-4A55-A9A1-AF7E2B00266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D6B4565-2DA2-4F13-BAFB-9B5102EB13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325-4A55-A9A1-AF7E2B00266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E5AB53A-7F4E-4356-BC1E-F3AAED6F841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325-4A55-A9A1-AF7E2B00266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282FA52-A107-48D2-AF3A-C8E6A16A23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325-4A55-A9A1-AF7E2B00266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A04B032-1489-46CD-800B-66A415BC91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325-4A55-A9A1-AF7E2B00266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6337B1D-9A34-4DB1-8671-11E7044CE4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325-4A55-A9A1-AF7E2B002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Sheet5!$H$36:$P$36</c:f>
              <c:numCache>
                <c:formatCode>0</c:formatCode>
                <c:ptCount val="9"/>
                <c:pt idx="0">
                  <c:v>5630.507364312929</c:v>
                </c:pt>
                <c:pt idx="1">
                  <c:v>3256.9824617620366</c:v>
                </c:pt>
                <c:pt idx="2">
                  <c:v>6918.8037982479082</c:v>
                </c:pt>
                <c:pt idx="3">
                  <c:v>4313.5077777818315</c:v>
                </c:pt>
                <c:pt idx="4">
                  <c:v>4107.3462639101654</c:v>
                </c:pt>
                <c:pt idx="5">
                  <c:v>5262</c:v>
                </c:pt>
                <c:pt idx="6">
                  <c:v>7417.9144758571802</c:v>
                </c:pt>
                <c:pt idx="7">
                  <c:v>5497.0231596757476</c:v>
                </c:pt>
                <c:pt idx="8">
                  <c:v>4361.5258836740741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Sheet5!$H$37:$P$37</c15:f>
                <c15:dlblRangeCache>
                  <c:ptCount val="9"/>
                  <c:pt idx="0">
                    <c:v>5631Rs/m3,
labour - 125 Nos</c:v>
                  </c:pt>
                  <c:pt idx="1">
                    <c:v>3257Rs/m3,
labour - 84 Nos</c:v>
                  </c:pt>
                  <c:pt idx="2">
                    <c:v>6919Rs/m3,
labour - 108 Nos</c:v>
                  </c:pt>
                  <c:pt idx="3">
                    <c:v>4314Rs/m3,
labour - 231 Nos</c:v>
                  </c:pt>
                  <c:pt idx="4">
                    <c:v>4107Rs/m3,
labour - 174 Nos</c:v>
                  </c:pt>
                  <c:pt idx="5">
                    <c:v>5262Rs/m3,
labour - 156 Nos</c:v>
                  </c:pt>
                  <c:pt idx="6">
                    <c:v>7418Rs/m3,
labour - 155 Nos</c:v>
                  </c:pt>
                  <c:pt idx="7">
                    <c:v>5497Rs/m3,
labour - 160 Nos</c:v>
                  </c:pt>
                  <c:pt idx="8">
                    <c:v>4362Rs/m3,
labour - 171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2325-4A55-A9A1-AF7E2B002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Sheet5!$F$35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325-4A55-A9A1-AF7E2B0026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Sheet5!$H$35:$P$35</c:f>
              <c:numCache>
                <c:formatCode>General</c:formatCode>
                <c:ptCount val="9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 formatCode="0">
                  <c:v>1800</c:v>
                </c:pt>
                <c:pt idx="8" formatCode="0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325-4A55-A9A1-AF7E2B002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Element Repair Cost Performance</a:t>
            </a:r>
          </a:p>
        </c:rich>
      </c:tx>
      <c:layout>
        <c:manualLayout>
          <c:xMode val="edge"/>
          <c:yMode val="edge"/>
          <c:x val="0.21967556094160043"/>
          <c:y val="3.02404984945788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Sheet5!$F$45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DAEDA63-723C-4189-945B-E19D7427B5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F61-441B-A8BD-AC8C735952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24B8935-DFD7-4EB6-A5DC-848550AC7EF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F61-441B-A8BD-AC8C735952B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0DAE561-6F00-4E90-9E21-62D327FEAB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F61-441B-A8BD-AC8C735952B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61AC32A-9B26-4667-9961-2D6C75A3242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F61-441B-A8BD-AC8C735952B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59EBDC2-CE69-4C46-8D28-D926E91BE9B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F61-441B-A8BD-AC8C735952B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08D1D3E-C5D3-4CD3-B71D-FB622411A9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F61-441B-A8BD-AC8C735952B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AB89849-5D0C-44A7-8BDD-AFEF149CFD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F61-441B-A8BD-AC8C735952B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8162752-9F5E-438B-B805-5B7340BC5E4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Sheet5!$H$45:$O$45</c:f>
              <c:numCache>
                <c:formatCode>0</c:formatCode>
                <c:ptCount val="8"/>
                <c:pt idx="0">
                  <c:v>961.82756215163988</c:v>
                </c:pt>
                <c:pt idx="1">
                  <c:v>976.88345341928959</c:v>
                </c:pt>
                <c:pt idx="2">
                  <c:v>1146.4760842143232</c:v>
                </c:pt>
                <c:pt idx="3">
                  <c:v>0</c:v>
                </c:pt>
                <c:pt idx="4">
                  <c:v>1571.1058254426073</c:v>
                </c:pt>
                <c:pt idx="5" formatCode="_(* #,##0_);_(* \(#,##0\);_(* &quot;-&quot;??_);_(@_)">
                  <c:v>664.77455538640095</c:v>
                </c:pt>
                <c:pt idx="6">
                  <c:v>1276.5156518822289</c:v>
                </c:pt>
                <c:pt idx="7">
                  <c:v>1466.976591679746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Sheet5!$H$46:$O$46</c15:f>
                <c15:dlblRangeCache>
                  <c:ptCount val="8"/>
                  <c:pt idx="0">
                    <c:v>962Rs/m3,
labour - 4 Nos</c:v>
                  </c:pt>
                  <c:pt idx="1">
                    <c:v>977Rs/m3,
labour - 4 Nos</c:v>
                  </c:pt>
                  <c:pt idx="2">
                    <c:v>1146Rs/m3,
labour - 4 Nos</c:v>
                  </c:pt>
                  <c:pt idx="3">
                    <c:v>0Rs/m3,
labour - 0 Nos</c:v>
                  </c:pt>
                  <c:pt idx="4">
                    <c:v>1571Rs/m3,
labour - 10 Nos</c:v>
                  </c:pt>
                  <c:pt idx="5">
                    <c:v>665Rs/m3,
labour - 10 Nos</c:v>
                  </c:pt>
                  <c:pt idx="6">
                    <c:v>1277Rs/m3,
labour - 13 Nos</c:v>
                  </c:pt>
                  <c:pt idx="7">
                    <c:v>1467Rs/m3,
labour - 5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Sheet5!$F$44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Sheet5!$H$44:$O$44</c:f>
              <c:numCache>
                <c:formatCode>General</c:formatCode>
                <c:ptCount val="8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Factory Cost Performance</a:t>
            </a:r>
          </a:p>
        </c:rich>
      </c:tx>
      <c:layout>
        <c:manualLayout>
          <c:xMode val="edge"/>
          <c:yMode val="edge"/>
          <c:x val="0.29732609705674506"/>
          <c:y val="1.54803154599013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B3995CF-9A69-470D-BC09-F5032FDBA1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CB4-4F25-803B-0229DD7B100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B09E0CD-735E-428D-A55E-6244F04FC07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CB4-4F25-803B-0229DD7B100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14DC3A4-29FE-4771-A315-FD0DD65C2B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CB4-4F25-803B-0229DD7B100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8A036A0-3232-45A5-B457-7C2A070EF5B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CB4-4F25-803B-0229DD7B100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BB6E89E-41A1-423E-9416-9C32DAC4D2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CB4-4F25-803B-0229DD7B100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B29D4DB-756F-4C7E-8FD7-CA05305DD5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CB4-4F25-803B-0229DD7B100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6CF49C6-C0B0-4F2F-8E27-8C8806E4903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CB4-4F25-803B-0229DD7B100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653A591-6645-45E8-8F4A-100A1FA3E9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CB4-4F25-803B-0229DD7B100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9672EB0-8DDD-4656-85E9-BF46962782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CB4-4F25-803B-0229DD7B10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Sheet5!$H$33:$P$33</c:f>
              <c:numCache>
                <c:formatCode>0</c:formatCode>
                <c:ptCount val="9"/>
                <c:pt idx="0">
                  <c:v>4449.8318342520752</c:v>
                </c:pt>
                <c:pt idx="1">
                  <c:v>3793.9381346399155</c:v>
                </c:pt>
                <c:pt idx="2">
                  <c:v>3754.0822899472719</c:v>
                </c:pt>
                <c:pt idx="3">
                  <c:v>4163.4472533738926</c:v>
                </c:pt>
                <c:pt idx="4">
                  <c:v>4295.0105615154189</c:v>
                </c:pt>
                <c:pt idx="5">
                  <c:v>3691</c:v>
                </c:pt>
                <c:pt idx="6">
                  <c:v>3766.9354145855968</c:v>
                </c:pt>
                <c:pt idx="7">
                  <c:v>3430.1888704939074</c:v>
                </c:pt>
                <c:pt idx="8">
                  <c:v>4226.7128699144196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Sheet5!$H$34:$P$34</c15:f>
                <c15:dlblRangeCache>
                  <c:ptCount val="9"/>
                  <c:pt idx="0">
                    <c:v>4450Rs/m3,
labour - 103 Nos</c:v>
                  </c:pt>
                  <c:pt idx="1">
                    <c:v>3794Rs/m3,
labour - 123 Nos</c:v>
                  </c:pt>
                  <c:pt idx="2">
                    <c:v>3754Rs/m3,
labour - 165 Nos</c:v>
                  </c:pt>
                  <c:pt idx="3">
                    <c:v>4163Rs/m3,
labour - 251 Nos</c:v>
                  </c:pt>
                  <c:pt idx="4">
                    <c:v>4295Rs/m3,
labour - 363 Nos</c:v>
                  </c:pt>
                  <c:pt idx="5">
                    <c:v>3691Rs/m3,
labour - 426 Nos</c:v>
                  </c:pt>
                  <c:pt idx="6">
                    <c:v>3767Rs/m3,
labour - 332 Nos</c:v>
                  </c:pt>
                  <c:pt idx="7">
                    <c:v>3430Rs/m3,
labour - 387 Nos</c:v>
                  </c:pt>
                  <c:pt idx="8">
                    <c:v>4227Rs/m3,
labour - 404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5CB4-4F25-803B-0229DD7B1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5CB4-4F25-803B-0229DD7B10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Sheet5!$H$32:$P$32</c:f>
              <c:numCache>
                <c:formatCode>General</c:formatCode>
                <c:ptCount val="9"/>
                <c:pt idx="0">
                  <c:v>2200</c:v>
                </c:pt>
                <c:pt idx="1">
                  <c:v>2200</c:v>
                </c:pt>
                <c:pt idx="2">
                  <c:v>2200</c:v>
                </c:pt>
                <c:pt idx="3">
                  <c:v>2200</c:v>
                </c:pt>
                <c:pt idx="4">
                  <c:v>2200</c:v>
                </c:pt>
                <c:pt idx="5">
                  <c:v>2200</c:v>
                </c:pt>
                <c:pt idx="6">
                  <c:v>2200</c:v>
                </c:pt>
                <c:pt idx="7">
                  <c:v>2200</c:v>
                </c:pt>
                <c:pt idx="8">
                  <c:v>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5CB4-4F25-803B-0229DD7B1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HCS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Sheet5!$F$39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A215CB2-6A24-421B-A775-00C8555CA0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E63-4E91-BBB8-1F318C9D504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1667755-810C-4243-9DDD-9B0E931357C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E63-4E91-BBB8-1F318C9D504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50704FD-8888-4F46-A686-A2C04B487A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E63-4E91-BBB8-1F318C9D504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C20C97B-B1A9-4D24-BC71-92B40959F6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E63-4E91-BBB8-1F318C9D504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2FEDF3C-9B2A-4FDF-97BE-AF144C9D5E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E63-4E91-BBB8-1F318C9D504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C06983F-D6CC-411B-9877-1C897B90A3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E63-4E91-BBB8-1F318C9D504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22E22EF-408C-4D88-A91E-569F9352CE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E63-4E91-BBB8-1F318C9D504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21F85D1-A34C-46DA-93B5-6AE0BBE595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E63-4E91-BBB8-1F318C9D504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CED132A-0654-4E87-B5A6-B52F9FEB5D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E63-4E91-BBB8-1F318C9D50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Sheet5!$H$39:$P$39</c:f>
              <c:numCache>
                <c:formatCode>0</c:formatCode>
                <c:ptCount val="9"/>
                <c:pt idx="0">
                  <c:v>3485.2450979515065</c:v>
                </c:pt>
                <c:pt idx="1">
                  <c:v>2596.5348370275983</c:v>
                </c:pt>
                <c:pt idx="2">
                  <c:v>3262.035004364328</c:v>
                </c:pt>
                <c:pt idx="3">
                  <c:v>1632.7197133072759</c:v>
                </c:pt>
                <c:pt idx="4">
                  <c:v>2105.8576669132067</c:v>
                </c:pt>
                <c:pt idx="5">
                  <c:v>2183</c:v>
                </c:pt>
                <c:pt idx="6">
                  <c:v>2318.2530425636037</c:v>
                </c:pt>
                <c:pt idx="7">
                  <c:v>2653.1205766514558</c:v>
                </c:pt>
                <c:pt idx="8">
                  <c:v>1990.5807050067358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Sheet5!$H$40:$P$40</c15:f>
                <c15:dlblRangeCache>
                  <c:ptCount val="9"/>
                  <c:pt idx="0">
                    <c:v>3485Rs/m3,
labour - 20 Nos</c:v>
                  </c:pt>
                  <c:pt idx="1">
                    <c:v>2597Rs/m3,
labour - 13 Nos</c:v>
                  </c:pt>
                  <c:pt idx="2">
                    <c:v>3262Rs/m3,
labour - 19 Nos</c:v>
                  </c:pt>
                  <c:pt idx="3">
                    <c:v>1633Rs/m3,
labour - 18 Nos</c:v>
                  </c:pt>
                  <c:pt idx="4">
                    <c:v>2106Rs/m3,
labour - 21 Nos</c:v>
                  </c:pt>
                  <c:pt idx="5">
                    <c:v>2183Rs/m3,
labour - 20 Nos</c:v>
                  </c:pt>
                  <c:pt idx="6">
                    <c:v>2318Rs/m3,
labour - 19 Nos</c:v>
                  </c:pt>
                  <c:pt idx="7">
                    <c:v>2653Rs/m3,
labour - 21 Nos</c:v>
                  </c:pt>
                  <c:pt idx="8">
                    <c:v>1991Rs/m3,
labour - 21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2E63-4E91-BBB8-1F318C9D5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Sheet5!$F$38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E63-4E91-BBB8-1F318C9D50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Sheet5!$H$38:$P$38</c:f>
              <c:numCache>
                <c:formatCode>General</c:formatCode>
                <c:ptCount val="9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 formatCode="0">
                  <c:v>1200</c:v>
                </c:pt>
                <c:pt idx="7" formatCode="0">
                  <c:v>1200</c:v>
                </c:pt>
                <c:pt idx="8" formatCode="0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E63-4E91-BBB8-1F318C9D5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Reinforcement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Sheet5!$F$42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F983673-FDEE-44AE-B107-9453AC78780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1DA-4F30-9632-90AD43D2F85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4CFF8DB-FE79-4A54-BA7F-9C88479B61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1DA-4F30-9632-90AD43D2F85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4FB5CB2-0A10-486B-AEED-B0B2E87D592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1DA-4F30-9632-90AD43D2F85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25503CA-1E88-4E80-8332-1DD54CDCAA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1DA-4F30-9632-90AD43D2F85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8F59146-8D14-489B-AC85-C12C291648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1DA-4F30-9632-90AD43D2F85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205FCAD-8427-4EDE-8920-0736972D07D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1DA-4F30-9632-90AD43D2F85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EB10895-754E-4A8A-B171-266FF32663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1DA-4F30-9632-90AD43D2F85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3DFD698-B06A-41BD-9800-7A09951716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1DA-4F30-9632-90AD43D2F85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C46EE5E-0745-4179-AA1B-360E4475AF2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F1DA-4F30-9632-90AD43D2F8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Sheet5!$H$42:$P$42</c:f>
              <c:numCache>
                <c:formatCode>0</c:formatCode>
                <c:ptCount val="9"/>
                <c:pt idx="0">
                  <c:v>13.937844251787681</c:v>
                </c:pt>
                <c:pt idx="1">
                  <c:v>16.384631875453046</c:v>
                </c:pt>
                <c:pt idx="2">
                  <c:v>11.13588448666826</c:v>
                </c:pt>
                <c:pt idx="3">
                  <c:v>11.109552559739642</c:v>
                </c:pt>
                <c:pt idx="4">
                  <c:v>11.48748598590244</c:v>
                </c:pt>
                <c:pt idx="5">
                  <c:v>8.8382514361768827</c:v>
                </c:pt>
                <c:pt idx="6">
                  <c:v>11.836221513850449</c:v>
                </c:pt>
                <c:pt idx="7">
                  <c:v>9.1870753210171827</c:v>
                </c:pt>
                <c:pt idx="8">
                  <c:v>11.538390909601839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Sheet5!$H$43:$P$43</c15:f>
                <c15:dlblRangeCache>
                  <c:ptCount val="9"/>
                  <c:pt idx="0">
                    <c:v>14Rs/Per KGS,
labour - 113 Nos</c:v>
                  </c:pt>
                  <c:pt idx="1">
                    <c:v>16Rs/Per KGS,
labour - 89 Nos</c:v>
                  </c:pt>
                  <c:pt idx="2">
                    <c:v>11Rs/Per KGS,
labour - 146 Nos</c:v>
                  </c:pt>
                  <c:pt idx="3">
                    <c:v>11Rs/Per KGS,
labour - 180 Nos</c:v>
                  </c:pt>
                  <c:pt idx="4">
                    <c:v>11Rs/Per KGS,
labour - 213 Nos</c:v>
                  </c:pt>
                  <c:pt idx="5">
                    <c:v>9Rs/Per KGS,
labour - 248 Nos</c:v>
                  </c:pt>
                  <c:pt idx="6">
                    <c:v>12Rs/Per KGS,
labour - 212 Nos</c:v>
                  </c:pt>
                  <c:pt idx="7">
                    <c:v>9Rs/Per KGS,
labour - 170 Nos</c:v>
                  </c:pt>
                  <c:pt idx="8">
                    <c:v>12Rs/Per KGS,
labour - 171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F1DA-4F30-9632-90AD43D2F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Sheet5!$F$41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1DA-4F30-9632-90AD43D2F8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Sheet5!$H$28:$P$28</c:f>
              <c:numCache>
                <c:formatCode>mmm\-yy</c:formatCode>
                <c:ptCount val="9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</c:numCache>
            </c:numRef>
          </c:cat>
          <c:val>
            <c:numRef>
              <c:f>Sheet5!$H$41:$P$41</c:f>
              <c:numCache>
                <c:formatCode>General</c:formatCode>
                <c:ptCount val="9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 formatCode="0">
                  <c:v>12</c:v>
                </c:pt>
                <c:pt idx="7">
                  <c:v>12</c:v>
                </c:pt>
                <c:pt idx="8" formatCode="0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1DA-4F30-9632-90AD43D2F8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0.75006</cdr:x>
      <cdr:y>0.1374</cdr:y>
    </cdr:from>
    <cdr:to>
      <cdr:x>1</cdr:x>
      <cdr:y>0.27203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DC296C32-D307-E7C6-88D1-70D36AF01F4E}"/>
            </a:ext>
          </a:extLst>
        </cdr:cNvPr>
        <cdr:cNvSpPr txBox="1"/>
      </cdr:nvSpPr>
      <cdr:spPr>
        <a:xfrm xmlns:a="http://schemas.openxmlformats.org/drawingml/2006/main">
          <a:off x="8820808" y="376902"/>
          <a:ext cx="293938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dirty="0">
              <a:solidFill>
                <a:schemeClr val="bg1"/>
              </a:solidFill>
            </a:rPr>
            <a:t>71/25 = 2.8 POD Per Day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0.81282</cdr:x>
      <cdr:y>0.66549</cdr:y>
    </cdr:from>
    <cdr:to>
      <cdr:x>0.88205</cdr:x>
      <cdr:y>0.76429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8D44976F-C333-4C85-817D-013A491304E6}"/>
            </a:ext>
          </a:extLst>
        </cdr:cNvPr>
        <cdr:cNvSpPr/>
      </cdr:nvSpPr>
      <cdr:spPr>
        <a:xfrm xmlns:a="http://schemas.openxmlformats.org/drawingml/2006/main">
          <a:off x="8165226" y="1582686"/>
          <a:ext cx="695420" cy="23496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POD</a:t>
          </a:r>
        </a:p>
      </cdr:txBody>
    </cdr:sp>
  </cdr:relSizeAnchor>
  <cdr:relSizeAnchor xmlns:cdr="http://schemas.openxmlformats.org/drawingml/2006/chartDrawing">
    <cdr:from>
      <cdr:x>0.6327</cdr:x>
      <cdr:y>0.64987</cdr:y>
    </cdr:from>
    <cdr:to>
      <cdr:x>0.72179</cdr:x>
      <cdr:y>0.7799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6EC7BB1-0855-4D4D-A270-4B4C8DACED7D}"/>
            </a:ext>
          </a:extLst>
        </cdr:cNvPr>
        <cdr:cNvSpPr/>
      </cdr:nvSpPr>
      <cdr:spPr>
        <a:xfrm xmlns:a="http://schemas.openxmlformats.org/drawingml/2006/main">
          <a:off x="6355749" y="1545544"/>
          <a:ext cx="895040" cy="30925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/>
            <a:t>Carousal</a:t>
          </a:r>
        </a:p>
      </cdr:txBody>
    </cdr:sp>
  </cdr:relSizeAnchor>
  <cdr:relSizeAnchor xmlns:cdr="http://schemas.openxmlformats.org/drawingml/2006/chartDrawing">
    <cdr:from>
      <cdr:x>0.48729</cdr:x>
      <cdr:y>0.65843</cdr:y>
    </cdr:from>
    <cdr:to>
      <cdr:x>0.57051</cdr:x>
      <cdr:y>0.77135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3A98831A-0D28-4F15-86F1-134C45E32D05}"/>
            </a:ext>
          </a:extLst>
        </cdr:cNvPr>
        <cdr:cNvSpPr/>
      </cdr:nvSpPr>
      <cdr:spPr>
        <a:xfrm xmlns:a="http://schemas.openxmlformats.org/drawingml/2006/main">
          <a:off x="4895105" y="1565890"/>
          <a:ext cx="835984" cy="268558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/>
            <a:t>HCS</a:t>
          </a:r>
        </a:p>
      </cdr:txBody>
    </cdr:sp>
  </cdr:relSizeAnchor>
  <cdr:relSizeAnchor xmlns:cdr="http://schemas.openxmlformats.org/drawingml/2006/chartDrawing">
    <cdr:from>
      <cdr:x>0.30433</cdr:x>
      <cdr:y>0.66289</cdr:y>
    </cdr:from>
    <cdr:to>
      <cdr:x>0.42564</cdr:x>
      <cdr:y>0.76689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C1814C68-675E-4F50-9AB8-96DF9733DE8D}"/>
            </a:ext>
          </a:extLst>
        </cdr:cNvPr>
        <cdr:cNvSpPr/>
      </cdr:nvSpPr>
      <cdr:spPr>
        <a:xfrm xmlns:a="http://schemas.openxmlformats.org/drawingml/2006/main">
          <a:off x="3057151" y="1576498"/>
          <a:ext cx="1218617" cy="247342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/>
            <a:t>COMMON</a:t>
          </a:r>
        </a:p>
      </cdr:txBody>
    </cdr:sp>
  </cdr:relSizeAnchor>
  <cdr:relSizeAnchor xmlns:cdr="http://schemas.openxmlformats.org/drawingml/2006/chartDrawing">
    <cdr:from>
      <cdr:x>0.86522</cdr:x>
      <cdr:y>0.10234</cdr:y>
    </cdr:from>
    <cdr:to>
      <cdr:x>0.96538</cdr:x>
      <cdr:y>0.21661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BA0F6614-10E4-4B0B-8B71-B051A1BD94AA}"/>
            </a:ext>
          </a:extLst>
        </cdr:cNvPr>
        <cdr:cNvSpPr/>
      </cdr:nvSpPr>
      <cdr:spPr>
        <a:xfrm xmlns:a="http://schemas.openxmlformats.org/drawingml/2006/main">
          <a:off x="8691590" y="243398"/>
          <a:ext cx="1006184" cy="27175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/>
            <a:t>JUNE - 24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17" y="4444908"/>
            <a:ext cx="5561043" cy="3636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6F581A2B-4444-D397-1156-BC51E8C49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 sz="6700" dirty="0"/>
              <a:t>Production Progress Report FTM </a:t>
            </a:r>
            <a:br>
              <a:rPr lang="en-GB" sz="6700" dirty="0"/>
            </a:br>
            <a:r>
              <a:rPr lang="en-GB" sz="6700" dirty="0"/>
              <a:t>JUNE 24.	</a:t>
            </a:r>
            <a:endParaRPr lang="en-IN" sz="6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68790"/>
              </p:ext>
            </p:extLst>
          </p:nvPr>
        </p:nvGraphicFramePr>
        <p:xfrm>
          <a:off x="372140" y="662153"/>
          <a:ext cx="9518093" cy="315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34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334935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1168094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31925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31925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424944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1069937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1069937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</a:tblGrid>
              <a:tr h="957261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JUNE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JULY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31502"/>
                  </a:ext>
                </a:extLst>
              </a:tr>
              <a:tr h="605236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7964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720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  <a:tr h="7964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36BED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605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45BED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720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9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0" y="10510"/>
            <a:ext cx="10068910" cy="5232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spcBef>
                <a:spcPct val="0"/>
              </a:spcBef>
              <a:buNone/>
              <a:defRPr sz="2800" b="0" i="0"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HCS Factory: Person In charge – MR. RANA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84D38-3401-44F1-AA6D-35BDFBAF81FB}"/>
              </a:ext>
            </a:extLst>
          </p:cNvPr>
          <p:cNvSpPr txBox="1"/>
          <p:nvPr/>
        </p:nvSpPr>
        <p:spPr>
          <a:xfrm>
            <a:off x="10068910" y="1568507"/>
            <a:ext cx="1996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NOTE - PLAN TO BE REVISED AS PER ERECTION REQUIREMENT.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F40ACB-41A6-4882-9DEB-111945444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899159"/>
              </p:ext>
            </p:extLst>
          </p:nvPr>
        </p:nvGraphicFramePr>
        <p:xfrm>
          <a:off x="372140" y="3945873"/>
          <a:ext cx="11149300" cy="2481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25" y="140580"/>
            <a:ext cx="10613731" cy="684756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Reinforcement Yard: Person In charge – MR. DK Patel.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24895E-4610-4C49-A976-993CB0C00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707881"/>
              </p:ext>
            </p:extLst>
          </p:nvPr>
        </p:nvGraphicFramePr>
        <p:xfrm>
          <a:off x="426379" y="1182037"/>
          <a:ext cx="106137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1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55471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14654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3249466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JUNE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JULY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628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545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628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379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545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60%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0269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6AA02B-CC37-4FE6-A650-B1DC59332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936595"/>
              </p:ext>
            </p:extLst>
          </p:nvPr>
        </p:nvGraphicFramePr>
        <p:xfrm>
          <a:off x="426378" y="3662178"/>
          <a:ext cx="11369381" cy="271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CIVIL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54493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MAY 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CIVIL WORK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IN" dirty="0"/>
                    </a:p>
                  </a:txBody>
                  <a:tcPr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25502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68" y="283336"/>
            <a:ext cx="10496282" cy="61392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Element Repairing: Person In charge – MR. 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Sivaraman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317721"/>
              </p:ext>
            </p:extLst>
          </p:nvPr>
        </p:nvGraphicFramePr>
        <p:xfrm>
          <a:off x="206668" y="1281497"/>
          <a:ext cx="11578932" cy="328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6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841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8281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699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11952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JUNE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JULY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77906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1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179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7F0D6F-567C-40CC-9093-C1254E7A8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254119"/>
              </p:ext>
            </p:extLst>
          </p:nvPr>
        </p:nvGraphicFramePr>
        <p:xfrm>
          <a:off x="206668" y="4953686"/>
          <a:ext cx="11578932" cy="1730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F06C52-41C6-458A-83AE-0DAA17C73DCC}"/>
              </a:ext>
            </a:extLst>
          </p:cNvPr>
          <p:cNvSpPr txBox="1">
            <a:spLocks/>
          </p:cNvSpPr>
          <p:nvPr/>
        </p:nvSpPr>
        <p:spPr>
          <a:xfrm>
            <a:off x="90152" y="153515"/>
            <a:ext cx="11084456" cy="6964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ERECTION: Person In charge – MR. SIVARAMAN.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1D5ABB-97BD-4DBC-86C3-058653B3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58375"/>
              </p:ext>
            </p:extLst>
          </p:nvPr>
        </p:nvGraphicFramePr>
        <p:xfrm>
          <a:off x="238720" y="1125187"/>
          <a:ext cx="11084455" cy="1994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3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386557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6639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0082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69186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284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JUNE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JULY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216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9B6F31-D546-4636-B95F-5B434EFAD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165394"/>
              </p:ext>
            </p:extLst>
          </p:nvPr>
        </p:nvGraphicFramePr>
        <p:xfrm>
          <a:off x="238720" y="3616097"/>
          <a:ext cx="10935888" cy="2471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19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103636" y="231821"/>
            <a:ext cx="11191741" cy="6181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FINISHING(FACTORY): Person In charge – MR. SIVARAMAN.</a:t>
            </a:r>
            <a:endParaRPr lang="en-IN" sz="2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E73950F-5806-4410-9D13-7780D8B6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79232"/>
              </p:ext>
            </p:extLst>
          </p:nvPr>
        </p:nvGraphicFramePr>
        <p:xfrm>
          <a:off x="309699" y="1305560"/>
          <a:ext cx="110881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38701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66485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01975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692754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270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JUNE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JULY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207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69%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500AA7-F93A-46E0-B343-D8136B8C3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904470"/>
              </p:ext>
            </p:extLst>
          </p:nvPr>
        </p:nvGraphicFramePr>
        <p:xfrm>
          <a:off x="309699" y="3707538"/>
          <a:ext cx="11191740" cy="278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8E69-3A38-40BC-9C22-07B650F0EAA5}"/>
              </a:ext>
            </a:extLst>
          </p:cNvPr>
          <p:cNvSpPr txBox="1">
            <a:spLocks/>
          </p:cNvSpPr>
          <p:nvPr/>
        </p:nvSpPr>
        <p:spPr>
          <a:xfrm>
            <a:off x="115910" y="167426"/>
            <a:ext cx="10766738" cy="61818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FINISHING(HOSPITAL AREA): Person In charge – MR. SIVARAMAN.</a:t>
            </a:r>
            <a:endParaRPr lang="en-IN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9F335B6-5E95-42D7-82CB-7135F8F7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58268"/>
              </p:ext>
            </p:extLst>
          </p:nvPr>
        </p:nvGraphicFramePr>
        <p:xfrm>
          <a:off x="219545" y="1133441"/>
          <a:ext cx="1129372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1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1273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1426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66916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74268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JUNE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JULY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150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132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88%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74177C-DB3E-44C7-B703-DC3FE790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654047"/>
              </p:ext>
            </p:extLst>
          </p:nvPr>
        </p:nvGraphicFramePr>
        <p:xfrm>
          <a:off x="219545" y="3429000"/>
          <a:ext cx="11293722" cy="2957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610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154546" y="102139"/>
            <a:ext cx="893793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FABRICATION: Person In charge – MR. Ramdhyan Yadav</a:t>
            </a:r>
            <a:endParaRPr lang="en-US" sz="25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219513-AE03-4BBC-A37F-85A05C05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23344"/>
              </p:ext>
            </p:extLst>
          </p:nvPr>
        </p:nvGraphicFramePr>
        <p:xfrm>
          <a:off x="281419" y="847157"/>
          <a:ext cx="1131223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18369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1943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259612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9097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JUNE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JULY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POD(A3 &amp; A1) MODIFICATION  FABRICATION 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40000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40000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47F6C1C-A7DA-49B6-B9F0-10A24882A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479411"/>
              </p:ext>
            </p:extLst>
          </p:nvPr>
        </p:nvGraphicFramePr>
        <p:xfrm>
          <a:off x="281419" y="3618164"/>
          <a:ext cx="11312233" cy="2233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116847" y="175438"/>
            <a:ext cx="102506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ERECTION WORK: Person In charge – MR. ARUN SIR</a:t>
            </a:r>
            <a:endParaRPr lang="en-US" sz="25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E4153-1A94-4E5D-8CEE-1F191152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2590"/>
              </p:ext>
            </p:extLst>
          </p:nvPr>
        </p:nvGraphicFramePr>
        <p:xfrm>
          <a:off x="116847" y="1158543"/>
          <a:ext cx="119764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63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81630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11096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81108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50858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55783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37743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603321">
                  <a:extLst>
                    <a:ext uri="{9D8B030D-6E8A-4147-A177-3AD203B41FA5}">
                      <a16:colId xmlns:a16="http://schemas.microsoft.com/office/drawing/2014/main" val="211505355"/>
                    </a:ext>
                  </a:extLst>
                </a:gridCol>
                <a:gridCol w="616436">
                  <a:extLst>
                    <a:ext uri="{9D8B030D-6E8A-4147-A177-3AD203B41FA5}">
                      <a16:colId xmlns:a16="http://schemas.microsoft.com/office/drawing/2014/main" val="3783397126"/>
                    </a:ext>
                  </a:extLst>
                </a:gridCol>
                <a:gridCol w="603321">
                  <a:extLst>
                    <a:ext uri="{9D8B030D-6E8A-4147-A177-3AD203B41FA5}">
                      <a16:colId xmlns:a16="http://schemas.microsoft.com/office/drawing/2014/main" val="1633574397"/>
                    </a:ext>
                  </a:extLst>
                </a:gridCol>
                <a:gridCol w="537743">
                  <a:extLst>
                    <a:ext uri="{9D8B030D-6E8A-4147-A177-3AD203B41FA5}">
                      <a16:colId xmlns:a16="http://schemas.microsoft.com/office/drawing/2014/main" val="2493502676"/>
                    </a:ext>
                  </a:extLst>
                </a:gridCol>
                <a:gridCol w="486732">
                  <a:extLst>
                    <a:ext uri="{9D8B030D-6E8A-4147-A177-3AD203B41FA5}">
                      <a16:colId xmlns:a16="http://schemas.microsoft.com/office/drawing/2014/main" val="1545285425"/>
                    </a:ext>
                  </a:extLst>
                </a:gridCol>
                <a:gridCol w="601842">
                  <a:extLst>
                    <a:ext uri="{9D8B030D-6E8A-4147-A177-3AD203B41FA5}">
                      <a16:colId xmlns:a16="http://schemas.microsoft.com/office/drawing/2014/main" val="4284074085"/>
                    </a:ext>
                  </a:extLst>
                </a:gridCol>
                <a:gridCol w="601842">
                  <a:extLst>
                    <a:ext uri="{9D8B030D-6E8A-4147-A177-3AD203B41FA5}">
                      <a16:colId xmlns:a16="http://schemas.microsoft.com/office/drawing/2014/main" val="1632699875"/>
                    </a:ext>
                  </a:extLst>
                </a:gridCol>
                <a:gridCol w="601842">
                  <a:extLst>
                    <a:ext uri="{9D8B030D-6E8A-4147-A177-3AD203B41FA5}">
                      <a16:colId xmlns:a16="http://schemas.microsoft.com/office/drawing/2014/main" val="44494692"/>
                    </a:ext>
                  </a:extLst>
                </a:gridCol>
                <a:gridCol w="601842">
                  <a:extLst>
                    <a:ext uri="{9D8B030D-6E8A-4147-A177-3AD203B41FA5}">
                      <a16:colId xmlns:a16="http://schemas.microsoft.com/office/drawing/2014/main" val="3751091410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880550838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1848449885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3470776780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1620504312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1155812512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647369610"/>
                    </a:ext>
                  </a:extLst>
                </a:gridCol>
              </a:tblGrid>
              <a:tr h="0">
                <a:tc gridSpan="2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5D33EE-7186-4246-99B5-54B26AD30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553215"/>
              </p:ext>
            </p:extLst>
          </p:nvPr>
        </p:nvGraphicFramePr>
        <p:xfrm>
          <a:off x="215902" y="3897505"/>
          <a:ext cx="117601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C521F2-298C-4F66-95AF-B062C827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292939"/>
              </p:ext>
            </p:extLst>
          </p:nvPr>
        </p:nvGraphicFramePr>
        <p:xfrm>
          <a:off x="725213" y="618710"/>
          <a:ext cx="10541877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68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172519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54258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59406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788231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768503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902081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902081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902081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902081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  <a:gridCol w="902081">
                  <a:extLst>
                    <a:ext uri="{9D8B030D-6E8A-4147-A177-3AD203B41FA5}">
                      <a16:colId xmlns:a16="http://schemas.microsoft.com/office/drawing/2014/main" val="2439289144"/>
                    </a:ext>
                  </a:extLst>
                </a:gridCol>
                <a:gridCol w="902081">
                  <a:extLst>
                    <a:ext uri="{9D8B030D-6E8A-4147-A177-3AD203B41FA5}">
                      <a16:colId xmlns:a16="http://schemas.microsoft.com/office/drawing/2014/main" val="4050443920"/>
                    </a:ext>
                  </a:extLst>
                </a:gridCol>
                <a:gridCol w="902081">
                  <a:extLst>
                    <a:ext uri="{9D8B030D-6E8A-4147-A177-3AD203B41FA5}">
                      <a16:colId xmlns:a16="http://schemas.microsoft.com/office/drawing/2014/main" val="2190188657"/>
                    </a:ext>
                  </a:extLst>
                </a:gridCol>
              </a:tblGrid>
              <a:tr h="476689">
                <a:tc gridSpan="1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83420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37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40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8EF64A9-975B-4EA5-BE86-1888A793E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105051"/>
              </p:ext>
            </p:extLst>
          </p:nvPr>
        </p:nvGraphicFramePr>
        <p:xfrm>
          <a:off x="725214" y="3667258"/>
          <a:ext cx="105418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C296C32-D307-E7C6-88D1-70D36AF01F4E}"/>
              </a:ext>
            </a:extLst>
          </p:cNvPr>
          <p:cNvSpPr txBox="1"/>
          <p:nvPr/>
        </p:nvSpPr>
        <p:spPr>
          <a:xfrm>
            <a:off x="8555421" y="4109545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49/25 = 2 POD Per Day</a:t>
            </a:r>
          </a:p>
        </p:txBody>
      </p:sp>
    </p:spTree>
    <p:extLst>
      <p:ext uri="{BB962C8B-B14F-4D97-AF65-F5344CB8AC3E}">
        <p14:creationId xmlns:p14="http://schemas.microsoft.com/office/powerpoint/2010/main" val="22237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In House </a:t>
            </a:r>
            <a:r>
              <a:rPr lang="en-US" sz="2900" dirty="0" err="1"/>
              <a:t>Labour</a:t>
            </a:r>
            <a:r>
              <a:rPr lang="en-US" sz="2900" dirty="0"/>
              <a:t> Rate Monthly Summary		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94B5A-73E3-2DF3-228D-E33363C9A22B}"/>
              </a:ext>
            </a:extLst>
          </p:cNvPr>
          <p:cNvSpPr txBox="1"/>
          <p:nvPr/>
        </p:nvSpPr>
        <p:spPr>
          <a:xfrm>
            <a:off x="648931" y="5948096"/>
            <a:ext cx="4166509" cy="275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To be continue…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700974"/>
              </p:ext>
            </p:extLst>
          </p:nvPr>
        </p:nvGraphicFramePr>
        <p:xfrm>
          <a:off x="6093992" y="909903"/>
          <a:ext cx="5449892" cy="503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23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28215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377946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08099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057171">
                  <a:extLst>
                    <a:ext uri="{9D8B030D-6E8A-4147-A177-3AD203B41FA5}">
                      <a16:colId xmlns:a16="http://schemas.microsoft.com/office/drawing/2014/main" val="2715401926"/>
                    </a:ext>
                  </a:extLst>
                </a:gridCol>
                <a:gridCol w="114522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439574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Month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Labour Cost (INR)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(Cum)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Labour (Nos)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Avg</a:t>
                      </a:r>
                      <a:r>
                        <a:rPr lang="en-GB" sz="1100" dirty="0"/>
                        <a:t> Cost/Cum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bg1"/>
                          </a:solidFill>
                        </a:rPr>
                        <a:t>1.</a:t>
                      </a:r>
                      <a:endParaRPr lang="en-IN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Apr-22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24,29,680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 dirty="0"/>
                        <a:t>2.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24,71,217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3.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28,13,212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4.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Jul-22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26,55,188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5.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Aug-22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25,64,097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6.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Sep-22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19,90,612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7.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Oct-22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20,60,881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8.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Nov-22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26,62,365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9.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Dec-22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39,95,350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10.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Jan-23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47,93,115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11.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Feb-23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51,92,192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US" sz="1100"/>
                        <a:t>12.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42,88,932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13.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52,62,161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14.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56,68,339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15.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72,01,632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16.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Jul-23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46,82,900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17.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Aug-23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79,61,810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ABA0C0-8BA7-4E34-97C7-E42F82D9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56967"/>
              </p:ext>
            </p:extLst>
          </p:nvPr>
        </p:nvGraphicFramePr>
        <p:xfrm>
          <a:off x="203199" y="34650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64337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558409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14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CABA2F-6190-4A7A-942A-90AFC27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02774"/>
              </p:ext>
            </p:extLst>
          </p:nvPr>
        </p:nvGraphicFramePr>
        <p:xfrm>
          <a:off x="203198" y="4398151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700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16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56E4B5-FAD6-4BEC-93D4-D95B46CA3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55379"/>
              </p:ext>
            </p:extLst>
          </p:nvPr>
        </p:nvGraphicFramePr>
        <p:xfrm>
          <a:off x="203198" y="2134061"/>
          <a:ext cx="4051299" cy="21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9009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53265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15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8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4FBF65-ED86-4764-BDC0-1B564B413BBA}"/>
              </a:ext>
            </a:extLst>
          </p:cNvPr>
          <p:cNvSpPr txBox="1"/>
          <p:nvPr/>
        </p:nvSpPr>
        <p:spPr>
          <a:xfrm>
            <a:off x="203201" y="6248588"/>
            <a:ext cx="81420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14 second Level &amp; Third Level 1/4 Screed Completed, Building 15 second Level Completed, Building 16 second Level 2/4 Screed Completed.</a:t>
            </a: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BAC4681-9969-432A-A16E-27771484D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737708"/>
              </p:ext>
            </p:extLst>
          </p:nvPr>
        </p:nvGraphicFramePr>
        <p:xfrm>
          <a:off x="4687909" y="34650"/>
          <a:ext cx="7094187" cy="1778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8772EF8-0171-45F4-A501-901312BD2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923928"/>
              </p:ext>
            </p:extLst>
          </p:nvPr>
        </p:nvGraphicFramePr>
        <p:xfrm>
          <a:off x="4687910" y="2134061"/>
          <a:ext cx="7094186" cy="173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16C1082-7788-4442-8F9A-7E52BE483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874344"/>
              </p:ext>
            </p:extLst>
          </p:nvPr>
        </p:nvGraphicFramePr>
        <p:xfrm>
          <a:off x="4687911" y="4377917"/>
          <a:ext cx="7094185" cy="1778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896EF9-05FE-3D3D-4805-EC797A50451E}"/>
              </a:ext>
            </a:extLst>
          </p:cNvPr>
          <p:cNvSpPr txBox="1"/>
          <p:nvPr/>
        </p:nvSpPr>
        <p:spPr>
          <a:xfrm>
            <a:off x="9038897" y="6435529"/>
            <a:ext cx="294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60/25 = 2.4 POD Per Day</a:t>
            </a:r>
          </a:p>
        </p:txBody>
      </p:sp>
    </p:spTree>
    <p:extLst>
      <p:ext uri="{BB962C8B-B14F-4D97-AF65-F5344CB8AC3E}">
        <p14:creationId xmlns:p14="http://schemas.microsoft.com/office/powerpoint/2010/main" val="78044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99CF4-A8B9-4AE3-9B0F-172C861691A6}"/>
              </a:ext>
            </a:extLst>
          </p:cNvPr>
          <p:cNvSpPr txBox="1"/>
          <p:nvPr/>
        </p:nvSpPr>
        <p:spPr>
          <a:xfrm>
            <a:off x="193182" y="94785"/>
            <a:ext cx="101614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FLAT FINISHING WORK: Person In charge – MR. ARUN SIR</a:t>
            </a:r>
            <a:endParaRPr lang="en-US" sz="25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ED0851-38BE-480A-A42B-3DD9FF80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30809"/>
              </p:ext>
            </p:extLst>
          </p:nvPr>
        </p:nvGraphicFramePr>
        <p:xfrm>
          <a:off x="430368" y="846783"/>
          <a:ext cx="10903039" cy="245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6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10470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42830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4170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00865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395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JUNE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JULY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112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120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112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118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105%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ADEFD9-3BF7-362B-896E-663D4A680C1E}"/>
              </a:ext>
            </a:extLst>
          </p:cNvPr>
          <p:cNvSpPr txBox="1"/>
          <p:nvPr/>
        </p:nvSpPr>
        <p:spPr>
          <a:xfrm>
            <a:off x="8113986" y="6310242"/>
            <a:ext cx="33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9901/16.5 = 600 INR Per cum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6BC421-4DA5-49B4-A5C4-2DD0DD7E9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076528"/>
              </p:ext>
            </p:extLst>
          </p:nvPr>
        </p:nvGraphicFramePr>
        <p:xfrm>
          <a:off x="430368" y="3570817"/>
          <a:ext cx="10903039" cy="2607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26E976-0F72-4782-A06B-E07EDADA3294}"/>
              </a:ext>
            </a:extLst>
          </p:cNvPr>
          <p:cNvSpPr txBox="1"/>
          <p:nvPr/>
        </p:nvSpPr>
        <p:spPr>
          <a:xfrm>
            <a:off x="103030" y="85708"/>
            <a:ext cx="845031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BATCHING PLANT: Person In charge – MR. MISHRA</a:t>
            </a:r>
            <a:endParaRPr lang="en-US" sz="25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AA27D3D-43CD-4525-A8DA-CFE6A1DDC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638275"/>
              </p:ext>
            </p:extLst>
          </p:nvPr>
        </p:nvGraphicFramePr>
        <p:xfrm>
          <a:off x="296231" y="1023713"/>
          <a:ext cx="11462180" cy="2892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1132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4730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2314247">
                  <a:extLst>
                    <a:ext uri="{9D8B030D-6E8A-4147-A177-3AD203B41FA5}">
                      <a16:colId xmlns:a16="http://schemas.microsoft.com/office/drawing/2014/main" val="2948043868"/>
                    </a:ext>
                  </a:extLst>
                </a:gridCol>
                <a:gridCol w="2199503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591919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652288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</a:tblGrid>
              <a:tr h="545892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JUNE 24</a:t>
                      </a:r>
                    </a:p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JULY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4481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Batching Plant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CUM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802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2212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70823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887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CAROUSAL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861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1254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918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1808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62107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7375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4359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6755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26165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59%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0236E6-4F27-4214-80AC-4312ECED6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069536"/>
              </p:ext>
            </p:extLst>
          </p:nvPr>
        </p:nvGraphicFramePr>
        <p:xfrm>
          <a:off x="296232" y="4134118"/>
          <a:ext cx="10045504" cy="237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264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0A334-CE4D-4E11-B489-3FB183719D00}"/>
              </a:ext>
            </a:extLst>
          </p:cNvPr>
          <p:cNvSpPr txBox="1"/>
          <p:nvPr/>
        </p:nvSpPr>
        <p:spPr>
          <a:xfrm>
            <a:off x="341751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MAINTENANCE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AHUJA</a:t>
            </a:r>
            <a:r>
              <a:rPr lang="en-GB" sz="1800" dirty="0"/>
              <a:t>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9AF7C9-3647-4E85-8E86-F6373935C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69227"/>
              </p:ext>
            </p:extLst>
          </p:nvPr>
        </p:nvGraphicFramePr>
        <p:xfrm>
          <a:off x="341752" y="1721526"/>
          <a:ext cx="1009303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66085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02738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EXPENSES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BALANCE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7935E16-ED44-485B-BEEB-5AFD5A64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0740"/>
              </p:ext>
            </p:extLst>
          </p:nvPr>
        </p:nvGraphicFramePr>
        <p:xfrm>
          <a:off x="341753" y="3662875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BREAKDOWN REPORT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DAY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HOURS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09E7C-BAF9-4665-BD7F-277BA418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22285"/>
              </p:ext>
            </p:extLst>
          </p:nvPr>
        </p:nvGraphicFramePr>
        <p:xfrm>
          <a:off x="341751" y="5237494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30285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STAFF HIRING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REQUIRED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96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D70FB81-269F-44FD-8D73-28357E197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24508"/>
              </p:ext>
            </p:extLst>
          </p:nvPr>
        </p:nvGraphicFramePr>
        <p:xfrm>
          <a:off x="456050" y="965200"/>
          <a:ext cx="7506850" cy="208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5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8876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328216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</a:tblGrid>
              <a:tr h="51470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EFFICIENCY OF MACHINE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EFFICIENCY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65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B5FEA-E1EE-72CB-9E87-76432C291EDF}"/>
              </a:ext>
            </a:extLst>
          </p:cNvPr>
          <p:cNvSpPr/>
          <p:nvPr/>
        </p:nvSpPr>
        <p:spPr>
          <a:xfrm>
            <a:off x="2495441" y="1979363"/>
            <a:ext cx="75584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CONCRETE SUMMARY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FACTORY WISE</a:t>
            </a:r>
          </a:p>
        </p:txBody>
      </p:sp>
    </p:spTree>
    <p:extLst>
      <p:ext uri="{BB962C8B-B14F-4D97-AF65-F5344CB8AC3E}">
        <p14:creationId xmlns:p14="http://schemas.microsoft.com/office/powerpoint/2010/main" val="53230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June 24 Concrete Monthly Summary: Special Mould 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229592"/>
              </p:ext>
            </p:extLst>
          </p:nvPr>
        </p:nvGraphicFramePr>
        <p:xfrm>
          <a:off x="317500" y="1238491"/>
          <a:ext cx="11684000" cy="32540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686391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332909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51410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ACTUAL CONCRETE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71068944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Other 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0F87-09FF-2978-F9E1-FDDD6C068D9D}"/>
              </a:ext>
            </a:extLst>
          </p:cNvPr>
          <p:cNvSpPr txBox="1">
            <a:spLocks/>
          </p:cNvSpPr>
          <p:nvPr/>
        </p:nvSpPr>
        <p:spPr>
          <a:xfrm>
            <a:off x="185456" y="285138"/>
            <a:ext cx="10619232" cy="902208"/>
          </a:xfrm>
          <a:prstGeom prst="rect">
            <a:avLst/>
          </a:prstGeom>
        </p:spPr>
        <p:txBody>
          <a:bodyPr>
            <a:normAutofit fontScale="67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100" b="1" dirty="0">
                <a:ln/>
                <a:solidFill>
                  <a:schemeClr val="accent3"/>
                </a:solidFill>
              </a:rPr>
              <a:t>Concrete Monthly Summary: Pod Factory </a:t>
            </a:r>
            <a:r>
              <a:rPr lang="en-GB" b="1" dirty="0">
                <a:ln/>
                <a:solidFill>
                  <a:schemeClr val="accent3"/>
                </a:solidFill>
              </a:rPr>
              <a:t>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B9E53F-0C11-DF68-A2A6-F53BE088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568111"/>
              </p:ext>
            </p:extLst>
          </p:nvPr>
        </p:nvGraphicFramePr>
        <p:xfrm>
          <a:off x="365760" y="1313161"/>
          <a:ext cx="11140439" cy="4020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836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911804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915961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976339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1105035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260332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241655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850677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188739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THEORETICAL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5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ACTUAL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DIFFERENCE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894978904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POD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10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69794"/>
              </p:ext>
            </p:extLst>
          </p:nvPr>
        </p:nvGraphicFramePr>
        <p:xfrm>
          <a:off x="399490" y="1221965"/>
          <a:ext cx="11519241" cy="429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750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1282198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799219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839244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909181">
                  <a:extLst>
                    <a:ext uri="{9D8B030D-6E8A-4147-A177-3AD203B41FA5}">
                      <a16:colId xmlns:a16="http://schemas.microsoft.com/office/drawing/2014/main" val="1265481458"/>
                    </a:ext>
                  </a:extLst>
                </a:gridCol>
                <a:gridCol w="771622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166229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105937">
                  <a:extLst>
                    <a:ext uri="{9D8B030D-6E8A-4147-A177-3AD203B41FA5}">
                      <a16:colId xmlns:a16="http://schemas.microsoft.com/office/drawing/2014/main" val="2248468910"/>
                    </a:ext>
                  </a:extLst>
                </a:gridCol>
                <a:gridCol w="1548053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578230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879578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118826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20907"/>
                  </a:ext>
                </a:extLst>
              </a:tr>
              <a:tr h="646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Other 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-16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-3%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64777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725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-154303" y="329413"/>
            <a:ext cx="1045740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June 24 Concrete Monthly Summary: Carousal </a:t>
            </a:r>
            <a:b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</a:br>
            <a:endParaRPr lang="en-US" sz="3400" b="1" dirty="0">
              <a:ln/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195191" y="386362"/>
            <a:ext cx="880714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JUNE 24 Concrete Monthly Summary: </a:t>
            </a:r>
            <a:r>
              <a:rPr lang="en-GB" sz="28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HCS 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667586"/>
              </p:ext>
            </p:extLst>
          </p:nvPr>
        </p:nvGraphicFramePr>
        <p:xfrm>
          <a:off x="514113" y="1615506"/>
          <a:ext cx="9707234" cy="262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80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750745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643725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719194">
                  <a:extLst>
                    <a:ext uri="{9D8B030D-6E8A-4147-A177-3AD203B41FA5}">
                      <a16:colId xmlns:a16="http://schemas.microsoft.com/office/drawing/2014/main" val="874176093"/>
                    </a:ext>
                  </a:extLst>
                </a:gridCol>
                <a:gridCol w="1719194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412842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983900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752747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101641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1016166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94169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29428"/>
                  </a:ext>
                </a:extLst>
              </a:tr>
              <a:tr h="632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4914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4914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In House </a:t>
            </a:r>
            <a:r>
              <a:rPr lang="en-US" sz="4000" dirty="0" err="1"/>
              <a:t>Labour</a:t>
            </a:r>
            <a:r>
              <a:rPr lang="en-US" sz="4000" dirty="0"/>
              <a:t> Rate Monthly Summary </a:t>
            </a:r>
            <a: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57060"/>
              </p:ext>
            </p:extLst>
          </p:nvPr>
        </p:nvGraphicFramePr>
        <p:xfrm>
          <a:off x="643851" y="570703"/>
          <a:ext cx="6583680" cy="324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94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1262130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1359916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3865927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578828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Month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Labour Cost (INR)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(Cum)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Labour (Nos)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Avg</a:t>
                      </a:r>
                      <a:r>
                        <a:rPr lang="en-GB" sz="1100" dirty="0"/>
                        <a:t> Cost/Cum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10,003,410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6401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10,370,522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Nov-23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8,979,301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13,128,945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584 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7049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18,989,158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877 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  <a:tr h="27144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Feb-24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21,732,402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389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22,651,394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1009 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216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Apr-24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20,895,183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915 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162240"/>
                  </a:ext>
                </a:extLst>
              </a:tr>
              <a:tr h="21188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May-24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22,060,451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997 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07256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27.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Jun-24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24000480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6811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82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4B236-23C5-4253-9303-5B91C6271729}"/>
              </a:ext>
            </a:extLst>
          </p:cNvPr>
          <p:cNvSpPr txBox="1"/>
          <p:nvPr/>
        </p:nvSpPr>
        <p:spPr>
          <a:xfrm>
            <a:off x="1946319" y="2600340"/>
            <a:ext cx="78099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78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26E3DB8-A7FE-462F-B98D-07464F1D9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051578"/>
              </p:ext>
            </p:extLst>
          </p:nvPr>
        </p:nvGraphicFramePr>
        <p:xfrm>
          <a:off x="0" y="0"/>
          <a:ext cx="5806236" cy="6857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F9A62B-4687-453E-8392-46B550D72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498885"/>
              </p:ext>
            </p:extLst>
          </p:nvPr>
        </p:nvGraphicFramePr>
        <p:xfrm>
          <a:off x="5806236" y="0"/>
          <a:ext cx="6385764" cy="685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481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44" y="165028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3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Mould Area: Person in charge – MR. VITRANG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22465"/>
              </p:ext>
            </p:extLst>
          </p:nvPr>
        </p:nvGraphicFramePr>
        <p:xfrm>
          <a:off x="313190" y="1149963"/>
          <a:ext cx="11565620" cy="30565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880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544374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266712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45180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137352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533388387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2075852328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031807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52889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</a:tblGrid>
              <a:tr h="32409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JUNE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JULY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3996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817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30532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15369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62%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F88CDC-14E4-4C73-B3D7-C13795981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658181"/>
              </p:ext>
            </p:extLst>
          </p:nvPr>
        </p:nvGraphicFramePr>
        <p:xfrm>
          <a:off x="313190" y="4288222"/>
          <a:ext cx="11565620" cy="2308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3A1DF-AE95-4757-A60F-6356510C4E06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23A748A-F81C-47FB-BBA9-F869BBFC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51592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B8F65C-929B-4B6F-ABA0-4F2966431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79577"/>
              </p:ext>
            </p:extLst>
          </p:nvPr>
        </p:nvGraphicFramePr>
        <p:xfrm>
          <a:off x="254000" y="4281270"/>
          <a:ext cx="7924800" cy="225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333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7"/>
            <a:ext cx="9134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Factory: Person In charge – MR. VITRANG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2172"/>
              </p:ext>
            </p:extLst>
          </p:nvPr>
        </p:nvGraphicFramePr>
        <p:xfrm>
          <a:off x="444500" y="1172653"/>
          <a:ext cx="11531600" cy="346792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0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59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76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315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933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3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JUNE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JULY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947992594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1718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1633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864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2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Partition 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354109"/>
                  </a:ext>
                </a:extLst>
              </a:tr>
              <a:tr h="288533">
                <a:tc gridSpan="2"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2593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1143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2425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850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80"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94%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74%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9216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BB7212-CA8F-48E2-B32D-BEAE65B27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570773"/>
              </p:ext>
            </p:extLst>
          </p:nvPr>
        </p:nvGraphicFramePr>
        <p:xfrm>
          <a:off x="444498" y="4676260"/>
          <a:ext cx="11531601" cy="2069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5816B-53D1-4279-A3E8-7CC4A2423137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B49DBC-267F-4C32-95F0-D19EA3C4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36884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6B2D36-A5C2-4EB6-9EFB-3DF08D4C7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589600"/>
              </p:ext>
            </p:extLst>
          </p:nvPr>
        </p:nvGraphicFramePr>
        <p:xfrm>
          <a:off x="155868" y="4281269"/>
          <a:ext cx="11642433" cy="219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65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Production: Person in charge – MR. Rahil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590725"/>
              </p:ext>
            </p:extLst>
          </p:nvPr>
        </p:nvGraphicFramePr>
        <p:xfrm>
          <a:off x="315755" y="848971"/>
          <a:ext cx="11017653" cy="28278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8989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393085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794991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1119479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1135702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070039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908810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1400565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995731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340262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</a:tblGrid>
              <a:tr h="636374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JUNE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JUNE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JULY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4073297839"/>
                  </a:ext>
                </a:extLst>
              </a:tr>
              <a:tr h="62230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8503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Kitchen POD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404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3318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1806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362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3035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42389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Lift POD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421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133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3739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2092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56%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56%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CDB357-5EA1-4EB8-8C61-BD2B73763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622876"/>
              </p:ext>
            </p:extLst>
          </p:nvPr>
        </p:nvGraphicFramePr>
        <p:xfrm>
          <a:off x="315755" y="3814354"/>
          <a:ext cx="11153434" cy="2586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14767</TotalTime>
  <Words>1809</Words>
  <Application>Microsoft Office PowerPoint</Application>
  <PresentationFormat>Widescreen</PresentationFormat>
  <Paragraphs>1052</Paragraphs>
  <Slides>30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Algerian</vt:lpstr>
      <vt:lpstr>Aptos Narrow</vt:lpstr>
      <vt:lpstr>Arial</vt:lpstr>
      <vt:lpstr>Calibri</vt:lpstr>
      <vt:lpstr>Cambria</vt:lpstr>
      <vt:lpstr>Century Gothic</vt:lpstr>
      <vt:lpstr>Wingdings 3</vt:lpstr>
      <vt:lpstr>Ion</vt:lpstr>
      <vt:lpstr>Production Progress Report FTM  JUNE 24. </vt:lpstr>
      <vt:lpstr>In House Labour Rate Monthly Summary   </vt:lpstr>
      <vt:lpstr>PowerPoint Presentation</vt:lpstr>
      <vt:lpstr>PowerPoint Presentation</vt:lpstr>
      <vt:lpstr>Special Mould Area: Person in charge – MR. VITRANG </vt:lpstr>
      <vt:lpstr>PowerPoint Presentation</vt:lpstr>
      <vt:lpstr>PowerPoint Presentation</vt:lpstr>
      <vt:lpstr>PowerPoint Presentation</vt:lpstr>
      <vt:lpstr>Pod Production: Person in charge – MR. Rahil</vt:lpstr>
      <vt:lpstr>PowerPoint Presentation</vt:lpstr>
      <vt:lpstr>Reinforcement Yard: Person In charge – MR. DK Patel.</vt:lpstr>
      <vt:lpstr>CIVIL Work  Person In charge – MR. Gauri.</vt:lpstr>
      <vt:lpstr>2D Element Repairing: Person In charge – MR. Sivaraman.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June 24 Concrete Monthly Summary: Special Mould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984</cp:revision>
  <cp:lastPrinted>2024-11-14T07:17:38Z</cp:lastPrinted>
  <dcterms:created xsi:type="dcterms:W3CDTF">2023-01-03T04:57:00Z</dcterms:created>
  <dcterms:modified xsi:type="dcterms:W3CDTF">2024-11-14T07:17:41Z</dcterms:modified>
</cp:coreProperties>
</file>