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notesMasterIdLst>
    <p:notesMasterId r:id="rId26"/>
  </p:notesMasterIdLst>
  <p:sldIdLst>
    <p:sldId id="256" r:id="rId2"/>
    <p:sldId id="263" r:id="rId3"/>
    <p:sldId id="275" r:id="rId4"/>
    <p:sldId id="257" r:id="rId5"/>
    <p:sldId id="269" r:id="rId6"/>
    <p:sldId id="279" r:id="rId7"/>
    <p:sldId id="258" r:id="rId8"/>
    <p:sldId id="271" r:id="rId9"/>
    <p:sldId id="259" r:id="rId10"/>
    <p:sldId id="260" r:id="rId11"/>
    <p:sldId id="261" r:id="rId12"/>
    <p:sldId id="268" r:id="rId13"/>
    <p:sldId id="280" r:id="rId14"/>
    <p:sldId id="273" r:id="rId15"/>
    <p:sldId id="277" r:id="rId16"/>
    <p:sldId id="281" r:id="rId17"/>
    <p:sldId id="284" r:id="rId18"/>
    <p:sldId id="282" r:id="rId19"/>
    <p:sldId id="283" r:id="rId20"/>
    <p:sldId id="285" r:id="rId21"/>
    <p:sldId id="267" r:id="rId22"/>
    <p:sldId id="278" r:id="rId23"/>
    <p:sldId id="270" r:id="rId24"/>
    <p:sldId id="274" r:id="rId25"/>
  </p:sldIdLst>
  <p:sldSz cx="12192000" cy="6858000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963" autoAdjust="0"/>
  </p:normalViewPr>
  <p:slideViewPr>
    <p:cSldViewPr snapToGrid="0">
      <p:cViewPr varScale="1">
        <p:scale>
          <a:sx n="75" d="100"/>
          <a:sy n="75" d="100"/>
        </p:scale>
        <p:origin x="72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VK%20Sir%20Formats%2016-02-2024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VK%20Sir%20Formats%2016-02-2024%20(1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AppData\Local\Microsoft\Windows\INetCache\Content.Outlook\TAC2VH0B\1-04-24%20Daily%20Cumulative%20Progres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AppData\Local\Microsoft\Windows\INetCache\Content.Outlook\TAC2VH0B\1-04-24%20Daily%20Cumulative%20Progres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Daily%20Cumulative%20Progres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Daily%20Cumulative%20Progres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Daily%20Cumulative%20Progres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VK%20Sir%20Formats%2016-02-2024%20(1)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VK%20Sir%20Formats%2016-02-2024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VK%20Sir%20Formats%2016-02-2024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VK%20Sir%20Formats%2016-02-2024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VK%20Sir%20Formats%2016-02-2024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VK%20Sir%20Formats%2016-02-2024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VK%20Sir%20Formats%2016-02-2024%20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VK%20Sir%20Formats%2016-02-2024%20(1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VK%20Sir%20Formats%2016-02-2024%20(1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Special Mould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Sheet5!$F$30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Sheet5!$H$28:$M$28</c:f>
              <c:numCache>
                <c:formatCode>mmm\-yy</c:formatCode>
                <c:ptCount val="6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</c:numCache>
            </c:numRef>
          </c:cat>
          <c:val>
            <c:numRef>
              <c:f>Sheet5!$H$30:$M$30</c:f>
              <c:numCache>
                <c:formatCode>0</c:formatCode>
                <c:ptCount val="6"/>
                <c:pt idx="0">
                  <c:v>6630.6668480540247</c:v>
                </c:pt>
                <c:pt idx="1">
                  <c:v>7332.5702284538538</c:v>
                </c:pt>
                <c:pt idx="2">
                  <c:v>4398.3206947687686</c:v>
                </c:pt>
                <c:pt idx="3">
                  <c:v>3721.8117254102526</c:v>
                </c:pt>
                <c:pt idx="4">
                  <c:v>4881.4203758878502</c:v>
                </c:pt>
                <c:pt idx="5">
                  <c:v>5909.2192946214855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36-44DA-A510-B0CD150A19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Sheet5!$F$29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136-44DA-A510-B0CD150A19C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Sheet5!$H$28:$M$28</c:f>
              <c:numCache>
                <c:formatCode>mmm\-yy</c:formatCode>
                <c:ptCount val="6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</c:numCache>
            </c:numRef>
          </c:cat>
          <c:val>
            <c:numRef>
              <c:f>Sheet5!$H$29:$M$29</c:f>
              <c:numCache>
                <c:formatCode>General</c:formatCode>
                <c:ptCount val="6"/>
                <c:pt idx="0">
                  <c:v>1800</c:v>
                </c:pt>
                <c:pt idx="1">
                  <c:v>1800</c:v>
                </c:pt>
                <c:pt idx="2">
                  <c:v>1800</c:v>
                </c:pt>
                <c:pt idx="3">
                  <c:v>1800</c:v>
                </c:pt>
                <c:pt idx="4">
                  <c:v>1800</c:v>
                </c:pt>
                <c:pt idx="5">
                  <c:v>1800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136-44DA-A510-B0CD150A19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Fabrication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Sheet5!$F$47</c:f>
              <c:strCache>
                <c:ptCount val="1"/>
                <c:pt idx="0">
                  <c:v>Approved Cost (Rs/KGS)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Sheet5!$H$28:$M$28</c:f>
              <c:numCache>
                <c:formatCode>mmm\-yy</c:formatCode>
                <c:ptCount val="6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</c:numCache>
            </c:numRef>
          </c:cat>
          <c:val>
            <c:numRef>
              <c:f>Sheet5!$H$47:$M$47</c:f>
              <c:numCache>
                <c:formatCode>General</c:formatCode>
                <c:ptCount val="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43-4959-9F9E-95F6EDEE4634}"/>
            </c:ext>
          </c:extLst>
        </c:ser>
        <c:ser>
          <c:idx val="1"/>
          <c:order val="1"/>
          <c:tx>
            <c:strRef>
              <c:f>Sheet5!$F$48</c:f>
              <c:strCache>
                <c:ptCount val="1"/>
                <c:pt idx="0">
                  <c:v>Actual Cost (Rs/KGS)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Sheet5!$H$28:$M$28</c:f>
              <c:numCache>
                <c:formatCode>mmm\-yy</c:formatCode>
                <c:ptCount val="6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</c:numCache>
            </c:numRef>
          </c:cat>
          <c:val>
            <c:numRef>
              <c:f>Sheet5!$H$48:$M$48</c:f>
              <c:numCache>
                <c:formatCode>0</c:formatCode>
                <c:ptCount val="6"/>
                <c:pt idx="0">
                  <c:v>14.343291893889546</c:v>
                </c:pt>
                <c:pt idx="1">
                  <c:v>36.572154278391658</c:v>
                </c:pt>
                <c:pt idx="2">
                  <c:v>20.420973731817611</c:v>
                </c:pt>
                <c:pt idx="3">
                  <c:v>17.666660359535719</c:v>
                </c:pt>
                <c:pt idx="4">
                  <c:v>28.874594639098955</c:v>
                </c:pt>
                <c:pt idx="5">
                  <c:v>9.3229035470279378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43-4959-9F9E-95F6EDEE46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[1-04-24 Daily Cumulative Progress.xlsx]Sheet3!PivotTable1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1.8915510718789406E-2"/>
          <c:y val="6.147934678194044E-2"/>
          <c:w val="0.86329209321722555"/>
          <c:h val="0.846589968761109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Sheet3!$B$1:$B$3</c:f>
              <c:strCache>
                <c:ptCount val="1"/>
                <c:pt idx="0">
                  <c:v>2023 - Sep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9BCE-4843-A478-3B732CD5098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Sheet3!$A$4:$A$5</c:f>
              <c:strCache>
                <c:ptCount val="1"/>
                <c:pt idx="0">
                  <c:v>POD</c:v>
                </c:pt>
              </c:strCache>
            </c:strRef>
          </c:cat>
          <c:val>
            <c:numRef>
              <c:f>Sheet3!$B$4:$B$5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CE-4843-A478-3B732CD5098F}"/>
            </c:ext>
          </c:extLst>
        </c:ser>
        <c:ser>
          <c:idx val="1"/>
          <c:order val="1"/>
          <c:tx>
            <c:strRef>
              <c:f>Sheet3!$C$1:$C$3</c:f>
              <c:strCache>
                <c:ptCount val="1"/>
                <c:pt idx="0">
                  <c:v>2023 - Oct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Sheet3!$A$4:$A$5</c:f>
              <c:strCache>
                <c:ptCount val="1"/>
                <c:pt idx="0">
                  <c:v>POD</c:v>
                </c:pt>
              </c:strCache>
            </c:strRef>
          </c:cat>
          <c:val>
            <c:numRef>
              <c:f>Sheet3!$C$4:$C$5</c:f>
              <c:numCache>
                <c:formatCode>General</c:formatCode>
                <c:ptCount val="1"/>
                <c:pt idx="0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CE-4843-A478-3B732CD5098F}"/>
            </c:ext>
          </c:extLst>
        </c:ser>
        <c:ser>
          <c:idx val="2"/>
          <c:order val="2"/>
          <c:tx>
            <c:strRef>
              <c:f>Sheet3!$D$1:$D$3</c:f>
              <c:strCache>
                <c:ptCount val="1"/>
                <c:pt idx="0">
                  <c:v>2023 - Nov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Sheet3!$A$4:$A$5</c:f>
              <c:strCache>
                <c:ptCount val="1"/>
                <c:pt idx="0">
                  <c:v>POD</c:v>
                </c:pt>
              </c:strCache>
            </c:strRef>
          </c:cat>
          <c:val>
            <c:numRef>
              <c:f>Sheet3!$D$4:$D$5</c:f>
              <c:numCache>
                <c:formatCode>General</c:formatCode>
                <c:ptCount val="1"/>
                <c:pt idx="0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BCE-4843-A478-3B732CD5098F}"/>
            </c:ext>
          </c:extLst>
        </c:ser>
        <c:ser>
          <c:idx val="3"/>
          <c:order val="3"/>
          <c:tx>
            <c:strRef>
              <c:f>Sheet3!$E$1:$E$3</c:f>
              <c:strCache>
                <c:ptCount val="1"/>
                <c:pt idx="0">
                  <c:v>2023 - Dec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Sheet3!$A$4:$A$5</c:f>
              <c:strCache>
                <c:ptCount val="1"/>
                <c:pt idx="0">
                  <c:v>POD</c:v>
                </c:pt>
              </c:strCache>
            </c:strRef>
          </c:cat>
          <c:val>
            <c:numRef>
              <c:f>Sheet3!$E$4:$E$5</c:f>
              <c:numCache>
                <c:formatCode>General</c:formatCode>
                <c:ptCount val="1"/>
                <c:pt idx="0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BCE-4843-A478-3B732CD5098F}"/>
            </c:ext>
          </c:extLst>
        </c:ser>
        <c:ser>
          <c:idx val="4"/>
          <c:order val="4"/>
          <c:tx>
            <c:strRef>
              <c:f>Sheet3!$F$1:$F$3</c:f>
              <c:strCache>
                <c:ptCount val="1"/>
                <c:pt idx="0">
                  <c:v>2024 - Jan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Sheet3!$A$4:$A$5</c:f>
              <c:strCache>
                <c:ptCount val="1"/>
                <c:pt idx="0">
                  <c:v>POD</c:v>
                </c:pt>
              </c:strCache>
            </c:strRef>
          </c:cat>
          <c:val>
            <c:numRef>
              <c:f>Sheet3!$F$4:$F$5</c:f>
              <c:numCache>
                <c:formatCode>General</c:formatCode>
                <c:ptCount val="1"/>
                <c:pt idx="0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BCE-4843-A478-3B732CD5098F}"/>
            </c:ext>
          </c:extLst>
        </c:ser>
        <c:ser>
          <c:idx val="5"/>
          <c:order val="5"/>
          <c:tx>
            <c:strRef>
              <c:f>Sheet3!$G$1:$G$3</c:f>
              <c:strCache>
                <c:ptCount val="1"/>
                <c:pt idx="0">
                  <c:v>2024 - Feb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Sheet3!$A$4:$A$5</c:f>
              <c:strCache>
                <c:ptCount val="1"/>
                <c:pt idx="0">
                  <c:v>POD</c:v>
                </c:pt>
              </c:strCache>
            </c:strRef>
          </c:cat>
          <c:val>
            <c:numRef>
              <c:f>Sheet3!$G$4:$G$5</c:f>
              <c:numCache>
                <c:formatCode>General</c:formatCode>
                <c:ptCount val="1"/>
                <c:pt idx="0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BCE-4843-A478-3B732CD5098F}"/>
            </c:ext>
          </c:extLst>
        </c:ser>
        <c:ser>
          <c:idx val="6"/>
          <c:order val="6"/>
          <c:tx>
            <c:strRef>
              <c:f>Sheet3!$H$1:$H$3</c:f>
              <c:strCache>
                <c:ptCount val="1"/>
                <c:pt idx="0">
                  <c:v>2024 - Mar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Sheet3!$A$4:$A$5</c:f>
              <c:strCache>
                <c:ptCount val="1"/>
                <c:pt idx="0">
                  <c:v>POD</c:v>
                </c:pt>
              </c:strCache>
            </c:strRef>
          </c:cat>
          <c:val>
            <c:numRef>
              <c:f>Sheet3!$H$4:$H$5</c:f>
              <c:numCache>
                <c:formatCode>General</c:formatCode>
                <c:ptCount val="1"/>
                <c:pt idx="0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BCE-4843-A478-3B732CD5098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821346063"/>
        <c:axId val="821347311"/>
      </c:barChart>
      <c:catAx>
        <c:axId val="821346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1347311"/>
        <c:crosses val="autoZero"/>
        <c:auto val="1"/>
        <c:lblAlgn val="ctr"/>
        <c:lblOffset val="100"/>
        <c:noMultiLvlLbl val="0"/>
      </c:catAx>
      <c:valAx>
        <c:axId val="821347311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21346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[1-04-24 Daily Cumulative Progress.xlsx]Sheet4!PivotTable2</c:name>
    <c:fmtId val="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Sheet4!$B$1:$B$2</c:f>
              <c:strCache>
                <c:ptCount val="1"/>
                <c:pt idx="0">
                  <c:v>POD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Sheet4!$A$3:$A$10</c:f>
              <c:multiLvlStrCache>
                <c:ptCount val="5"/>
                <c:lvl>
                  <c:pt idx="0">
                    <c:v>Nov</c:v>
                  </c:pt>
                  <c:pt idx="1">
                    <c:v>Dec</c:v>
                  </c:pt>
                  <c:pt idx="2">
                    <c:v>Jan</c:v>
                  </c:pt>
                  <c:pt idx="3">
                    <c:v>Feb</c:v>
                  </c:pt>
                  <c:pt idx="4">
                    <c:v>Mar</c:v>
                  </c:pt>
                </c:lvl>
                <c:lvl>
                  <c:pt idx="0">
                    <c:v>2023</c:v>
                  </c:pt>
                  <c:pt idx="2">
                    <c:v>2024</c:v>
                  </c:pt>
                </c:lvl>
              </c:multiLvlStrCache>
            </c:multiLvlStrRef>
          </c:cat>
          <c:val>
            <c:numRef>
              <c:f>Sheet4!$B$3:$B$10</c:f>
              <c:numCache>
                <c:formatCode>General</c:formatCode>
                <c:ptCount val="5"/>
                <c:pt idx="0">
                  <c:v>6</c:v>
                </c:pt>
                <c:pt idx="1">
                  <c:v>58</c:v>
                </c:pt>
                <c:pt idx="2">
                  <c:v>47</c:v>
                </c:pt>
                <c:pt idx="3">
                  <c:v>75</c:v>
                </c:pt>
                <c:pt idx="4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5E-432C-9FC3-EDF9EDEB878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42972031"/>
        <c:axId val="943042751"/>
      </c:barChart>
      <c:catAx>
        <c:axId val="942972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3042751"/>
        <c:crosses val="autoZero"/>
        <c:auto val="1"/>
        <c:lblAlgn val="ctr"/>
        <c:lblOffset val="100"/>
        <c:noMultiLvlLbl val="0"/>
      </c:catAx>
      <c:valAx>
        <c:axId val="943042751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42972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[Daily Cumulative Progress.xlsx]Sheet1!PivotTable3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POD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Sheet1!$A$5:$A$8</c:f>
              <c:multiLvlStrCache>
                <c:ptCount val="2"/>
                <c:lvl>
                  <c:pt idx="0">
                    <c:v>Feb</c:v>
                  </c:pt>
                  <c:pt idx="1">
                    <c:v>Mar</c:v>
                  </c:pt>
                </c:lvl>
                <c:lvl>
                  <c:pt idx="0">
                    <c:v>2024</c:v>
                  </c:pt>
                </c:lvl>
              </c:multiLvlStrCache>
            </c:multiLvlStrRef>
          </c:cat>
          <c:val>
            <c:numRef>
              <c:f>Sheet1!$B$5:$B$8</c:f>
              <c:numCache>
                <c:formatCode>General</c:formatCode>
                <c:ptCount val="2"/>
                <c:pt idx="0">
                  <c:v>26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EA-4881-AA1E-7316E65052A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032234223"/>
        <c:axId val="1032232143"/>
      </c:barChart>
      <c:catAx>
        <c:axId val="1032234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2232143"/>
        <c:crosses val="autoZero"/>
        <c:auto val="1"/>
        <c:lblAlgn val="ctr"/>
        <c:lblOffset val="100"/>
        <c:noMultiLvlLbl val="0"/>
      </c:catAx>
      <c:valAx>
        <c:axId val="103223214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32234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[Daily Cumulative Progress.xlsx]Sheet4!PivotTable7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POD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Sheet4!$A$5:$A$7</c:f>
              <c:multiLvlStrCache>
                <c:ptCount val="1"/>
                <c:lvl>
                  <c:pt idx="0">
                    <c:v>Mar</c:v>
                  </c:pt>
                </c:lvl>
                <c:lvl>
                  <c:pt idx="0">
                    <c:v>2024</c:v>
                  </c:pt>
                </c:lvl>
              </c:multiLvlStrCache>
            </c:multiLvlStrRef>
          </c:cat>
          <c:val>
            <c:numRef>
              <c:f>Sheet4!$B$5:$B$7</c:f>
              <c:numCache>
                <c:formatCode>General</c:formatCode>
                <c:ptCount val="1"/>
                <c:pt idx="0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67-490C-8C9F-F8E06C39694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032231727"/>
        <c:axId val="1032233391"/>
      </c:barChart>
      <c:catAx>
        <c:axId val="1032231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2233391"/>
        <c:crosses val="autoZero"/>
        <c:auto val="1"/>
        <c:lblAlgn val="ctr"/>
        <c:lblOffset val="100"/>
        <c:noMultiLvlLbl val="0"/>
      </c:catAx>
      <c:valAx>
        <c:axId val="103223339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32231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[Daily Cumulative Progress.xlsx]Sheet3!PivotTable6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Sheet3!$B$1:$B$2</c:f>
              <c:strCache>
                <c:ptCount val="1"/>
                <c:pt idx="0">
                  <c:v>POD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Sheet3!$A$3:$A$6</c:f>
              <c:multiLvlStrCache>
                <c:ptCount val="2"/>
                <c:lvl>
                  <c:pt idx="0">
                    <c:v>Feb</c:v>
                  </c:pt>
                  <c:pt idx="1">
                    <c:v>Mar</c:v>
                  </c:pt>
                </c:lvl>
                <c:lvl>
                  <c:pt idx="0">
                    <c:v>2024</c:v>
                  </c:pt>
                </c:lvl>
              </c:multiLvlStrCache>
            </c:multiLvlStrRef>
          </c:cat>
          <c:val>
            <c:numRef>
              <c:f>Sheet3!$B$3:$B$6</c:f>
              <c:numCache>
                <c:formatCode>General</c:formatCode>
                <c:ptCount val="2"/>
                <c:pt idx="0">
                  <c:v>24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41-4357-AA70-B11F28C652B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032226319"/>
        <c:axId val="1032237135"/>
      </c:barChart>
      <c:catAx>
        <c:axId val="1032226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2237135"/>
        <c:crosses val="autoZero"/>
        <c:auto val="1"/>
        <c:lblAlgn val="ctr"/>
        <c:lblOffset val="100"/>
        <c:noMultiLvlLbl val="0"/>
      </c:catAx>
      <c:valAx>
        <c:axId val="103223713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32226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Flat Finishing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Sheet5!$F$50</c:f>
              <c:strCache>
                <c:ptCount val="1"/>
                <c:pt idx="0">
                  <c:v>Actual Cost (Rs/FLAT)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Sheet5!$K$28:$M$28</c:f>
              <c:numCache>
                <c:formatCode>mmm\-yy</c:formatCode>
                <c:ptCount val="3"/>
                <c:pt idx="0">
                  <c:v>45292</c:v>
                </c:pt>
                <c:pt idx="1">
                  <c:v>45323</c:v>
                </c:pt>
                <c:pt idx="2">
                  <c:v>45352</c:v>
                </c:pt>
              </c:numCache>
            </c:numRef>
          </c:cat>
          <c:val>
            <c:numRef>
              <c:f>Sheet5!$K$50:$M$50</c:f>
              <c:numCache>
                <c:formatCode>0</c:formatCode>
                <c:ptCount val="3"/>
                <c:pt idx="0">
                  <c:v>8791.5</c:v>
                </c:pt>
                <c:pt idx="1">
                  <c:v>22447.938000000002</c:v>
                </c:pt>
                <c:pt idx="2">
                  <c:v>10338.309848484847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15-48ED-8248-E7B57E5F89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Sheet5!$F$49</c15:sqref>
                        </c15:formulaRef>
                      </c:ext>
                    </c:extLst>
                    <c:strCache>
                      <c:ptCount val="1"/>
                      <c:pt idx="0">
                        <c:v>Approved Cost (Rs/FLAT)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Sheet5!$K$28:$M$28</c15:sqref>
                        </c15:formulaRef>
                      </c:ext>
                    </c:extLst>
                    <c:numCache>
                      <c:formatCode>mmm\-yy</c:formatCode>
                      <c:ptCount val="3"/>
                      <c:pt idx="0">
                        <c:v>45292</c:v>
                      </c:pt>
                      <c:pt idx="1">
                        <c:v>45323</c:v>
                      </c:pt>
                      <c:pt idx="2">
                        <c:v>45352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Sheet5!$K$49:$M$49</c15:sqref>
                        </c15:formulaRef>
                      </c:ext>
                    </c:extLst>
                    <c:numCache>
                      <c:formatCode>General</c:formatCode>
                      <c:ptCount val="3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6C15-48ED-8248-E7B57E5F89FD}"/>
                  </c:ext>
                </c:extLst>
              </c15:ser>
            </c15:filteredLineSeries>
          </c:ext>
        </c:extLst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Carousal Factory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Sheet5!$F$34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Sheet5!$H$28:$M$28</c:f>
              <c:numCache>
                <c:formatCode>mmm\-yy</c:formatCode>
                <c:ptCount val="6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</c:numCache>
            </c:numRef>
          </c:cat>
          <c:val>
            <c:numRef>
              <c:f>Sheet5!$H$34:$M$34</c:f>
              <c:numCache>
                <c:formatCode>0</c:formatCode>
                <c:ptCount val="6"/>
                <c:pt idx="0">
                  <c:v>5630.507364312929</c:v>
                </c:pt>
                <c:pt idx="1">
                  <c:v>3256.9824617620366</c:v>
                </c:pt>
                <c:pt idx="2">
                  <c:v>6918.8037982479082</c:v>
                </c:pt>
                <c:pt idx="3">
                  <c:v>4313.5077777818315</c:v>
                </c:pt>
                <c:pt idx="4">
                  <c:v>4107.3462639101654</c:v>
                </c:pt>
                <c:pt idx="5">
                  <c:v>5561.9104864155142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ED-44EF-8E56-EC6EEB5006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Sheet5!$F$33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ED-44EF-8E56-EC6EEB5006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Sheet5!$H$28:$M$28</c:f>
              <c:numCache>
                <c:formatCode>mmm\-yy</c:formatCode>
                <c:ptCount val="6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</c:numCache>
            </c:numRef>
          </c:cat>
          <c:val>
            <c:numRef>
              <c:f>Sheet5!$H$33:$M$33</c:f>
              <c:numCache>
                <c:formatCode>General</c:formatCode>
                <c:ptCount val="6"/>
                <c:pt idx="0">
                  <c:v>1800</c:v>
                </c:pt>
                <c:pt idx="1">
                  <c:v>1800</c:v>
                </c:pt>
                <c:pt idx="2">
                  <c:v>1800</c:v>
                </c:pt>
                <c:pt idx="3">
                  <c:v>1800</c:v>
                </c:pt>
                <c:pt idx="4">
                  <c:v>1800</c:v>
                </c:pt>
                <c:pt idx="5">
                  <c:v>1800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5ED-44EF-8E56-EC6EEB5006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Carousal Factory Element Repair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Sheet5!$F$40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Sheet5!$H$28:$M$28</c:f>
              <c:numCache>
                <c:formatCode>mmm\-yy</c:formatCode>
                <c:ptCount val="6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</c:numCache>
            </c:numRef>
          </c:cat>
          <c:val>
            <c:numRef>
              <c:f>Sheet5!$H$40:$M$40</c:f>
              <c:numCache>
                <c:formatCode>0</c:formatCode>
                <c:ptCount val="6"/>
                <c:pt idx="0">
                  <c:v>961.82756215163988</c:v>
                </c:pt>
                <c:pt idx="1">
                  <c:v>976.88345341928959</c:v>
                </c:pt>
                <c:pt idx="2">
                  <c:v>1146.4760842143232</c:v>
                </c:pt>
                <c:pt idx="3">
                  <c:v>0</c:v>
                </c:pt>
                <c:pt idx="4">
                  <c:v>1571.1058254426073</c:v>
                </c:pt>
                <c:pt idx="5">
                  <c:v>664.77455538640095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67-438D-A4C8-964651CF74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Sheet5!$F$39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667-438D-A4C8-964651CF74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Sheet5!$H$28:$M$28</c:f>
              <c:numCache>
                <c:formatCode>mmm\-yy</c:formatCode>
                <c:ptCount val="6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</c:numCache>
            </c:numRef>
          </c:cat>
          <c:val>
            <c:numRef>
              <c:f>Sheet5!$H$39:$M$39</c:f>
              <c:numCache>
                <c:formatCode>General</c:formatCode>
                <c:ptCount val="6"/>
                <c:pt idx="0">
                  <c:v>500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  <c:pt idx="4">
                  <c:v>500</c:v>
                </c:pt>
                <c:pt idx="5">
                  <c:v>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667-438D-A4C8-964651CF74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Pod Factory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Sheet5!$F$32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Sheet5!$H$28:$M$28</c:f>
              <c:numCache>
                <c:formatCode>mmm\-yy</c:formatCode>
                <c:ptCount val="6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</c:numCache>
            </c:numRef>
          </c:cat>
          <c:val>
            <c:numRef>
              <c:f>Sheet5!$H$32:$M$32</c:f>
              <c:numCache>
                <c:formatCode>0</c:formatCode>
                <c:ptCount val="6"/>
                <c:pt idx="0">
                  <c:v>4449.8318342520752</c:v>
                </c:pt>
                <c:pt idx="1">
                  <c:v>3793.9381346399155</c:v>
                </c:pt>
                <c:pt idx="2">
                  <c:v>3754.0822899472719</c:v>
                </c:pt>
                <c:pt idx="3">
                  <c:v>4163.4472533738926</c:v>
                </c:pt>
                <c:pt idx="4">
                  <c:v>4295.0105615154189</c:v>
                </c:pt>
                <c:pt idx="5">
                  <c:v>3691.1266253657732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95-4770-B033-1AE051A8F2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Sheet5!$F$31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295-4770-B033-1AE051A8F2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Sheet5!$H$28:$M$28</c:f>
              <c:numCache>
                <c:formatCode>mmm\-yy</c:formatCode>
                <c:ptCount val="6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</c:numCache>
            </c:numRef>
          </c:cat>
          <c:val>
            <c:numRef>
              <c:f>Sheet5!$H$31:$M$31</c:f>
              <c:numCache>
                <c:formatCode>General</c:formatCode>
                <c:ptCount val="6"/>
                <c:pt idx="0">
                  <c:v>2200</c:v>
                </c:pt>
                <c:pt idx="1">
                  <c:v>2200</c:v>
                </c:pt>
                <c:pt idx="2">
                  <c:v>2200</c:v>
                </c:pt>
                <c:pt idx="3">
                  <c:v>2200</c:v>
                </c:pt>
                <c:pt idx="4">
                  <c:v>2200</c:v>
                </c:pt>
                <c:pt idx="5">
                  <c:v>2200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295-4770-B033-1AE051A8F2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HCS Factory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Sheet5!$F$36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Sheet5!$H$28:$M$28</c:f>
              <c:numCache>
                <c:formatCode>mmm\-yy</c:formatCode>
                <c:ptCount val="6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</c:numCache>
            </c:numRef>
          </c:cat>
          <c:val>
            <c:numRef>
              <c:f>Sheet5!$H$36:$M$36</c:f>
              <c:numCache>
                <c:formatCode>0</c:formatCode>
                <c:ptCount val="6"/>
                <c:pt idx="0">
                  <c:v>3485.2450979515065</c:v>
                </c:pt>
                <c:pt idx="1">
                  <c:v>2596.5348370275983</c:v>
                </c:pt>
                <c:pt idx="2">
                  <c:v>3262.035004364328</c:v>
                </c:pt>
                <c:pt idx="3">
                  <c:v>1632.7197133072759</c:v>
                </c:pt>
                <c:pt idx="4">
                  <c:v>2105.8576669132067</c:v>
                </c:pt>
                <c:pt idx="5">
                  <c:v>2182.8668922643969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F0-45EC-BE5F-DC333C6C31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Sheet5!$F$35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CF0-45EC-BE5F-DC333C6C31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Sheet5!$H$28:$M$28</c:f>
              <c:numCache>
                <c:formatCode>mmm\-yy</c:formatCode>
                <c:ptCount val="6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</c:numCache>
            </c:numRef>
          </c:cat>
          <c:val>
            <c:numRef>
              <c:f>Sheet5!$H$35:$M$35</c:f>
              <c:numCache>
                <c:formatCode>General</c:formatCode>
                <c:ptCount val="6"/>
                <c:pt idx="0">
                  <c:v>1200</c:v>
                </c:pt>
                <c:pt idx="1">
                  <c:v>1200</c:v>
                </c:pt>
                <c:pt idx="2">
                  <c:v>1200</c:v>
                </c:pt>
                <c:pt idx="3">
                  <c:v>1200</c:v>
                </c:pt>
                <c:pt idx="4">
                  <c:v>1200</c:v>
                </c:pt>
                <c:pt idx="5">
                  <c:v>1200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F0-45EC-BE5F-DC333C6C31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>
            <c:manualLayout>
              <c:xMode val="edge"/>
              <c:yMode val="edge"/>
              <c:x val="0"/>
              <c:y val="0.294109565749074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Hospital Area Element Repair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Sheet5!$F$42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Sheet5!$H$28:$M$28</c:f>
              <c:numCache>
                <c:formatCode>mmm\-yy</c:formatCode>
                <c:ptCount val="6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</c:numCache>
            </c:numRef>
          </c:cat>
          <c:val>
            <c:numRef>
              <c:f>Sheet5!$H$42:$M$42</c:f>
              <c:numCache>
                <c:formatCode>0</c:formatCode>
                <c:ptCount val="6"/>
                <c:pt idx="0">
                  <c:v>342.55948036782956</c:v>
                </c:pt>
                <c:pt idx="1">
                  <c:v>548.39941030906118</c:v>
                </c:pt>
                <c:pt idx="2">
                  <c:v>972.0184715237159</c:v>
                </c:pt>
                <c:pt idx="3">
                  <c:v>1647.4268315752486</c:v>
                </c:pt>
                <c:pt idx="4">
                  <c:v>1295.5017943713749</c:v>
                </c:pt>
                <c:pt idx="5" formatCode="_(* #,##0_);_(* \(#,##0\);_(* &quot;-&quot;??_);_(@_)">
                  <c:v>1406.1902534482215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97-4DD7-B0FB-BC628967B0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Sheet5!$F$41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597-4DD7-B0FB-BC628967B0E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Sheet5!$H$28:$M$28</c:f>
              <c:numCache>
                <c:formatCode>mmm\-yy</c:formatCode>
                <c:ptCount val="6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</c:numCache>
            </c:numRef>
          </c:cat>
          <c:val>
            <c:numRef>
              <c:f>Sheet5!$H$41:$M$41</c:f>
              <c:numCache>
                <c:formatCode>General</c:formatCode>
                <c:ptCount val="6"/>
                <c:pt idx="0">
                  <c:v>500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  <c:pt idx="4">
                  <c:v>500</c:v>
                </c:pt>
                <c:pt idx="5">
                  <c:v>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97-4DD7-B0FB-BC628967B0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Reinforcement Factory Cost Performance</a:t>
            </a:r>
          </a:p>
        </c:rich>
      </c:tx>
      <c:layout>
        <c:manualLayout>
          <c:xMode val="edge"/>
          <c:yMode val="edge"/>
          <c:x val="0.1379917117287679"/>
          <c:y val="5.15938109093600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Sheet5!$F$38</c:f>
              <c:strCache>
                <c:ptCount val="1"/>
                <c:pt idx="0">
                  <c:v>Actual Cost (Rs/KGS)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Sheet5!$H$28:$M$28</c:f>
              <c:numCache>
                <c:formatCode>mmm\-yy</c:formatCode>
                <c:ptCount val="6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</c:numCache>
            </c:numRef>
          </c:cat>
          <c:val>
            <c:numRef>
              <c:f>Sheet5!$H$38:$M$38</c:f>
              <c:numCache>
                <c:formatCode>0</c:formatCode>
                <c:ptCount val="6"/>
                <c:pt idx="0">
                  <c:v>13.937844251787681</c:v>
                </c:pt>
                <c:pt idx="1">
                  <c:v>16.384631875453046</c:v>
                </c:pt>
                <c:pt idx="2">
                  <c:v>11.13588448666826</c:v>
                </c:pt>
                <c:pt idx="3">
                  <c:v>11.109552559739642</c:v>
                </c:pt>
                <c:pt idx="4">
                  <c:v>11.48748598590244</c:v>
                </c:pt>
                <c:pt idx="5">
                  <c:v>9.2836839967791747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5C-40B2-9974-F19E5310C1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Sheet5!$F$37</c:f>
              <c:strCache>
                <c:ptCount val="1"/>
                <c:pt idx="0">
                  <c:v>Approved Cost (Rs/KGS)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35C-40B2-9974-F19E5310C1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Sheet5!$H$28:$M$28</c:f>
              <c:numCache>
                <c:formatCode>mmm\-yy</c:formatCode>
                <c:ptCount val="6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</c:numCache>
            </c:numRef>
          </c:cat>
          <c:val>
            <c:numRef>
              <c:f>Sheet5!$H$37:$M$37</c:f>
              <c:numCache>
                <c:formatCode>General</c:formatCode>
                <c:ptCount val="6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35C-40B2-9974-F19E5310C1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Pod Finishing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Sheet5!$F$44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Sheet5!$H$28:$M$28</c:f>
              <c:numCache>
                <c:formatCode>mmm\-yy</c:formatCode>
                <c:ptCount val="6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</c:numCache>
            </c:numRef>
          </c:cat>
          <c:val>
            <c:numRef>
              <c:f>Sheet5!$H$44:$M$44</c:f>
              <c:numCache>
                <c:formatCode>0</c:formatCode>
                <c:ptCount val="6"/>
                <c:pt idx="0">
                  <c:v>2239.7299882960951</c:v>
                </c:pt>
                <c:pt idx="1">
                  <c:v>1683.5430773643182</c:v>
                </c:pt>
                <c:pt idx="2">
                  <c:v>2158.2336306019934</c:v>
                </c:pt>
                <c:pt idx="3">
                  <c:v>2432.2128346956179</c:v>
                </c:pt>
                <c:pt idx="4">
                  <c:v>2067.3323092677924</c:v>
                </c:pt>
                <c:pt idx="5">
                  <c:v>2168.596128297303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21-48E7-84F8-0DE3B03143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Sheet5!$F$43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021-48E7-84F8-0DE3B03143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Sheet5!$H$28:$M$28</c:f>
              <c:numCache>
                <c:formatCode>mmm\-yy</c:formatCode>
                <c:ptCount val="6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</c:numCache>
            </c:numRef>
          </c:cat>
          <c:val>
            <c:numRef>
              <c:f>Sheet5!$H$43:$M$43</c:f>
              <c:numCache>
                <c:formatCode>General</c:formatCode>
                <c:ptCount val="6"/>
                <c:pt idx="0">
                  <c:v>1050</c:v>
                </c:pt>
                <c:pt idx="1">
                  <c:v>1050</c:v>
                </c:pt>
                <c:pt idx="2">
                  <c:v>1050</c:v>
                </c:pt>
                <c:pt idx="3">
                  <c:v>1050</c:v>
                </c:pt>
                <c:pt idx="4">
                  <c:v>1050</c:v>
                </c:pt>
                <c:pt idx="5">
                  <c:v>1050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21-48E7-84F8-0DE3B03143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Pod Erection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Sheet5!$F$46</c:f>
              <c:strCache>
                <c:ptCount val="1"/>
                <c:pt idx="0">
                  <c:v>Actual Cost (Rs/Pod)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Sheet5!$L$28:$M$28</c:f>
              <c:numCache>
                <c:formatCode>mmm\-yy</c:formatCode>
                <c:ptCount val="2"/>
                <c:pt idx="0">
                  <c:v>45323</c:v>
                </c:pt>
                <c:pt idx="1">
                  <c:v>45352</c:v>
                </c:pt>
              </c:numCache>
            </c:numRef>
          </c:cat>
          <c:val>
            <c:numRef>
              <c:f>Sheet5!$L$46:$M$46</c:f>
              <c:numCache>
                <c:formatCode>0</c:formatCode>
                <c:ptCount val="2"/>
                <c:pt idx="0">
                  <c:v>8283.9066567244645</c:v>
                </c:pt>
                <c:pt idx="1">
                  <c:v>6419.4138989169678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2F-420E-8303-484EE9C81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Sheet5!$F$45</c:f>
              <c:strCache>
                <c:ptCount val="1"/>
                <c:pt idx="0">
                  <c:v>Approved Cost (Rs/Pod)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F2F-420E-8303-484EE9C811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Sheet5!$L$28:$M$28</c:f>
              <c:numCache>
                <c:formatCode>mmm\-yy</c:formatCode>
                <c:ptCount val="2"/>
                <c:pt idx="0">
                  <c:v>45323</c:v>
                </c:pt>
                <c:pt idx="1">
                  <c:v>45352</c:v>
                </c:pt>
              </c:numCache>
            </c:numRef>
          </c:cat>
          <c:val>
            <c:numRef>
              <c:f>Sheet5!$L$45:$M$45</c:f>
              <c:numCache>
                <c:formatCode>General</c:formatCode>
                <c:ptCount val="2"/>
                <c:pt idx="0">
                  <c:v>4000</c:v>
                </c:pt>
                <c:pt idx="1">
                  <c:v>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F2F-420E-8303-484EE9C81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48877-04A0-44CA-B715-7622C12C8499}" type="datetimeFigureOut">
              <a:rPr lang="en-US" smtClean="0"/>
              <a:t>16-Nov-24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4517" y="4444908"/>
            <a:ext cx="5561043" cy="363647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39174-C100-4C23-A526-472E7BC23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86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39174-C100-4C23-A526-472E7BC239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39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39174-C100-4C23-A526-472E7BC239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74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39174-C100-4C23-A526-472E7BC239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9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72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33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860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409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1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18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310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535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61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58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12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52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65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93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77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93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70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56FC4E-64C9-44CB-8A56-E494FBECCDCC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734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  <p:sldLayoutId id="21474838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Production progress report FTM </a:t>
            </a:r>
            <a:br>
              <a:rPr lang="en-GB" dirty="0"/>
            </a:br>
            <a:r>
              <a:rPr lang="en-GB" dirty="0"/>
              <a:t>MARCH 24.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1784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825658" cy="1167714"/>
          </a:xfrm>
        </p:spPr>
        <p:txBody>
          <a:bodyPr>
            <a:normAutofit fontScale="90000"/>
          </a:bodyPr>
          <a:lstStyle/>
          <a:p>
            <a:r>
              <a:rPr lang="en-GB" sz="3800" dirty="0"/>
              <a:t>Element Repairing </a:t>
            </a:r>
            <a:br>
              <a:rPr lang="en-GB" sz="3800" dirty="0"/>
            </a:br>
            <a:r>
              <a:rPr lang="en-GB" sz="3800" dirty="0"/>
              <a:t>Person In charge – MR. </a:t>
            </a:r>
            <a:r>
              <a:rPr lang="en-GB" sz="3800" dirty="0" err="1"/>
              <a:t>Sivaraman</a:t>
            </a:r>
            <a:r>
              <a:rPr lang="en-GB" sz="3800" dirty="0"/>
              <a:t>.</a:t>
            </a:r>
            <a:endParaRPr lang="en-IN" sz="3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3FA55E-9A85-4686-A465-9A2A14176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977189"/>
              </p:ext>
            </p:extLst>
          </p:nvPr>
        </p:nvGraphicFramePr>
        <p:xfrm>
          <a:off x="206668" y="1416726"/>
          <a:ext cx="10093032" cy="2891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992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262540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187700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Mar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APRIL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NLW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150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400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5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400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277906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100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09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826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1050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B7F0D6F-567C-40CC-9093-C1254E7A85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0376483"/>
              </p:ext>
            </p:extLst>
          </p:nvPr>
        </p:nvGraphicFramePr>
        <p:xfrm>
          <a:off x="206668" y="4419600"/>
          <a:ext cx="7172032" cy="217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4189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825658" cy="1167714"/>
          </a:xfrm>
        </p:spPr>
        <p:txBody>
          <a:bodyPr>
            <a:normAutofit fontScale="90000"/>
          </a:bodyPr>
          <a:lstStyle/>
          <a:p>
            <a:r>
              <a:rPr lang="en-GB" sz="3800" dirty="0"/>
              <a:t>Reinforcement Yard </a:t>
            </a:r>
            <a:br>
              <a:rPr lang="en-GB" sz="3800" dirty="0"/>
            </a:br>
            <a:r>
              <a:rPr lang="en-GB" sz="3800" dirty="0"/>
              <a:t>Person In charge – MR. DK Patel.</a:t>
            </a:r>
            <a:endParaRPr lang="en-IN" sz="38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024895E-4610-4C49-A976-993CB0C00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081677"/>
              </p:ext>
            </p:extLst>
          </p:nvPr>
        </p:nvGraphicFramePr>
        <p:xfrm>
          <a:off x="941534" y="1353226"/>
          <a:ext cx="1061373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510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554713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14654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3249466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Mar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UPTO 19 APRIL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KGS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KGS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KGS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REINFORCEMENT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624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337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AWM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5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80%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202697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F6AA02B-CC37-4FE6-A650-B1DC593320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758155"/>
              </p:ext>
            </p:extLst>
          </p:nvPr>
        </p:nvGraphicFramePr>
        <p:xfrm>
          <a:off x="958429" y="4033018"/>
          <a:ext cx="6908799" cy="2215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4019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C99C-1A12-27D4-A47A-2CC2A6518F9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25658" cy="116771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800" dirty="0"/>
              <a:t>POD FINISHING</a:t>
            </a:r>
            <a:br>
              <a:rPr lang="en-GB" sz="3800" dirty="0"/>
            </a:br>
            <a:r>
              <a:rPr lang="en-GB" sz="3800" dirty="0"/>
              <a:t>Person In charge – MR. SIVARAMAN.</a:t>
            </a:r>
            <a:endParaRPr lang="en-IN" sz="3800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E73950F-5806-4410-9D13-7780D8B6C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223628"/>
              </p:ext>
            </p:extLst>
          </p:nvPr>
        </p:nvGraphicFramePr>
        <p:xfrm>
          <a:off x="206668" y="1416726"/>
          <a:ext cx="1009303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992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262540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187700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Mar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APRIL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00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100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24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26693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B500AA7-F93A-46E0-B343-D8136B8C33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4926135"/>
              </p:ext>
            </p:extLst>
          </p:nvPr>
        </p:nvGraphicFramePr>
        <p:xfrm>
          <a:off x="206668" y="4038600"/>
          <a:ext cx="6689432" cy="2375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73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3F06C52-41C6-458A-83AE-0DAA17C73DCC}"/>
              </a:ext>
            </a:extLst>
          </p:cNvPr>
          <p:cNvSpPr txBox="1">
            <a:spLocks/>
          </p:cNvSpPr>
          <p:nvPr/>
        </p:nvSpPr>
        <p:spPr>
          <a:xfrm>
            <a:off x="348084" y="559601"/>
            <a:ext cx="11084456" cy="855751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800" dirty="0"/>
              <a:t>POD ERECTION</a:t>
            </a:r>
            <a:br>
              <a:rPr lang="en-GB" sz="3800" dirty="0"/>
            </a:br>
            <a:r>
              <a:rPr lang="en-GB" sz="3800" dirty="0"/>
              <a:t>Person In charge – MR. SIVARAMAN.</a:t>
            </a:r>
            <a:endParaRPr lang="en-IN" sz="38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B1D5ABB-97BD-4DBC-86C3-058653B30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101170"/>
              </p:ext>
            </p:extLst>
          </p:nvPr>
        </p:nvGraphicFramePr>
        <p:xfrm>
          <a:off x="341752" y="1721526"/>
          <a:ext cx="1009303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992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262540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187700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Mar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APRIL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277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26693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E9B6F31-D546-4636-B95F-5B434EFADF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6858956"/>
              </p:ext>
            </p:extLst>
          </p:nvPr>
        </p:nvGraphicFramePr>
        <p:xfrm>
          <a:off x="431800" y="4151140"/>
          <a:ext cx="5969000" cy="2414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9192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F9078D-7012-4BDF-6658-CC4AEFD54D72}"/>
              </a:ext>
            </a:extLst>
          </p:cNvPr>
          <p:cNvSpPr txBox="1"/>
          <p:nvPr/>
        </p:nvSpPr>
        <p:spPr>
          <a:xfrm>
            <a:off x="711200" y="51221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FABRICATION</a:t>
            </a:r>
            <a:br>
              <a:rPr lang="en-GB" sz="1800" dirty="0"/>
            </a:br>
            <a:r>
              <a:rPr lang="en-GB" sz="1800" dirty="0"/>
              <a:t>Person In charge – MR. Ramdhyan Yadav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3219513-AE03-4BBC-A37F-85A05C051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601048"/>
              </p:ext>
            </p:extLst>
          </p:nvPr>
        </p:nvGraphicFramePr>
        <p:xfrm>
          <a:off x="574968" y="1696126"/>
          <a:ext cx="10093032" cy="21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992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948340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2908300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222500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Mar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APRIL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KGS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KGS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KGS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POD MODIFICATION  FABRICATION WORK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75711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75711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26693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47F6C1C-A7DA-49B6-B9F0-10A24882A0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0153113"/>
              </p:ext>
            </p:extLst>
          </p:nvPr>
        </p:nvGraphicFramePr>
        <p:xfrm>
          <a:off x="574968" y="4222349"/>
          <a:ext cx="6105232" cy="2123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1777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E5A75E-4B41-9B86-4C0E-6E58E43AFE9B}"/>
              </a:ext>
            </a:extLst>
          </p:cNvPr>
          <p:cNvSpPr txBox="1"/>
          <p:nvPr/>
        </p:nvSpPr>
        <p:spPr>
          <a:xfrm>
            <a:off x="711200" y="51221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BUILDING ERECTION WORK</a:t>
            </a:r>
            <a:br>
              <a:rPr lang="en-GB" sz="1800" dirty="0"/>
            </a:br>
            <a:r>
              <a:rPr lang="en-GB" sz="1800" dirty="0"/>
              <a:t>Person In charge – MR. ARUN SIR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CFE4153-1A94-4E5D-8CEE-1F191152C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719672"/>
              </p:ext>
            </p:extLst>
          </p:nvPr>
        </p:nvGraphicFramePr>
        <p:xfrm>
          <a:off x="228600" y="1158543"/>
          <a:ext cx="11760198" cy="173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58092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762117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762117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  <a:gridCol w="762117">
                  <a:extLst>
                    <a:ext uri="{9D8B030D-6E8A-4147-A177-3AD203B41FA5}">
                      <a16:colId xmlns:a16="http://schemas.microsoft.com/office/drawing/2014/main" val="2970558816"/>
                    </a:ext>
                  </a:extLst>
                </a:gridCol>
                <a:gridCol w="762117">
                  <a:extLst>
                    <a:ext uri="{9D8B030D-6E8A-4147-A177-3AD203B41FA5}">
                      <a16:colId xmlns:a16="http://schemas.microsoft.com/office/drawing/2014/main" val="211505355"/>
                    </a:ext>
                  </a:extLst>
                </a:gridCol>
                <a:gridCol w="762117">
                  <a:extLst>
                    <a:ext uri="{9D8B030D-6E8A-4147-A177-3AD203B41FA5}">
                      <a16:colId xmlns:a16="http://schemas.microsoft.com/office/drawing/2014/main" val="3783397126"/>
                    </a:ext>
                  </a:extLst>
                </a:gridCol>
                <a:gridCol w="762117">
                  <a:extLst>
                    <a:ext uri="{9D8B030D-6E8A-4147-A177-3AD203B41FA5}">
                      <a16:colId xmlns:a16="http://schemas.microsoft.com/office/drawing/2014/main" val="1633574397"/>
                    </a:ext>
                  </a:extLst>
                </a:gridCol>
                <a:gridCol w="762117">
                  <a:extLst>
                    <a:ext uri="{9D8B030D-6E8A-4147-A177-3AD203B41FA5}">
                      <a16:colId xmlns:a16="http://schemas.microsoft.com/office/drawing/2014/main" val="2493502676"/>
                    </a:ext>
                  </a:extLst>
                </a:gridCol>
                <a:gridCol w="762117">
                  <a:extLst>
                    <a:ext uri="{9D8B030D-6E8A-4147-A177-3AD203B41FA5}">
                      <a16:colId xmlns:a16="http://schemas.microsoft.com/office/drawing/2014/main" val="1545285425"/>
                    </a:ext>
                  </a:extLst>
                </a:gridCol>
                <a:gridCol w="762117">
                  <a:extLst>
                    <a:ext uri="{9D8B030D-6E8A-4147-A177-3AD203B41FA5}">
                      <a16:colId xmlns:a16="http://schemas.microsoft.com/office/drawing/2014/main" val="4284074085"/>
                    </a:ext>
                  </a:extLst>
                </a:gridCol>
                <a:gridCol w="762117">
                  <a:extLst>
                    <a:ext uri="{9D8B030D-6E8A-4147-A177-3AD203B41FA5}">
                      <a16:colId xmlns:a16="http://schemas.microsoft.com/office/drawing/2014/main" val="1632699875"/>
                    </a:ext>
                  </a:extLst>
                </a:gridCol>
                <a:gridCol w="762117">
                  <a:extLst>
                    <a:ext uri="{9D8B030D-6E8A-4147-A177-3AD203B41FA5}">
                      <a16:colId xmlns:a16="http://schemas.microsoft.com/office/drawing/2014/main" val="44494692"/>
                    </a:ext>
                  </a:extLst>
                </a:gridCol>
                <a:gridCol w="762117">
                  <a:extLst>
                    <a:ext uri="{9D8B030D-6E8A-4147-A177-3AD203B41FA5}">
                      <a16:colId xmlns:a16="http://schemas.microsoft.com/office/drawing/2014/main" val="3751091410"/>
                    </a:ext>
                  </a:extLst>
                </a:gridCol>
                <a:gridCol w="567602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</a:tblGrid>
              <a:tr h="0">
                <a:tc gridSpan="17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18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ACHIEVED FTM APRIL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E038C90-6292-4730-B724-95FAF36B4B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027406"/>
              </p:ext>
            </p:extLst>
          </p:nvPr>
        </p:nvGraphicFramePr>
        <p:xfrm>
          <a:off x="342900" y="3222211"/>
          <a:ext cx="10071100" cy="330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3363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C521F2-298C-4F66-95AF-B062C8278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365619"/>
              </p:ext>
            </p:extLst>
          </p:nvPr>
        </p:nvGraphicFramePr>
        <p:xfrm>
          <a:off x="1485901" y="364711"/>
          <a:ext cx="5537199" cy="173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06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265742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357004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724647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829602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  <a:gridCol w="973798">
                  <a:extLst>
                    <a:ext uri="{9D8B030D-6E8A-4147-A177-3AD203B41FA5}">
                      <a16:colId xmlns:a16="http://schemas.microsoft.com/office/drawing/2014/main" val="2970558816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19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4841BFD-AB90-4D8E-833C-41F3BBE625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0821712"/>
              </p:ext>
            </p:extLst>
          </p:nvPr>
        </p:nvGraphicFramePr>
        <p:xfrm>
          <a:off x="1316036" y="2641600"/>
          <a:ext cx="7104064" cy="3602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3708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2ABA0C0-8BA7-4E34-97C7-E42F82D9D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411335"/>
              </p:ext>
            </p:extLst>
          </p:nvPr>
        </p:nvGraphicFramePr>
        <p:xfrm>
          <a:off x="203201" y="593311"/>
          <a:ext cx="4051299" cy="173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06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265742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357004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572247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14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CABA2F-6190-4A7A-942A-90AFC2794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564355"/>
              </p:ext>
            </p:extLst>
          </p:nvPr>
        </p:nvGraphicFramePr>
        <p:xfrm>
          <a:off x="203201" y="4679919"/>
          <a:ext cx="4051299" cy="173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06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265742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357004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572247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16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56E4B5-FAD6-4BEC-93D4-D95B46CA3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858006"/>
              </p:ext>
            </p:extLst>
          </p:nvPr>
        </p:nvGraphicFramePr>
        <p:xfrm>
          <a:off x="203201" y="2636615"/>
          <a:ext cx="4051299" cy="173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06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265742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357004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572247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15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966913A-4928-4F91-B67F-25E334B2B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9660182"/>
              </p:ext>
            </p:extLst>
          </p:nvPr>
        </p:nvGraphicFramePr>
        <p:xfrm>
          <a:off x="5181600" y="488980"/>
          <a:ext cx="6515100" cy="1842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99AFBDB-EF65-4181-B44E-3DF1F8AEAE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137182"/>
              </p:ext>
            </p:extLst>
          </p:nvPr>
        </p:nvGraphicFramePr>
        <p:xfrm>
          <a:off x="5181600" y="4630516"/>
          <a:ext cx="6515100" cy="1738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563A5E9-E733-4BA7-99BF-432D9AFFE0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2557446"/>
              </p:ext>
            </p:extLst>
          </p:nvPr>
        </p:nvGraphicFramePr>
        <p:xfrm>
          <a:off x="5181600" y="2636614"/>
          <a:ext cx="6515100" cy="1738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80447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D99CF4-A8B9-4AE3-9B0F-172C861691A6}"/>
              </a:ext>
            </a:extLst>
          </p:cNvPr>
          <p:cNvSpPr txBox="1"/>
          <p:nvPr/>
        </p:nvSpPr>
        <p:spPr>
          <a:xfrm>
            <a:off x="914400" y="88136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BUILDING FLAT FINISHING WORK</a:t>
            </a:r>
            <a:br>
              <a:rPr lang="en-GB" sz="1800" dirty="0"/>
            </a:br>
            <a:r>
              <a:rPr lang="en-GB" sz="1800" dirty="0"/>
              <a:t>Person In charge – MR. ARUN SIR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3ED0851-38BE-480A-A42B-3DD9FF801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169781"/>
              </p:ext>
            </p:extLst>
          </p:nvPr>
        </p:nvGraphicFramePr>
        <p:xfrm>
          <a:off x="533400" y="1960880"/>
          <a:ext cx="1058833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82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2043952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358212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051020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331566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Mar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APRIL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FLAT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56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112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56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66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112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117%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26693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36BC421-4DA5-49B4-A5C4-2DD0DD7E9D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2688003"/>
              </p:ext>
            </p:extLst>
          </p:nvPr>
        </p:nvGraphicFramePr>
        <p:xfrm>
          <a:off x="533400" y="4277361"/>
          <a:ext cx="7353300" cy="2123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8597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B0A334-CE4D-4E11-B489-3FB183719D00}"/>
              </a:ext>
            </a:extLst>
          </p:cNvPr>
          <p:cNvSpPr txBox="1"/>
          <p:nvPr/>
        </p:nvSpPr>
        <p:spPr>
          <a:xfrm>
            <a:off x="914400" y="88136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MAINTENANCE</a:t>
            </a:r>
            <a:br>
              <a:rPr lang="en-GB" sz="1800" dirty="0"/>
            </a:br>
            <a:r>
              <a:rPr lang="en-GB" sz="1800" dirty="0"/>
              <a:t>Person In charge – MR. </a:t>
            </a:r>
            <a:r>
              <a:rPr lang="en-GB" dirty="0"/>
              <a:t>AHUJA</a:t>
            </a:r>
            <a:r>
              <a:rPr lang="en-GB" sz="1800" dirty="0"/>
              <a:t> SIR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4F9AF7C9-3647-4E85-8E86-F6373935C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769227"/>
              </p:ext>
            </p:extLst>
          </p:nvPr>
        </p:nvGraphicFramePr>
        <p:xfrm>
          <a:off x="341752" y="1721526"/>
          <a:ext cx="10093032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992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660856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027384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187700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/>
                        <a:t>BUDGET 2023-2024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BUDGET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31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BUDGET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EXPENSES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BALANCE</a:t>
                      </a:r>
                    </a:p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7935E16-ED44-485B-BEEB-5AFD5A643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090740"/>
              </p:ext>
            </p:extLst>
          </p:nvPr>
        </p:nvGraphicFramePr>
        <p:xfrm>
          <a:off x="341753" y="3662875"/>
          <a:ext cx="1009303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97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845365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354547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582598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 gridSpan="4">
                  <a:txBody>
                    <a:bodyPr/>
                    <a:lstStyle/>
                    <a:p>
                      <a:pPr algn="ctr"/>
                      <a:r>
                        <a:rPr lang="en-IN" dirty="0"/>
                        <a:t>BREAKDOWN REPORT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BUDGET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3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 OF DAY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 OF HOURS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209E7C-BAF9-4665-BD7F-277BA4186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422285"/>
              </p:ext>
            </p:extLst>
          </p:nvPr>
        </p:nvGraphicFramePr>
        <p:xfrm>
          <a:off x="341751" y="5237494"/>
          <a:ext cx="1009303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97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845365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354547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582598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302854">
                <a:tc gridSpan="4"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STAFF HIRING 2023-2024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BUDGET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3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DESIGNATION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AVAILABLE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REQUIRED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99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24444" cy="613458"/>
          </a:xfrm>
        </p:spPr>
        <p:txBody>
          <a:bodyPr>
            <a:normAutofit fontScale="90000"/>
          </a:bodyPr>
          <a:lstStyle/>
          <a:p>
            <a:r>
              <a:rPr lang="en-GB" sz="2200" b="1" dirty="0"/>
              <a:t>In House Labour Monthly Summary</a:t>
            </a:r>
            <a:r>
              <a:rPr lang="en-GB" dirty="0"/>
              <a:t>		</a:t>
            </a:r>
            <a:br>
              <a:rPr lang="en-GB" dirty="0"/>
            </a:b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095539"/>
              </p:ext>
            </p:extLst>
          </p:nvPr>
        </p:nvGraphicFramePr>
        <p:xfrm>
          <a:off x="150471" y="949124"/>
          <a:ext cx="11516811" cy="5562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320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2361991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3016799">
                  <a:extLst>
                    <a:ext uri="{9D8B030D-6E8A-4147-A177-3AD203B41FA5}">
                      <a16:colId xmlns:a16="http://schemas.microsoft.com/office/drawing/2014/main" val="225539236"/>
                    </a:ext>
                  </a:extLst>
                </a:gridCol>
                <a:gridCol w="2420456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2771245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</a:tblGrid>
              <a:tr h="354575">
                <a:tc>
                  <a:txBody>
                    <a:bodyPr/>
                    <a:lstStyle/>
                    <a:p>
                      <a:r>
                        <a:rPr lang="en-GB" sz="1400" dirty="0"/>
                        <a:t>Sr 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Month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Labour Cost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Concrete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Avg</a:t>
                      </a:r>
                      <a:r>
                        <a:rPr lang="en-GB" sz="1400" dirty="0"/>
                        <a:t> Cost/Cum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1.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April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2429680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544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4469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45685890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2.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May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2471217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652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3788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53759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3.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June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2813212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662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4249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79381686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4.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July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2655188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6637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6865305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5.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August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2564097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5761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22965461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6.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September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1990612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285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6974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1654216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7.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October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2060881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387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5331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07677554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8.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November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2662365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555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4801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9075735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9.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December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3995350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4269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9526244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10.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January 23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4793115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972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4934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06407072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11.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February 23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5192192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2232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2326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82359202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US" sz="1400" dirty="0"/>
                        <a:t>12.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March 23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4288932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4748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April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5262161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39068496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May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5668339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5636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82286242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June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7201632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1085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745562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July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4682900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9251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59255137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AUGUST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7961810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59384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80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9D70FB81-269F-44FD-8D73-28357E197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524508"/>
              </p:ext>
            </p:extLst>
          </p:nvPr>
        </p:nvGraphicFramePr>
        <p:xfrm>
          <a:off x="456050" y="965200"/>
          <a:ext cx="7506850" cy="2080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950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2887684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3328216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</a:tblGrid>
              <a:tr h="514707">
                <a:tc gridSpan="3"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FUEL EFFICIENCY OF MACHINE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BUDGET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31626"/>
                  </a:ext>
                </a:extLst>
              </a:tr>
              <a:tr h="521856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MACHINE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MACHINE EFFICIENCY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521856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521856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865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69570" cy="1238491"/>
          </a:xfrm>
        </p:spPr>
        <p:txBody>
          <a:bodyPr>
            <a:normAutofit fontScale="9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GB" b="1" dirty="0">
                <a:ln/>
                <a:solidFill>
                  <a:schemeClr val="accent3"/>
                </a:solidFill>
              </a:rPr>
              <a:t>Special Mould &amp; Other work Concrete Monthly Summary	</a:t>
            </a:r>
            <a:br>
              <a:rPr lang="en-GB" b="1" dirty="0">
                <a:ln/>
                <a:solidFill>
                  <a:schemeClr val="accent3"/>
                </a:solidFill>
              </a:rPr>
            </a:br>
            <a:endParaRPr lang="en-IN" b="1" dirty="0">
              <a:ln/>
              <a:solidFill>
                <a:schemeClr val="accent3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675702"/>
              </p:ext>
            </p:extLst>
          </p:nvPr>
        </p:nvGraphicFramePr>
        <p:xfrm>
          <a:off x="317500" y="1238491"/>
          <a:ext cx="11684000" cy="49197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25539236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301913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17865595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269970429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979802358"/>
                    </a:ext>
                  </a:extLst>
                </a:gridCol>
                <a:gridCol w="686391">
                  <a:extLst>
                    <a:ext uri="{9D8B030D-6E8A-4147-A177-3AD203B41FA5}">
                      <a16:colId xmlns:a16="http://schemas.microsoft.com/office/drawing/2014/main" val="158595201"/>
                    </a:ext>
                  </a:extLst>
                </a:gridCol>
                <a:gridCol w="1332909">
                  <a:extLst>
                    <a:ext uri="{9D8B030D-6E8A-4147-A177-3AD203B41FA5}">
                      <a16:colId xmlns:a16="http://schemas.microsoft.com/office/drawing/2014/main" val="3022916969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883283645"/>
                    </a:ext>
                  </a:extLst>
                </a:gridCol>
              </a:tblGrid>
              <a:tr h="514109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THEORETICAL CONCRETE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ACTUAL CONCRETE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DIFFERENCE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71068944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Sr 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Grade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Unit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ELEMENT</a:t>
                      </a:r>
                      <a:endParaRPr lang="en-IN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Other Work</a:t>
                      </a:r>
                      <a:endParaRPr lang="en-IN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Total</a:t>
                      </a:r>
                      <a:endParaRPr lang="en-IN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COMMON RMC</a:t>
                      </a:r>
                      <a:endParaRPr lang="en-IN" sz="16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HCS RMC </a:t>
                      </a:r>
                      <a:endParaRPr lang="en-IN" sz="1600" dirty="0"/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Rejected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Total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Difference</a:t>
                      </a:r>
                      <a:endParaRPr lang="en-IN" sz="1600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%</a:t>
                      </a:r>
                      <a:endParaRPr lang="en-IN" sz="1600" dirty="0"/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497089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1.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M10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CUM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677670"/>
                  </a:ext>
                </a:extLst>
              </a:tr>
              <a:tr h="49708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M15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118554"/>
                  </a:ext>
                </a:extLst>
              </a:tr>
              <a:tr h="497089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3.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M30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CUM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361595"/>
                  </a:ext>
                </a:extLst>
              </a:tr>
              <a:tr h="497089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4.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M40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759"/>
                  </a:ext>
                </a:extLst>
              </a:tr>
              <a:tr h="497089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5.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381686"/>
                  </a:ext>
                </a:extLst>
              </a:tr>
              <a:tr h="1136203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TOTAL</a:t>
                      </a:r>
                      <a:endParaRPr lang="en-IN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kern="1200" dirty="0">
                          <a:solidFill>
                            <a:schemeClr val="dk1"/>
                          </a:solidFill>
                        </a:rPr>
                        <a:t>CUM</a:t>
                      </a:r>
                      <a:endParaRPr lang="en-I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97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510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0F87-09FF-2978-F9E1-FDDD6C068D9D}"/>
              </a:ext>
            </a:extLst>
          </p:cNvPr>
          <p:cNvSpPr txBox="1">
            <a:spLocks/>
          </p:cNvSpPr>
          <p:nvPr/>
        </p:nvSpPr>
        <p:spPr>
          <a:xfrm>
            <a:off x="365761" y="310896"/>
            <a:ext cx="10619232" cy="902208"/>
          </a:xfrm>
          <a:prstGeom prst="rect">
            <a:avLst/>
          </a:prstGeom>
        </p:spPr>
        <p:txBody>
          <a:bodyPr>
            <a:normAutofit fontScale="750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ln/>
                <a:solidFill>
                  <a:schemeClr val="accent3"/>
                </a:solidFill>
              </a:rPr>
              <a:t>Pod Factory Concrete Monthly Summary		</a:t>
            </a:r>
            <a:br>
              <a:rPr lang="en-GB" b="1" dirty="0">
                <a:ln/>
                <a:solidFill>
                  <a:schemeClr val="accent3"/>
                </a:solidFill>
              </a:rPr>
            </a:br>
            <a:endParaRPr lang="en-IN" b="1" dirty="0">
              <a:ln/>
              <a:solidFill>
                <a:schemeClr val="accent3"/>
              </a:solidFill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1B9E53F-0C11-DF68-A2A6-F53BE08810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292255"/>
              </p:ext>
            </p:extLst>
          </p:nvPr>
        </p:nvGraphicFramePr>
        <p:xfrm>
          <a:off x="365760" y="1313161"/>
          <a:ext cx="11140439" cy="40201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836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911804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2553923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915961">
                  <a:extLst>
                    <a:ext uri="{9D8B030D-6E8A-4147-A177-3AD203B41FA5}">
                      <a16:colId xmlns:a16="http://schemas.microsoft.com/office/drawing/2014/main" val="330191352"/>
                    </a:ext>
                  </a:extLst>
                </a:gridCol>
                <a:gridCol w="976339">
                  <a:extLst>
                    <a:ext uri="{9D8B030D-6E8A-4147-A177-3AD203B41FA5}">
                      <a16:colId xmlns:a16="http://schemas.microsoft.com/office/drawing/2014/main" val="41786559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9970429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504309633"/>
                    </a:ext>
                  </a:extLst>
                </a:gridCol>
                <a:gridCol w="1105035">
                  <a:extLst>
                    <a:ext uri="{9D8B030D-6E8A-4147-A177-3AD203B41FA5}">
                      <a16:colId xmlns:a16="http://schemas.microsoft.com/office/drawing/2014/main" val="2979802358"/>
                    </a:ext>
                  </a:extLst>
                </a:gridCol>
                <a:gridCol w="1260332">
                  <a:extLst>
                    <a:ext uri="{9D8B030D-6E8A-4147-A177-3AD203B41FA5}">
                      <a16:colId xmlns:a16="http://schemas.microsoft.com/office/drawing/2014/main" val="158595201"/>
                    </a:ext>
                  </a:extLst>
                </a:gridCol>
                <a:gridCol w="1241655">
                  <a:extLst>
                    <a:ext uri="{9D8B030D-6E8A-4147-A177-3AD203B41FA5}">
                      <a16:colId xmlns:a16="http://schemas.microsoft.com/office/drawing/2014/main" val="3022916969"/>
                    </a:ext>
                  </a:extLst>
                </a:gridCol>
                <a:gridCol w="850677">
                  <a:extLst>
                    <a:ext uri="{9D8B030D-6E8A-4147-A177-3AD203B41FA5}">
                      <a16:colId xmlns:a16="http://schemas.microsoft.com/office/drawing/2014/main" val="2883283645"/>
                    </a:ext>
                  </a:extLst>
                </a:gridCol>
              </a:tblGrid>
              <a:tr h="1188739"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THEORETICAL CONCRETE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ACTUAL CONCRETE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DIFFERENCE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3894978904"/>
                  </a:ext>
                </a:extLst>
              </a:tr>
              <a:tr h="115570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Sr No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Grade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Unit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Element</a:t>
                      </a:r>
                      <a:endParaRPr lang="en-IN" sz="1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Total</a:t>
                      </a:r>
                      <a:endParaRPr lang="en-IN" sz="1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Common RMC </a:t>
                      </a:r>
                      <a:endParaRPr lang="en-IN" sz="16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HCS RMC</a:t>
                      </a:r>
                      <a:endParaRPr lang="en-IN" sz="1600" dirty="0"/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POD RMC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 Rejected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TOTAL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Difference</a:t>
                      </a:r>
                      <a:endParaRPr lang="en-IN" sz="1600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 %</a:t>
                      </a:r>
                      <a:endParaRPr lang="en-IN" sz="1600" dirty="0"/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51000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1.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M65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CUM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2566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2566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360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2408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2908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342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381686"/>
                  </a:ext>
                </a:extLst>
              </a:tr>
              <a:tr h="1165721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TOTAL</a:t>
                      </a:r>
                      <a:endParaRPr lang="en-IN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kern="1200" dirty="0">
                          <a:solidFill>
                            <a:schemeClr val="dk1"/>
                          </a:solidFill>
                        </a:rPr>
                        <a:t>CUM</a:t>
                      </a:r>
                      <a:endParaRPr lang="en-I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2566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2566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360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2408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2908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342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97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98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D3A8AE-D3FC-BE9C-5C5B-4122A3240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717991"/>
              </p:ext>
            </p:extLst>
          </p:nvPr>
        </p:nvGraphicFramePr>
        <p:xfrm>
          <a:off x="399490" y="1221965"/>
          <a:ext cx="1109941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136">
                  <a:extLst>
                    <a:ext uri="{9D8B030D-6E8A-4147-A177-3AD203B41FA5}">
                      <a16:colId xmlns:a16="http://schemas.microsoft.com/office/drawing/2014/main" val="1917074092"/>
                    </a:ext>
                  </a:extLst>
                </a:gridCol>
                <a:gridCol w="945774">
                  <a:extLst>
                    <a:ext uri="{9D8B030D-6E8A-4147-A177-3AD203B41FA5}">
                      <a16:colId xmlns:a16="http://schemas.microsoft.com/office/drawing/2014/main" val="2122568459"/>
                    </a:ext>
                  </a:extLst>
                </a:gridCol>
                <a:gridCol w="690013">
                  <a:extLst>
                    <a:ext uri="{9D8B030D-6E8A-4147-A177-3AD203B41FA5}">
                      <a16:colId xmlns:a16="http://schemas.microsoft.com/office/drawing/2014/main" val="2181973246"/>
                    </a:ext>
                  </a:extLst>
                </a:gridCol>
                <a:gridCol w="1151487">
                  <a:extLst>
                    <a:ext uri="{9D8B030D-6E8A-4147-A177-3AD203B41FA5}">
                      <a16:colId xmlns:a16="http://schemas.microsoft.com/office/drawing/2014/main" val="4197710317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1265481458"/>
                    </a:ext>
                  </a:extLst>
                </a:gridCol>
                <a:gridCol w="878382">
                  <a:extLst>
                    <a:ext uri="{9D8B030D-6E8A-4147-A177-3AD203B41FA5}">
                      <a16:colId xmlns:a16="http://schemas.microsoft.com/office/drawing/2014/main" val="3673559718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3304603829"/>
                    </a:ext>
                  </a:extLst>
                </a:gridCol>
                <a:gridCol w="1723213">
                  <a:extLst>
                    <a:ext uri="{9D8B030D-6E8A-4147-A177-3AD203B41FA5}">
                      <a16:colId xmlns:a16="http://schemas.microsoft.com/office/drawing/2014/main" val="621508626"/>
                    </a:ext>
                  </a:extLst>
                </a:gridCol>
                <a:gridCol w="1756804">
                  <a:extLst>
                    <a:ext uri="{9D8B030D-6E8A-4147-A177-3AD203B41FA5}">
                      <a16:colId xmlns:a16="http://schemas.microsoft.com/office/drawing/2014/main" val="1414818716"/>
                    </a:ext>
                  </a:extLst>
                </a:gridCol>
                <a:gridCol w="979101">
                  <a:extLst>
                    <a:ext uri="{9D8B030D-6E8A-4147-A177-3AD203B41FA5}">
                      <a16:colId xmlns:a16="http://schemas.microsoft.com/office/drawing/2014/main" val="4221637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THEORETICAL CONCRETE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ACTUAL CONCRETE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DIFFERENCE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20907"/>
                  </a:ext>
                </a:extLst>
              </a:tr>
              <a:tr h="42997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Grade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Unit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ELEMENT</a:t>
                      </a:r>
                      <a:endParaRPr lang="en-IN" sz="1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Other Work</a:t>
                      </a:r>
                      <a:endParaRPr lang="en-IN" sz="1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Total</a:t>
                      </a:r>
                      <a:endParaRPr lang="en-IN" sz="1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Reject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Difference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%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448195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M20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81544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M40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353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431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80117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M25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164777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M65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36357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TOTAL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511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78 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590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628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676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3CD112-E579-EA74-88FE-2415635B08C4}"/>
              </a:ext>
            </a:extLst>
          </p:cNvPr>
          <p:cNvSpPr txBox="1"/>
          <p:nvPr/>
        </p:nvSpPr>
        <p:spPr>
          <a:xfrm>
            <a:off x="144308" y="398437"/>
            <a:ext cx="609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Carousal Concrete Monthly Summary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24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C8E3AF-4B19-4CA2-D8B6-8A418E11780E}"/>
              </a:ext>
            </a:extLst>
          </p:cNvPr>
          <p:cNvSpPr txBox="1"/>
          <p:nvPr/>
        </p:nvSpPr>
        <p:spPr>
          <a:xfrm>
            <a:off x="362618" y="489393"/>
            <a:ext cx="60977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HCS Concrete Monthly Summary</a:t>
            </a:r>
            <a:br>
              <a:rPr lang="en-GB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endParaRPr lang="en-US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EB6913-13DD-3977-093A-E022C75AA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035143"/>
              </p:ext>
            </p:extLst>
          </p:nvPr>
        </p:nvGraphicFramePr>
        <p:xfrm>
          <a:off x="514113" y="1615506"/>
          <a:ext cx="1042396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206">
                  <a:extLst>
                    <a:ext uri="{9D8B030D-6E8A-4147-A177-3AD203B41FA5}">
                      <a16:colId xmlns:a16="http://schemas.microsoft.com/office/drawing/2014/main" val="1917074092"/>
                    </a:ext>
                  </a:extLst>
                </a:gridCol>
                <a:gridCol w="979681">
                  <a:extLst>
                    <a:ext uri="{9D8B030D-6E8A-4147-A177-3AD203B41FA5}">
                      <a16:colId xmlns:a16="http://schemas.microsoft.com/office/drawing/2014/main" val="2122568459"/>
                    </a:ext>
                  </a:extLst>
                </a:gridCol>
                <a:gridCol w="840027">
                  <a:extLst>
                    <a:ext uri="{9D8B030D-6E8A-4147-A177-3AD203B41FA5}">
                      <a16:colId xmlns:a16="http://schemas.microsoft.com/office/drawing/2014/main" val="2181973246"/>
                    </a:ext>
                  </a:extLst>
                </a:gridCol>
                <a:gridCol w="1687273">
                  <a:extLst>
                    <a:ext uri="{9D8B030D-6E8A-4147-A177-3AD203B41FA5}">
                      <a16:colId xmlns:a16="http://schemas.microsoft.com/office/drawing/2014/main" val="4197710317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304603829"/>
                    </a:ext>
                  </a:extLst>
                </a:gridCol>
                <a:gridCol w="996470">
                  <a:extLst>
                    <a:ext uri="{9D8B030D-6E8A-4147-A177-3AD203B41FA5}">
                      <a16:colId xmlns:a16="http://schemas.microsoft.com/office/drawing/2014/main" val="621508626"/>
                    </a:ext>
                  </a:extLst>
                </a:gridCol>
                <a:gridCol w="1437582">
                  <a:extLst>
                    <a:ext uri="{9D8B030D-6E8A-4147-A177-3AD203B41FA5}">
                      <a16:colId xmlns:a16="http://schemas.microsoft.com/office/drawing/2014/main" val="1414818716"/>
                    </a:ext>
                  </a:extLst>
                </a:gridCol>
                <a:gridCol w="1437582">
                  <a:extLst>
                    <a:ext uri="{9D8B030D-6E8A-4147-A177-3AD203B41FA5}">
                      <a16:colId xmlns:a16="http://schemas.microsoft.com/office/drawing/2014/main" val="822324467"/>
                    </a:ext>
                  </a:extLst>
                </a:gridCol>
                <a:gridCol w="1326041">
                  <a:extLst>
                    <a:ext uri="{9D8B030D-6E8A-4147-A177-3AD203B41FA5}">
                      <a16:colId xmlns:a16="http://schemas.microsoft.com/office/drawing/2014/main" val="422163794"/>
                    </a:ext>
                  </a:extLst>
                </a:gridCol>
              </a:tblGrid>
              <a:tr h="42997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THEORETICAL CONCRETE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ACTUAL CONCRETE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DIFFERENCE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629428"/>
                  </a:ext>
                </a:extLst>
              </a:tr>
              <a:tr h="429979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Grade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Element</a:t>
                      </a:r>
                      <a:endParaRPr lang="en-IN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Reject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Actual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Difference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%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448195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M60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CUM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294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81544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TOTAL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CUM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67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60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D7192D-6A56-C2FB-C400-F66EF353C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415959"/>
              </p:ext>
            </p:extLst>
          </p:nvPr>
        </p:nvGraphicFramePr>
        <p:xfrm>
          <a:off x="179408" y="1392881"/>
          <a:ext cx="11244805" cy="2805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316">
                  <a:extLst>
                    <a:ext uri="{9D8B030D-6E8A-4147-A177-3AD203B41FA5}">
                      <a16:colId xmlns:a16="http://schemas.microsoft.com/office/drawing/2014/main" val="424207326"/>
                    </a:ext>
                  </a:extLst>
                </a:gridCol>
                <a:gridCol w="2426876">
                  <a:extLst>
                    <a:ext uri="{9D8B030D-6E8A-4147-A177-3AD203B41FA5}">
                      <a16:colId xmlns:a16="http://schemas.microsoft.com/office/drawing/2014/main" val="3034741115"/>
                    </a:ext>
                  </a:extLst>
                </a:gridCol>
                <a:gridCol w="2822200">
                  <a:extLst>
                    <a:ext uri="{9D8B030D-6E8A-4147-A177-3AD203B41FA5}">
                      <a16:colId xmlns:a16="http://schemas.microsoft.com/office/drawing/2014/main" val="323862031"/>
                    </a:ext>
                  </a:extLst>
                </a:gridCol>
                <a:gridCol w="2581154">
                  <a:extLst>
                    <a:ext uri="{9D8B030D-6E8A-4147-A177-3AD203B41FA5}">
                      <a16:colId xmlns:a16="http://schemas.microsoft.com/office/drawing/2014/main" val="1526491669"/>
                    </a:ext>
                  </a:extLst>
                </a:gridCol>
                <a:gridCol w="2442259">
                  <a:extLst>
                    <a:ext uri="{9D8B030D-6E8A-4147-A177-3AD203B41FA5}">
                      <a16:colId xmlns:a16="http://schemas.microsoft.com/office/drawing/2014/main" val="3376697238"/>
                    </a:ext>
                  </a:extLst>
                </a:gridCol>
              </a:tblGrid>
              <a:tr h="354575">
                <a:tc>
                  <a:txBody>
                    <a:bodyPr/>
                    <a:lstStyle/>
                    <a:p>
                      <a:r>
                        <a:rPr lang="en-GB" sz="1400" dirty="0"/>
                        <a:t>Sr 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Month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Labour Cost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Concrete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Avg</a:t>
                      </a:r>
                      <a:r>
                        <a:rPr lang="en-GB" sz="1400" dirty="0"/>
                        <a:t> Cost/Cum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176625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AUGUST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7961810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8874046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SEPTEMBER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10003410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1563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42408226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OCTOBER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10370522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1342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7726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10455374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20.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NOVEMBER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8979301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1196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7508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56803410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21.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DECEMBER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13128945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1863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7049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19859702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22.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JANUARY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18989158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3224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59389428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23.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February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21732402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3589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02521611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24.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March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22651394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3731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6072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3816224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1948F7D-FBCC-4D5A-91D0-2E2863027404}"/>
              </a:ext>
            </a:extLst>
          </p:cNvPr>
          <p:cNvSpPr txBox="1"/>
          <p:nvPr/>
        </p:nvSpPr>
        <p:spPr>
          <a:xfrm>
            <a:off x="350135" y="469701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In House Labour Monthly Summary</a:t>
            </a:r>
            <a:r>
              <a:rPr lang="en-GB" dirty="0"/>
              <a:t>		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4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40" y="0"/>
            <a:ext cx="9346499" cy="903249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sz="3100" b="1" dirty="0">
                <a:ln/>
                <a:solidFill>
                  <a:schemeClr val="accent4"/>
                </a:solidFill>
              </a:rPr>
              <a:t>Special Mould Area.</a:t>
            </a:r>
            <a:br>
              <a:rPr lang="en-GB" sz="3100" b="1" dirty="0">
                <a:ln/>
                <a:solidFill>
                  <a:schemeClr val="accent4"/>
                </a:solidFill>
              </a:rPr>
            </a:br>
            <a:r>
              <a:rPr lang="en-GB" sz="3100" b="1" dirty="0">
                <a:ln/>
                <a:solidFill>
                  <a:schemeClr val="accent4"/>
                </a:solidFill>
              </a:rPr>
              <a:t>Person in charge – MR. VITRANG</a:t>
            </a:r>
            <a:br>
              <a:rPr lang="en-GB" b="1" dirty="0">
                <a:ln/>
                <a:solidFill>
                  <a:schemeClr val="accent4"/>
                </a:solidFill>
              </a:rPr>
            </a:br>
            <a:endParaRPr lang="en-IN" b="1" dirty="0">
              <a:ln/>
              <a:solidFill>
                <a:schemeClr val="accent4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782529"/>
              </p:ext>
            </p:extLst>
          </p:nvPr>
        </p:nvGraphicFramePr>
        <p:xfrm>
          <a:off x="313190" y="1149963"/>
          <a:ext cx="11565620" cy="32304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8807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1544374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1266712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1445180">
                  <a:extLst>
                    <a:ext uri="{9D8B030D-6E8A-4147-A177-3AD203B41FA5}">
                      <a16:colId xmlns:a16="http://schemas.microsoft.com/office/drawing/2014/main" val="4274738573"/>
                    </a:ext>
                  </a:extLst>
                </a:gridCol>
                <a:gridCol w="1373527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  <a:gridCol w="994108">
                  <a:extLst>
                    <a:ext uri="{9D8B030D-6E8A-4147-A177-3AD203B41FA5}">
                      <a16:colId xmlns:a16="http://schemas.microsoft.com/office/drawing/2014/main" val="533388387"/>
                    </a:ext>
                  </a:extLst>
                </a:gridCol>
                <a:gridCol w="994108">
                  <a:extLst>
                    <a:ext uri="{9D8B030D-6E8A-4147-A177-3AD203B41FA5}">
                      <a16:colId xmlns:a16="http://schemas.microsoft.com/office/drawing/2014/main" val="2075852328"/>
                    </a:ext>
                  </a:extLst>
                </a:gridCol>
                <a:gridCol w="994108">
                  <a:extLst>
                    <a:ext uri="{9D8B030D-6E8A-4147-A177-3AD203B41FA5}">
                      <a16:colId xmlns:a16="http://schemas.microsoft.com/office/drawing/2014/main" val="2110578482"/>
                    </a:ext>
                  </a:extLst>
                </a:gridCol>
                <a:gridCol w="1031807">
                  <a:extLst>
                    <a:ext uri="{9D8B030D-6E8A-4147-A177-3AD203B41FA5}">
                      <a16:colId xmlns:a16="http://schemas.microsoft.com/office/drawing/2014/main" val="320400275"/>
                    </a:ext>
                  </a:extLst>
                </a:gridCol>
                <a:gridCol w="1152889">
                  <a:extLst>
                    <a:ext uri="{9D8B030D-6E8A-4147-A177-3AD203B41FA5}">
                      <a16:colId xmlns:a16="http://schemas.microsoft.com/office/drawing/2014/main" val="780606342"/>
                    </a:ext>
                  </a:extLst>
                </a:gridCol>
              </a:tblGrid>
              <a:tr h="324091"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MAR 24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ACHIEVED FTM MAR 24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UPTO 19 APRIL 24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49475090"/>
                  </a:ext>
                </a:extLst>
              </a:tr>
              <a:tr h="475699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Sr No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Elements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CUM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NOS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CUM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31981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86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320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38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73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106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574158"/>
                  </a:ext>
                </a:extLst>
              </a:tr>
              <a:tr h="31981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PSS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1 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865305"/>
                  </a:ext>
                </a:extLst>
              </a:tr>
              <a:tr h="31981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PB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394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176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416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22 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10 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81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74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728363"/>
                  </a:ext>
                </a:extLst>
              </a:tr>
              <a:tr h="28175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MANHOLE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76099"/>
                  </a:ext>
                </a:extLst>
              </a:tr>
              <a:tr h="31981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LAN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46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44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0463"/>
                  </a:ext>
                </a:extLst>
              </a:tr>
              <a:tr h="305323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TOTAL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556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546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503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275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171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204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163084"/>
                  </a:ext>
                </a:extLst>
              </a:tr>
              <a:tr h="153698"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90%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50%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081766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0F88CDC-14E4-4C73-B3D7-C13795981A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6822696"/>
              </p:ext>
            </p:extLst>
          </p:nvPr>
        </p:nvGraphicFramePr>
        <p:xfrm>
          <a:off x="313190" y="4508500"/>
          <a:ext cx="10900910" cy="220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7822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777" y="112456"/>
            <a:ext cx="68490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Carousal Factory</a:t>
            </a:r>
            <a:br>
              <a:rPr lang="en-GB" sz="2800" dirty="0"/>
            </a:br>
            <a:r>
              <a:rPr lang="en-GB" sz="2800" dirty="0"/>
              <a:t>Person In charge – MR. VITRANG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11761"/>
              </p:ext>
            </p:extLst>
          </p:nvPr>
        </p:nvGraphicFramePr>
        <p:xfrm>
          <a:off x="444500" y="1172652"/>
          <a:ext cx="10655300" cy="306724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1978">
                  <a:extLst>
                    <a:ext uri="{9D8B030D-6E8A-4147-A177-3AD203B41FA5}">
                      <a16:colId xmlns:a16="http://schemas.microsoft.com/office/drawing/2014/main" val="139625465"/>
                    </a:ext>
                  </a:extLst>
                </a:gridCol>
                <a:gridCol w="7630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7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688041495"/>
                    </a:ext>
                  </a:extLst>
                </a:gridCol>
                <a:gridCol w="7249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785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0436"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MAR 24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ACHIEVED FTM MAR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UPTO 19 APRIL 24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3947992594"/>
                  </a:ext>
                </a:extLst>
              </a:tr>
              <a:tr h="19954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Sr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Elements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CUM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NOS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CUM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198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1.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NLW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1716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603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1148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417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683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268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198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2.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LS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548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75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268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598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81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198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3.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PW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82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203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21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91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209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198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083452"/>
                  </a:ext>
                </a:extLst>
              </a:tr>
              <a:tr h="291198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PSS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25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27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1366"/>
                  </a:ext>
                </a:extLst>
              </a:tr>
              <a:tr h="32889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Counter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43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78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22407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GB" sz="1200" b="1" dirty="0"/>
                        <a:t>TOTAL</a:t>
                      </a:r>
                      <a:endParaRPr lang="en-IN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2365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894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1447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511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43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78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1410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592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722">
                <a:tc>
                  <a:txBody>
                    <a:bodyPr/>
                    <a:lstStyle/>
                    <a:p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61%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57%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29216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9BB7212-CA8F-48E2-B32D-BEAE65B278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9083489"/>
              </p:ext>
            </p:extLst>
          </p:nvPr>
        </p:nvGraphicFramePr>
        <p:xfrm>
          <a:off x="622300" y="4345988"/>
          <a:ext cx="9652000" cy="2399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B5816B-53D1-4279-A3E8-7CC4A2423137}"/>
              </a:ext>
            </a:extLst>
          </p:cNvPr>
          <p:cNvSpPr txBox="1"/>
          <p:nvPr/>
        </p:nvSpPr>
        <p:spPr>
          <a:xfrm>
            <a:off x="473368" y="518036"/>
            <a:ext cx="6180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Element Repairing </a:t>
            </a:r>
            <a:br>
              <a:rPr lang="en-GB" sz="1800" dirty="0"/>
            </a:br>
            <a:r>
              <a:rPr lang="en-GB" sz="1800" dirty="0"/>
              <a:t>Person In charge – MR. </a:t>
            </a:r>
            <a:r>
              <a:rPr lang="en-GB" dirty="0"/>
              <a:t>VITRANG</a:t>
            </a:r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8B49DBC-267F-4C32-95F0-D19EA3C44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825640"/>
              </p:ext>
            </p:extLst>
          </p:nvPr>
        </p:nvGraphicFramePr>
        <p:xfrm>
          <a:off x="206668" y="1416726"/>
          <a:ext cx="10093032" cy="2520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992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262540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187700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Mar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APRIL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NLW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50649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09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326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86B2D36-A5C2-4EB6-9EFB-3DF08D4C7A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8554767"/>
              </p:ext>
            </p:extLst>
          </p:nvPr>
        </p:nvGraphicFramePr>
        <p:xfrm>
          <a:off x="206668" y="4064000"/>
          <a:ext cx="6892632" cy="238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365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346499" cy="1072444"/>
          </a:xfrm>
        </p:spPr>
        <p:txBody>
          <a:bodyPr>
            <a:normAutofit/>
          </a:bodyPr>
          <a:lstStyle/>
          <a:p>
            <a:r>
              <a:rPr lang="en-GB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Pod Production Person in charge – MR. Rahil</a:t>
            </a:r>
            <a:endParaRPr lang="en-IN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747850"/>
              </p:ext>
            </p:extLst>
          </p:nvPr>
        </p:nvGraphicFramePr>
        <p:xfrm>
          <a:off x="781786" y="1072445"/>
          <a:ext cx="9098814" cy="261725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9387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1150465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656535">
                  <a:extLst>
                    <a:ext uri="{9D8B030D-6E8A-4147-A177-3AD203B41FA5}">
                      <a16:colId xmlns:a16="http://schemas.microsoft.com/office/drawing/2014/main" val="2527798638"/>
                    </a:ext>
                  </a:extLst>
                </a:gridCol>
                <a:gridCol w="924510">
                  <a:extLst>
                    <a:ext uri="{9D8B030D-6E8A-4147-A177-3AD203B41FA5}">
                      <a16:colId xmlns:a16="http://schemas.microsoft.com/office/drawing/2014/main" val="143204997"/>
                    </a:ext>
                  </a:extLst>
                </a:gridCol>
                <a:gridCol w="937908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  <a:gridCol w="883680">
                  <a:extLst>
                    <a:ext uri="{9D8B030D-6E8A-4147-A177-3AD203B41FA5}">
                      <a16:colId xmlns:a16="http://schemas.microsoft.com/office/drawing/2014/main" val="2110578482"/>
                    </a:ext>
                  </a:extLst>
                </a:gridCol>
                <a:gridCol w="750531">
                  <a:extLst>
                    <a:ext uri="{9D8B030D-6E8A-4147-A177-3AD203B41FA5}">
                      <a16:colId xmlns:a16="http://schemas.microsoft.com/office/drawing/2014/main" val="786801068"/>
                    </a:ext>
                  </a:extLst>
                </a:gridCol>
                <a:gridCol w="1156642">
                  <a:extLst>
                    <a:ext uri="{9D8B030D-6E8A-4147-A177-3AD203B41FA5}">
                      <a16:colId xmlns:a16="http://schemas.microsoft.com/office/drawing/2014/main" val="3366188791"/>
                    </a:ext>
                  </a:extLst>
                </a:gridCol>
                <a:gridCol w="822314">
                  <a:extLst>
                    <a:ext uri="{9D8B030D-6E8A-4147-A177-3AD203B41FA5}">
                      <a16:colId xmlns:a16="http://schemas.microsoft.com/office/drawing/2014/main" val="320400275"/>
                    </a:ext>
                  </a:extLst>
                </a:gridCol>
                <a:gridCol w="1106842">
                  <a:extLst>
                    <a:ext uri="{9D8B030D-6E8A-4147-A177-3AD203B41FA5}">
                      <a16:colId xmlns:a16="http://schemas.microsoft.com/office/drawing/2014/main" val="327882486"/>
                    </a:ext>
                  </a:extLst>
                </a:gridCol>
              </a:tblGrid>
              <a:tr h="588982"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MAR 24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ACHIEVED FTM MAR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UPTO 19 APRIL 24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4073297839"/>
                  </a:ext>
                </a:extLst>
              </a:tr>
              <a:tr h="575961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Sr No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Elements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CUM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NOS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CUM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356359"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1.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Kitchen POD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441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3752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285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2294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1738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685890"/>
                  </a:ext>
                </a:extLst>
              </a:tr>
              <a:tr h="392326"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2.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Lift POD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107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51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643748"/>
                  </a:ext>
                </a:extLst>
              </a:tr>
              <a:tr h="398825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TOTAL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464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3859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336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2566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165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222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1783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273351"/>
                  </a:ext>
                </a:extLst>
              </a:tr>
              <a:tr h="234603"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72%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66%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015521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0CDB357-5EA1-4EB8-8C61-BD2B737639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9491315"/>
              </p:ext>
            </p:extLst>
          </p:nvPr>
        </p:nvGraphicFramePr>
        <p:xfrm>
          <a:off x="781786" y="4051300"/>
          <a:ext cx="7536713" cy="2285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458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81F159-9682-CD74-C852-F89D9F67A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333166"/>
              </p:ext>
            </p:extLst>
          </p:nvPr>
        </p:nvGraphicFramePr>
        <p:xfrm>
          <a:off x="372140" y="1350891"/>
          <a:ext cx="7567084" cy="2191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346">
                  <a:extLst>
                    <a:ext uri="{9D8B030D-6E8A-4147-A177-3AD203B41FA5}">
                      <a16:colId xmlns:a16="http://schemas.microsoft.com/office/drawing/2014/main" val="3596779769"/>
                    </a:ext>
                  </a:extLst>
                </a:gridCol>
                <a:gridCol w="1061302">
                  <a:extLst>
                    <a:ext uri="{9D8B030D-6E8A-4147-A177-3AD203B41FA5}">
                      <a16:colId xmlns:a16="http://schemas.microsoft.com/office/drawing/2014/main" val="3577236029"/>
                    </a:ext>
                  </a:extLst>
                </a:gridCol>
                <a:gridCol w="928659">
                  <a:extLst>
                    <a:ext uri="{9D8B030D-6E8A-4147-A177-3AD203B41FA5}">
                      <a16:colId xmlns:a16="http://schemas.microsoft.com/office/drawing/2014/main" val="3505969423"/>
                    </a:ext>
                  </a:extLst>
                </a:gridCol>
                <a:gridCol w="1048836">
                  <a:extLst>
                    <a:ext uri="{9D8B030D-6E8A-4147-A177-3AD203B41FA5}">
                      <a16:colId xmlns:a16="http://schemas.microsoft.com/office/drawing/2014/main" val="2850432856"/>
                    </a:ext>
                  </a:extLst>
                </a:gridCol>
                <a:gridCol w="1048836">
                  <a:extLst>
                    <a:ext uri="{9D8B030D-6E8A-4147-A177-3AD203B41FA5}">
                      <a16:colId xmlns:a16="http://schemas.microsoft.com/office/drawing/2014/main" val="3424651826"/>
                    </a:ext>
                  </a:extLst>
                </a:gridCol>
                <a:gridCol w="1132861">
                  <a:extLst>
                    <a:ext uri="{9D8B030D-6E8A-4147-A177-3AD203B41FA5}">
                      <a16:colId xmlns:a16="http://schemas.microsoft.com/office/drawing/2014/main" val="1999576828"/>
                    </a:ext>
                  </a:extLst>
                </a:gridCol>
                <a:gridCol w="850622">
                  <a:extLst>
                    <a:ext uri="{9D8B030D-6E8A-4147-A177-3AD203B41FA5}">
                      <a16:colId xmlns:a16="http://schemas.microsoft.com/office/drawing/2014/main" val="3843016198"/>
                    </a:ext>
                  </a:extLst>
                </a:gridCol>
                <a:gridCol w="850622">
                  <a:extLst>
                    <a:ext uri="{9D8B030D-6E8A-4147-A177-3AD203B41FA5}">
                      <a16:colId xmlns:a16="http://schemas.microsoft.com/office/drawing/2014/main" val="3160724165"/>
                    </a:ext>
                  </a:extLst>
                </a:gridCol>
              </a:tblGrid>
              <a:tr h="1149709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MAR 24</a:t>
                      </a:r>
                    </a:p>
                    <a:p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ACHIEVED FTM MAR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UPTO 19 APRIL 24</a:t>
                      </a:r>
                    </a:p>
                    <a:p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31502"/>
                  </a:ext>
                </a:extLst>
              </a:tr>
              <a:tr h="610900">
                <a:tc>
                  <a:txBody>
                    <a:bodyPr/>
                    <a:lstStyle/>
                    <a:p>
                      <a:r>
                        <a:rPr lang="en-GB" sz="1400" dirty="0"/>
                        <a:t>Sr 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Elements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CUM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589133"/>
                  </a:ext>
                </a:extLst>
              </a:tr>
              <a:tr h="431087">
                <a:tc>
                  <a:txBody>
                    <a:bodyPr/>
                    <a:lstStyle/>
                    <a:p>
                      <a:r>
                        <a:rPr lang="en-GB" sz="1400" dirty="0"/>
                        <a:t>1.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HCS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BED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BED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 BED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198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AEB2651-6C28-5B7F-E6D9-15D400716404}"/>
              </a:ext>
            </a:extLst>
          </p:cNvPr>
          <p:cNvSpPr txBox="1"/>
          <p:nvPr/>
        </p:nvSpPr>
        <p:spPr>
          <a:xfrm>
            <a:off x="465174" y="486417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HCS</a:t>
            </a:r>
            <a:r>
              <a:rPr lang="en-GB" sz="1800" dirty="0"/>
              <a:t> Factory</a:t>
            </a:r>
            <a:br>
              <a:rPr lang="en-GB" sz="1800" dirty="0"/>
            </a:br>
            <a:r>
              <a:rPr lang="en-GB" sz="1800" dirty="0"/>
              <a:t>Person In charge – MR. </a:t>
            </a:r>
            <a:r>
              <a:rPr lang="en-GB" dirty="0"/>
              <a:t>RANA</a:t>
            </a:r>
            <a:endParaRPr lang="en-US" sz="18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BF40ACB-41A6-4882-9DEB-111945444C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1867942"/>
              </p:ext>
            </p:extLst>
          </p:nvPr>
        </p:nvGraphicFramePr>
        <p:xfrm>
          <a:off x="372140" y="4013200"/>
          <a:ext cx="6121399" cy="2358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078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2597"/>
            <a:ext cx="9734309" cy="1630702"/>
          </a:xfrm>
        </p:spPr>
        <p:txBody>
          <a:bodyPr>
            <a:normAutofit/>
          </a:bodyPr>
          <a:lstStyle/>
          <a:p>
            <a:r>
              <a:rPr lang="en-GB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CIVIL Work </a:t>
            </a:r>
            <a:br>
              <a:rPr lang="en-GB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GB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Person In charge – MR. Gauri.</a:t>
            </a:r>
            <a:endParaRPr lang="en-IN" sz="3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3FA55E-9A85-4686-A465-9A2A14176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891483"/>
              </p:ext>
            </p:extLst>
          </p:nvPr>
        </p:nvGraphicFramePr>
        <p:xfrm>
          <a:off x="227910" y="2273426"/>
          <a:ext cx="10061983" cy="128524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368704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3217730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1629957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1943147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1902445">
                  <a:extLst>
                    <a:ext uri="{9D8B030D-6E8A-4147-A177-3AD203B41FA5}">
                      <a16:colId xmlns:a16="http://schemas.microsoft.com/office/drawing/2014/main" val="34050422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UoM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Qty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Cost/CMT FTM March 24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CIVIL WORK 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CMT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87.3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2648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193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11758</TotalTime>
  <Words>1426</Words>
  <Application>Microsoft Office PowerPoint</Application>
  <PresentationFormat>Widescreen</PresentationFormat>
  <Paragraphs>882</Paragraphs>
  <Slides>24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Aptos Narrow</vt:lpstr>
      <vt:lpstr>Arial</vt:lpstr>
      <vt:lpstr>Calibri</vt:lpstr>
      <vt:lpstr>Cambria</vt:lpstr>
      <vt:lpstr>Century Gothic</vt:lpstr>
      <vt:lpstr>Wingdings 3</vt:lpstr>
      <vt:lpstr>Ion</vt:lpstr>
      <vt:lpstr>Production progress report FTM  MARCH 24. </vt:lpstr>
      <vt:lpstr>In House Labour Monthly Summary   </vt:lpstr>
      <vt:lpstr>PowerPoint Presentation</vt:lpstr>
      <vt:lpstr>Special Mould Area. Person in charge – MR. VITRANG </vt:lpstr>
      <vt:lpstr>PowerPoint Presentation</vt:lpstr>
      <vt:lpstr>PowerPoint Presentation</vt:lpstr>
      <vt:lpstr>Pod Production Person in charge – MR. Rahil</vt:lpstr>
      <vt:lpstr>PowerPoint Presentation</vt:lpstr>
      <vt:lpstr>CIVIL Work  Person In charge – MR. Gauri.</vt:lpstr>
      <vt:lpstr>Element Repairing  Person In charge – MR. Sivaraman.</vt:lpstr>
      <vt:lpstr>Reinforcement Yard  Person In charge – MR. DK Patel.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Special Mould &amp; Other work Concrete Monthly Summary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progress report FTM  December 22.</dc:title>
  <dc:creator>Soham Shah</dc:creator>
  <cp:lastModifiedBy>JATIN JADHAV</cp:lastModifiedBy>
  <cp:revision>656</cp:revision>
  <cp:lastPrinted>2024-04-06T06:22:06Z</cp:lastPrinted>
  <dcterms:created xsi:type="dcterms:W3CDTF">2023-01-03T04:57:00Z</dcterms:created>
  <dcterms:modified xsi:type="dcterms:W3CDTF">2024-11-16T06:47:26Z</dcterms:modified>
</cp:coreProperties>
</file>