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28"/>
  </p:notesMasterIdLst>
  <p:sldIdLst>
    <p:sldId id="256" r:id="rId2"/>
    <p:sldId id="263" r:id="rId3"/>
    <p:sldId id="275" r:id="rId4"/>
    <p:sldId id="257" r:id="rId5"/>
    <p:sldId id="286" r:id="rId6"/>
    <p:sldId id="269" r:id="rId7"/>
    <p:sldId id="279" r:id="rId8"/>
    <p:sldId id="258" r:id="rId9"/>
    <p:sldId id="271" r:id="rId10"/>
    <p:sldId id="259" r:id="rId11"/>
    <p:sldId id="260" r:id="rId12"/>
    <p:sldId id="261" r:id="rId13"/>
    <p:sldId id="268" r:id="rId14"/>
    <p:sldId id="280" r:id="rId15"/>
    <p:sldId id="273" r:id="rId16"/>
    <p:sldId id="277" r:id="rId17"/>
    <p:sldId id="281" r:id="rId18"/>
    <p:sldId id="284" r:id="rId19"/>
    <p:sldId id="282" r:id="rId20"/>
    <p:sldId id="288" r:id="rId21"/>
    <p:sldId id="283" r:id="rId22"/>
    <p:sldId id="285" r:id="rId23"/>
    <p:sldId id="267" r:id="rId24"/>
    <p:sldId id="278" r:id="rId25"/>
    <p:sldId id="270" r:id="rId26"/>
    <p:sldId id="274" r:id="rId27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222" autoAdjust="0"/>
  </p:normalViewPr>
  <p:slideViewPr>
    <p:cSldViewPr snapToGrid="0">
      <p:cViewPr varScale="1">
        <p:scale>
          <a:sx n="74" d="100"/>
          <a:sy n="74" d="100"/>
        </p:scale>
        <p:origin x="76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AppData\Local\Microsoft\Windows\INetCache\Content.Outlook\TAC2VH0B\3-06-24%20Daily%20Cumulative%20Progres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AppData\Local\Microsoft\Windows\INetCache\Content.Outlook\TAC2VH0B\3-06-24%20Daily%20Cumulative%20Progres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AppData\Local\Microsoft\Windows\INetCache\Content.Outlook\TAC2VH0B\Daily%20Cumulative%20Progress%201%20(1)%20(1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AppData\Local\Microsoft\Windows\INetCache\Content.Outlook\TAC2VH0B\Daily%20Cumulative%20Progress%201%20(1)%20(1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AppData\Local\Microsoft\Windows\INetCache\Content.Outlook\TAC2VH0B\Daily%20Cumulative%20Progress%201%20(1)%20(1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Special Mould Cost Performance</a:t>
            </a:r>
          </a:p>
        </c:rich>
      </c:tx>
      <c:layout>
        <c:manualLayout>
          <c:xMode val="edge"/>
          <c:yMode val="edge"/>
          <c:x val="0.26697977821265495"/>
          <c:y val="3.56506238859180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Sheet5!$F$30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40A7A53-C04D-446F-AB1A-2B0AE2E647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EA8-40EC-A324-B77622681AD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CE8C14E-FC22-4BBD-B74A-C837C719C75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EA8-40EC-A324-B77622681AD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EA6E90E-69D7-4430-9C95-E7A4AAE5AB5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EA8-40EC-A324-B77622681AD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5A5836E-D92E-40D5-8DB1-45924B98F5C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EA8-40EC-A324-B77622681AD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8F72A34-CC73-403C-A2CF-EF03AAEE83C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EA8-40EC-A324-B77622681AD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AB89C42-9A21-4C19-AF8E-D242880943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EA8-40EC-A324-B77622681AD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7244AC9-3F41-443F-A43E-3D5AEBD438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EA8-40EC-A324-B77622681AD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8A9BED6-310D-4420-9AEC-DEE393108A5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6EA8-40EC-A324-B77622681ADA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Sheet5!$H$30:$O$30</c:f>
              <c:numCache>
                <c:formatCode>0</c:formatCode>
                <c:ptCount val="8"/>
                <c:pt idx="0">
                  <c:v>6630.6668480540247</c:v>
                </c:pt>
                <c:pt idx="1">
                  <c:v>7332.5702284538538</c:v>
                </c:pt>
                <c:pt idx="2">
                  <c:v>4398.3206947687686</c:v>
                </c:pt>
                <c:pt idx="3">
                  <c:v>3721.8117254102526</c:v>
                </c:pt>
                <c:pt idx="4">
                  <c:v>4881.4203758878502</c:v>
                </c:pt>
                <c:pt idx="5">
                  <c:v>5909.2192946214855</c:v>
                </c:pt>
                <c:pt idx="6">
                  <c:v>5914.6348469053473</c:v>
                </c:pt>
                <c:pt idx="7">
                  <c:v>3484.5370574577919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Sheet5!$H$31:$O$31</c15:f>
                <c15:dlblRangeCache>
                  <c:ptCount val="8"/>
                  <c:pt idx="0">
                    <c:v>6631Rs/m3,
labour - 75 Nos</c:v>
                  </c:pt>
                  <c:pt idx="1">
                    <c:v>7333Rs/m3,
labour - 61 Nos</c:v>
                  </c:pt>
                  <c:pt idx="2">
                    <c:v>4398Rs/m3,
labour - 71 Nos</c:v>
                  </c:pt>
                  <c:pt idx="3">
                    <c:v>3722Rs/m3,
labour - 98 Nos</c:v>
                  </c:pt>
                  <c:pt idx="4">
                    <c:v>4881Rs/m3,
labour - 91 Nos</c:v>
                  </c:pt>
                  <c:pt idx="5">
                    <c:v>5909Rs/m3,
labour - 77 Nos</c:v>
                  </c:pt>
                  <c:pt idx="6">
                    <c:v>5915Rs/m3,
labour - 58 Nos</c:v>
                  </c:pt>
                  <c:pt idx="7">
                    <c:v>3485Rs/m3,
labour - 35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6EA8-40EC-A324-B77622681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100"/>
        <c:axId val="2002429231"/>
        <c:axId val="2002430479"/>
      </c:barChart>
      <c:lineChart>
        <c:grouping val="standard"/>
        <c:varyColors val="0"/>
        <c:ser>
          <c:idx val="0"/>
          <c:order val="0"/>
          <c:tx>
            <c:strRef>
              <c:f>Sheet5!$F$29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EA8-40EC-A324-B77622681A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Sheet5!$H$29:$O$29</c:f>
              <c:numCache>
                <c:formatCode>General</c:formatCode>
                <c:ptCount val="8"/>
                <c:pt idx="0">
                  <c:v>1800</c:v>
                </c:pt>
                <c:pt idx="1">
                  <c:v>1800</c:v>
                </c:pt>
                <c:pt idx="2">
                  <c:v>1800</c:v>
                </c:pt>
                <c:pt idx="3">
                  <c:v>1800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  <c:pt idx="7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EA8-40EC-A324-B77622681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Erection Cost Performance</a:t>
            </a:r>
          </a:p>
        </c:rich>
      </c:tx>
      <c:layout>
        <c:manualLayout>
          <c:xMode val="edge"/>
          <c:yMode val="edge"/>
          <c:x val="0.21658360550100586"/>
          <c:y val="1.91846522781774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Sheet5!$F$54</c:f>
              <c:strCache>
                <c:ptCount val="1"/>
                <c:pt idx="0">
                  <c:v>Actual Cost (Rs/Pod)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BF8C5B2-6169-4D8A-B83F-FB766EDD3F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11D-4476-9CC6-2820C72E31F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F96E517-A0F4-4697-A1E3-E98CAFCC86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11D-4476-9CC6-2820C72E31F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43A3EA1-0DB1-48D2-A026-542740C807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11D-4476-9CC6-2820C72E31F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1815567-8C8E-4E24-9133-3B1A20A7DC6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11D-4476-9CC6-2820C72E31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Sheet5!$L$28:$O$28</c:f>
              <c:numCache>
                <c:formatCode>mmm\-yy</c:formatCode>
                <c:ptCount val="4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</c:numCache>
            </c:numRef>
          </c:cat>
          <c:val>
            <c:numRef>
              <c:f>Sheet5!$L$54:$O$54</c:f>
              <c:numCache>
                <c:formatCode>General</c:formatCode>
                <c:ptCount val="4"/>
                <c:pt idx="0" formatCode="0">
                  <c:v>8283.9066567244645</c:v>
                </c:pt>
                <c:pt idx="1">
                  <c:v>6419</c:v>
                </c:pt>
                <c:pt idx="2" formatCode="0">
                  <c:v>9138.4767068474575</c:v>
                </c:pt>
                <c:pt idx="3" formatCode="0">
                  <c:v>6996.7972589975907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Sheet5!$L$55:$O$55</c15:f>
                <c15:dlblRangeCache>
                  <c:ptCount val="4"/>
                  <c:pt idx="0">
                    <c:v>8284Rs/Per Pod,
labour - 74 Nos</c:v>
                  </c:pt>
                  <c:pt idx="1">
                    <c:v>6419Rs/Per Pod,
labour - 67 Nos</c:v>
                  </c:pt>
                  <c:pt idx="2">
                    <c:v>9138Rs/Per Pod,
labour - 76 Nos</c:v>
                  </c:pt>
                  <c:pt idx="3">
                    <c:v>6997Rs/Per Pod,
labour - 68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11D-4476-9CC6-2820C72E3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Sheet5!$F$53</c:f>
              <c:strCache>
                <c:ptCount val="1"/>
                <c:pt idx="0">
                  <c:v>Approved Cost (Rs/Pod)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11D-4476-9CC6-2820C72E31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Sheet5!$L$28:$O$28</c:f>
              <c:numCache>
                <c:formatCode>mmm\-yy</c:formatCode>
                <c:ptCount val="4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</c:numCache>
            </c:numRef>
          </c:cat>
          <c:val>
            <c:numRef>
              <c:f>Sheet5!$L$53:$O$53</c:f>
              <c:numCache>
                <c:formatCode>General</c:formatCode>
                <c:ptCount val="4"/>
                <c:pt idx="0">
                  <c:v>4000</c:v>
                </c:pt>
                <c:pt idx="1">
                  <c:v>4000</c:v>
                </c:pt>
                <c:pt idx="2" formatCode="0">
                  <c:v>4000</c:v>
                </c:pt>
                <c:pt idx="3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11D-4476-9CC6-2820C72E3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Fabrication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Sheet5!$F$56</c:f>
              <c:strCache>
                <c:ptCount val="1"/>
                <c:pt idx="0">
                  <c:v>Approved Cost (Rs/KGS)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Sheet5!$H$56:$O$56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0-05FF-4BD8-8A63-DAF5D0D9A3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ndard"/>
        <c:varyColors val="0"/>
        <c:ser>
          <c:idx val="1"/>
          <c:order val="1"/>
          <c:tx>
            <c:strRef>
              <c:f>Sheet5!$F$57</c:f>
              <c:strCache>
                <c:ptCount val="1"/>
                <c:pt idx="0">
                  <c:v>Actual Cost (Rs/KGS)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C80D48E8-B2D9-4D89-919A-CB4304E1104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5FF-4BD8-8A63-DAF5D0D9A30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13671E7-9DE0-436B-8975-4F27819700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5FF-4BD8-8A63-DAF5D0D9A30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7544E31-CDD6-4CD2-8426-6C296A6580B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5FF-4BD8-8A63-DAF5D0D9A30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A4B28DE-3BEE-4E2F-80F8-53C09423B1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5FF-4BD8-8A63-DAF5D0D9A30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590FF0B-E908-472B-9927-B4DA384D413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5FF-4BD8-8A63-DAF5D0D9A30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A501AD9-8399-404F-A5F8-8945F63AC3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5FF-4BD8-8A63-DAF5D0D9A30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B3CE7D0-E618-42B3-BAB9-744BA5C5B69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5FF-4BD8-8A63-DAF5D0D9A30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890E39F-0BE0-4987-98B7-FB2953893F3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5FF-4BD8-8A63-DAF5D0D9A3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Sheet5!$H$57:$O$57</c:f>
              <c:numCache>
                <c:formatCode>0</c:formatCode>
                <c:ptCount val="8"/>
                <c:pt idx="0">
                  <c:v>14.343291893889546</c:v>
                </c:pt>
                <c:pt idx="1">
                  <c:v>36.572154278391658</c:v>
                </c:pt>
                <c:pt idx="2">
                  <c:v>20.420973731817611</c:v>
                </c:pt>
                <c:pt idx="3">
                  <c:v>17.666660359535719</c:v>
                </c:pt>
                <c:pt idx="4">
                  <c:v>28.874594639098955</c:v>
                </c:pt>
                <c:pt idx="5">
                  <c:v>9.2936937296280391</c:v>
                </c:pt>
                <c:pt idx="6">
                  <c:v>15</c:v>
                </c:pt>
                <c:pt idx="7">
                  <c:v>14.44946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Sheet5!$H$58:$O$58</c15:f>
                <c15:dlblRangeCache>
                  <c:ptCount val="8"/>
                  <c:pt idx="0">
                    <c:v>14Rs/KGS,
labour - 16 Nos</c:v>
                  </c:pt>
                  <c:pt idx="1">
                    <c:v>37Rs/KGS,
labour - 19 Nos</c:v>
                  </c:pt>
                  <c:pt idx="2">
                    <c:v>20Rs/KGS,
labour - 14 Nos</c:v>
                  </c:pt>
                  <c:pt idx="3">
                    <c:v>18Rs/KGS,
labour - 14 Nos</c:v>
                  </c:pt>
                  <c:pt idx="4">
                    <c:v>29Rs/KGS,
labour - 18 Nos</c:v>
                  </c:pt>
                  <c:pt idx="5">
                    <c:v>9Rs/KGS,
labour - 27 Nos</c:v>
                  </c:pt>
                  <c:pt idx="6">
                    <c:v>15Rs/KGS,
labour - 20 Nos</c:v>
                  </c:pt>
                  <c:pt idx="7">
                    <c:v>14Rs/KGS,
labour - 31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05FF-4BD8-8A63-DAF5D0D9A3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[3-06-24 Daily Cumulative Progress.xlsx]Sheet3!PivotTable1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Sheet3!$A$2:$A$14</c:f>
              <c:multiLvlStrCache>
                <c:ptCount val="9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</c:lvl>
                <c:lvl>
                  <c:pt idx="0">
                    <c:v>2023</c:v>
                  </c:pt>
                  <c:pt idx="4">
                    <c:v>2024</c:v>
                  </c:pt>
                </c:lvl>
                <c:lvl>
                  <c:pt idx="0">
                    <c:v>POD</c:v>
                  </c:pt>
                </c:lvl>
              </c:multiLvlStrCache>
            </c:multiLvlStrRef>
          </c:cat>
          <c:val>
            <c:numRef>
              <c:f>Sheet3!$B$2:$B$14</c:f>
              <c:numCache>
                <c:formatCode>General</c:formatCode>
                <c:ptCount val="9"/>
                <c:pt idx="0">
                  <c:v>28</c:v>
                </c:pt>
                <c:pt idx="1">
                  <c:v>43</c:v>
                </c:pt>
                <c:pt idx="2">
                  <c:v>47</c:v>
                </c:pt>
                <c:pt idx="3">
                  <c:v>83</c:v>
                </c:pt>
                <c:pt idx="4">
                  <c:v>98</c:v>
                </c:pt>
                <c:pt idx="5">
                  <c:v>86</c:v>
                </c:pt>
                <c:pt idx="6">
                  <c:v>77</c:v>
                </c:pt>
                <c:pt idx="7">
                  <c:v>45</c:v>
                </c:pt>
                <c:pt idx="8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18-4CC9-8872-EF4CEA01A3A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28936032"/>
        <c:axId val="1128936864"/>
      </c:barChart>
      <c:catAx>
        <c:axId val="112893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8936864"/>
        <c:crosses val="autoZero"/>
        <c:auto val="1"/>
        <c:lblAlgn val="ctr"/>
        <c:lblOffset val="100"/>
        <c:noMultiLvlLbl val="0"/>
      </c:catAx>
      <c:valAx>
        <c:axId val="11289368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28936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[3-06-24 Daily Cumulative Progress.xlsx]Sheet5!PivotTable3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Sheet5!$A$2:$A$12</c:f>
              <c:multiLvlStrCache>
                <c:ptCount val="7"/>
                <c:lvl>
                  <c:pt idx="0">
                    <c:v>Nov</c:v>
                  </c:pt>
                  <c:pt idx="1">
                    <c:v>Dec</c:v>
                  </c:pt>
                  <c:pt idx="2">
                    <c:v>Jan</c:v>
                  </c:pt>
                  <c:pt idx="3">
                    <c:v>Feb</c:v>
                  </c:pt>
                  <c:pt idx="4">
                    <c:v>Mar</c:v>
                  </c:pt>
                  <c:pt idx="5">
                    <c:v>Apr</c:v>
                  </c:pt>
                  <c:pt idx="6">
                    <c:v>May</c:v>
                  </c:pt>
                </c:lvl>
                <c:lvl>
                  <c:pt idx="0">
                    <c:v>2023</c:v>
                  </c:pt>
                  <c:pt idx="2">
                    <c:v>2024</c:v>
                  </c:pt>
                </c:lvl>
                <c:lvl>
                  <c:pt idx="0">
                    <c:v>POD</c:v>
                  </c:pt>
                </c:lvl>
              </c:multiLvlStrCache>
            </c:multiLvlStrRef>
          </c:cat>
          <c:val>
            <c:numRef>
              <c:f>Sheet5!$B$2:$B$12</c:f>
              <c:numCache>
                <c:formatCode>General</c:formatCode>
                <c:ptCount val="7"/>
                <c:pt idx="0">
                  <c:v>6</c:v>
                </c:pt>
                <c:pt idx="1">
                  <c:v>58</c:v>
                </c:pt>
                <c:pt idx="2">
                  <c:v>47</c:v>
                </c:pt>
                <c:pt idx="3">
                  <c:v>75</c:v>
                </c:pt>
                <c:pt idx="4">
                  <c:v>60</c:v>
                </c:pt>
                <c:pt idx="5">
                  <c:v>48</c:v>
                </c:pt>
                <c:pt idx="6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8B-49AF-B5FE-DF9B0993D5A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156878464"/>
        <c:axId val="1156917984"/>
      </c:barChart>
      <c:catAx>
        <c:axId val="115687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917984"/>
        <c:crosses val="autoZero"/>
        <c:auto val="1"/>
        <c:lblAlgn val="ctr"/>
        <c:lblOffset val="100"/>
        <c:noMultiLvlLbl val="0"/>
      </c:catAx>
      <c:valAx>
        <c:axId val="11569179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5687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[Daily Cumulative Progress 1 (1) (1).xlsx]Sheet2!PivotTable4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POD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Sheet2!$A$2:$A$7</c:f>
              <c:multiLvlStrCache>
                <c:ptCount val="4"/>
                <c:lvl>
                  <c:pt idx="0">
                    <c:v>Feb</c:v>
                  </c:pt>
                  <c:pt idx="1">
                    <c:v>Mar</c:v>
                  </c:pt>
                  <c:pt idx="2">
                    <c:v>Apr</c:v>
                  </c:pt>
                  <c:pt idx="3">
                    <c:v>May</c:v>
                  </c:pt>
                </c:lvl>
                <c:lvl>
                  <c:pt idx="0">
                    <c:v>POD</c:v>
                  </c:pt>
                </c:lvl>
              </c:multiLvlStrCache>
            </c:multiLvlStrRef>
          </c:cat>
          <c:val>
            <c:numRef>
              <c:f>Sheet2!$B$2:$B$7</c:f>
              <c:numCache>
                <c:formatCode>General</c:formatCode>
                <c:ptCount val="4"/>
                <c:pt idx="0">
                  <c:v>25</c:v>
                </c:pt>
                <c:pt idx="1">
                  <c:v>4</c:v>
                </c:pt>
                <c:pt idx="2">
                  <c:v>19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CC-4459-8C1D-889E360CADC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265854736"/>
        <c:axId val="1265872624"/>
      </c:barChart>
      <c:catAx>
        <c:axId val="126585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872624"/>
        <c:crosses val="autoZero"/>
        <c:auto val="1"/>
        <c:lblAlgn val="ctr"/>
        <c:lblOffset val="100"/>
        <c:noMultiLvlLbl val="0"/>
      </c:catAx>
      <c:valAx>
        <c:axId val="1265872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6585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[Daily Cumulative Progress 1 (1) (1).xlsx]Sheet3!PivotTable5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POD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Sheet3!$A$2:$A$7</c:f>
              <c:multiLvlStrCache>
                <c:ptCount val="4"/>
                <c:lvl>
                  <c:pt idx="0">
                    <c:v>Feb</c:v>
                  </c:pt>
                  <c:pt idx="1">
                    <c:v>Mar</c:v>
                  </c:pt>
                  <c:pt idx="2">
                    <c:v>Apr</c:v>
                  </c:pt>
                  <c:pt idx="3">
                    <c:v>May</c:v>
                  </c:pt>
                </c:lvl>
                <c:lvl>
                  <c:pt idx="0">
                    <c:v>POD</c:v>
                  </c:pt>
                </c:lvl>
              </c:multiLvlStrCache>
            </c:multiLvlStrRef>
          </c:cat>
          <c:val>
            <c:numRef>
              <c:f>Sheet3!$B$2:$B$7</c:f>
              <c:numCache>
                <c:formatCode>General</c:formatCode>
                <c:ptCount val="4"/>
                <c:pt idx="0">
                  <c:v>24</c:v>
                </c:pt>
                <c:pt idx="1">
                  <c:v>10</c:v>
                </c:pt>
                <c:pt idx="2">
                  <c:v>3</c:v>
                </c:pt>
                <c:pt idx="3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B8-435B-9A8B-B3A4BA36B0F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265896752"/>
        <c:axId val="1265874704"/>
      </c:barChart>
      <c:catAx>
        <c:axId val="126589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874704"/>
        <c:crosses val="autoZero"/>
        <c:auto val="1"/>
        <c:lblAlgn val="ctr"/>
        <c:lblOffset val="100"/>
        <c:noMultiLvlLbl val="0"/>
      </c:catAx>
      <c:valAx>
        <c:axId val="1265874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6589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[Daily Cumulative Progress 1 (1) (1).xlsx]Sheet4!PivotTable6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POD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6610169491525424E-2"/>
          <c:y val="0.22728128744151413"/>
          <c:w val="0.95338983050847459"/>
          <c:h val="0.363653631563054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Sheet4!$A$2:$A$6</c:f>
              <c:multiLvlStrCache>
                <c:ptCount val="3"/>
                <c:lvl>
                  <c:pt idx="0">
                    <c:v>Mar</c:v>
                  </c:pt>
                  <c:pt idx="1">
                    <c:v>Apr</c:v>
                  </c:pt>
                  <c:pt idx="2">
                    <c:v>May</c:v>
                  </c:pt>
                </c:lvl>
                <c:lvl>
                  <c:pt idx="0">
                    <c:v>POD</c:v>
                  </c:pt>
                </c:lvl>
              </c:multiLvlStrCache>
            </c:multiLvlStrRef>
          </c:cat>
          <c:val>
            <c:numRef>
              <c:f>Sheet4!$B$2:$B$6</c:f>
              <c:numCache>
                <c:formatCode>General</c:formatCode>
                <c:ptCount val="3"/>
                <c:pt idx="0">
                  <c:v>27</c:v>
                </c:pt>
                <c:pt idx="1">
                  <c:v>5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52-47A2-B9B4-D483EDC773E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265875120"/>
        <c:axId val="1265893424"/>
      </c:barChart>
      <c:catAx>
        <c:axId val="126587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5893424"/>
        <c:crosses val="autoZero"/>
        <c:auto val="1"/>
        <c:lblAlgn val="ctr"/>
        <c:lblOffset val="100"/>
        <c:noMultiLvlLbl val="0"/>
      </c:catAx>
      <c:valAx>
        <c:axId val="12658934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6587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Flat Finishing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Sheet5!$F$60</c:f>
              <c:strCache>
                <c:ptCount val="1"/>
                <c:pt idx="0">
                  <c:v>Actual Cost (Rs/FLAT)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5A4F516-C8B8-44A0-9205-A8160E84ABC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060-4E80-938D-900863E282B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6E49F81-4DE7-48FD-BF24-208581134BC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060-4E80-938D-900863E282B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718E27D-6A63-4CAD-96FD-CBD02D4B676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060-4E80-938D-900863E282B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6628F00-CE2A-4457-AFBB-18C0883387A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060-4E80-938D-900863E282B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9DA3A91-6015-4CD6-9658-70E39D3A8AF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060-4E80-938D-900863E282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Sheet5!$K$28:$O$28</c:f>
              <c:numCache>
                <c:formatCode>mmm\-yy</c:formatCode>
                <c:ptCount val="5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</c:numCache>
            </c:numRef>
          </c:cat>
          <c:val>
            <c:numRef>
              <c:f>Sheet5!$K$60:$O$60</c:f>
              <c:numCache>
                <c:formatCode>0</c:formatCode>
                <c:ptCount val="5"/>
                <c:pt idx="0">
                  <c:v>8791.5</c:v>
                </c:pt>
                <c:pt idx="1">
                  <c:v>22447.938000000002</c:v>
                </c:pt>
                <c:pt idx="2">
                  <c:v>10338</c:v>
                </c:pt>
                <c:pt idx="3">
                  <c:v>8651.2065432098771</c:v>
                </c:pt>
                <c:pt idx="4">
                  <c:v>11843.15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Sheet5!$K$61:$O$61</c15:f>
                <c15:dlblRangeCache>
                  <c:ptCount val="5"/>
                  <c:pt idx="0">
                    <c:v>8792Rs/Per Flat,
labour - 8 Nos</c:v>
                  </c:pt>
                  <c:pt idx="1">
                    <c:v>22448Rs/Per Flat,
labour - 22 Nos</c:v>
                  </c:pt>
                  <c:pt idx="2">
                    <c:v>10338Rs/Per Flat,
labour - 20 Nos</c:v>
                  </c:pt>
                  <c:pt idx="3">
                    <c:v>8651Rs/Per Flat,
labour - 22 Nos</c:v>
                  </c:pt>
                  <c:pt idx="4">
                    <c:v>11843Rs/Per Flat,
labour - 37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3060-4E80-938D-900863E28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Sheet5!$F$59</c:f>
              <c:strCache>
                <c:ptCount val="1"/>
                <c:pt idx="0">
                  <c:v>Approved Cost (Rs/FLAT)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Sheet5!$K$28:$O$28</c:f>
              <c:numCache>
                <c:formatCode>mmm\-yy</c:formatCode>
                <c:ptCount val="5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</c:numCache>
            </c:numRef>
          </c:cat>
          <c:val>
            <c:numRef>
              <c:f>Sheet5!$K$59:$O$59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060-4E80-938D-900863E28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All Batching Plant</a:t>
            </a:r>
          </a:p>
        </c:rich>
      </c:tx>
      <c:layout>
        <c:manualLayout>
          <c:xMode val="edge"/>
          <c:yMode val="edge"/>
          <c:x val="0.41782633420822402"/>
          <c:y val="4.6296296296296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24759405074367"/>
          <c:y val="0.20412037037037037"/>
          <c:w val="0.89019685039370078"/>
          <c:h val="0.46567767570720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Sheet5!$G$100:$H$100</c:f>
              <c:strCache>
                <c:ptCount val="2"/>
                <c:pt idx="0">
                  <c:v>Approved Cost (Rs/CUM)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Sheet5!$P$98</c:f>
              <c:numCache>
                <c:formatCode>mmm\-yy</c:formatCode>
                <c:ptCount val="1"/>
                <c:pt idx="0">
                  <c:v>45413</c:v>
                </c:pt>
              </c:numCache>
            </c:numRef>
          </c:cat>
          <c:val>
            <c:numRef>
              <c:f>Sheet5!$P$100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870A-4B18-934D-39F821878E57}"/>
            </c:ext>
          </c:extLst>
        </c:ser>
        <c:ser>
          <c:idx val="1"/>
          <c:order val="1"/>
          <c:tx>
            <c:strRef>
              <c:f>Sheet5!$G$101:$H$101</c:f>
              <c:strCache>
                <c:ptCount val="2"/>
                <c:pt idx="0">
                  <c:v>Actual Cost (Rs/CUM)</c:v>
                </c:pt>
                <c:pt idx="1">
                  <c:v>COMMON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94BE16E-5332-488D-9DEF-EB625E5AFB0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70A-4B18-934D-39F821878E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Sheet5!$P$98</c:f>
              <c:numCache>
                <c:formatCode>mmm\-yy</c:formatCode>
                <c:ptCount val="1"/>
                <c:pt idx="0">
                  <c:v>45413</c:v>
                </c:pt>
              </c:numCache>
            </c:numRef>
          </c:cat>
          <c:val>
            <c:numRef>
              <c:f>Sheet5!$P$101</c:f>
              <c:numCache>
                <c:formatCode>0</c:formatCode>
                <c:ptCount val="1"/>
                <c:pt idx="0">
                  <c:v>74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Sheet5!$P$105</c15:f>
                <c15:dlblRangeCache>
                  <c:ptCount val="1"/>
                  <c:pt idx="0">
                    <c:v>74Rs/Per Cum,
labour - 7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870A-4B18-934D-39F821878E57}"/>
            </c:ext>
          </c:extLst>
        </c:ser>
        <c:ser>
          <c:idx val="2"/>
          <c:order val="2"/>
          <c:tx>
            <c:strRef>
              <c:f>Sheet5!$G$102:$H$102</c:f>
              <c:strCache>
                <c:ptCount val="2"/>
                <c:pt idx="0">
                  <c:v>Actual Cost (Rs/CUM)</c:v>
                </c:pt>
                <c:pt idx="1">
                  <c:v>HCS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5D02EE4-B395-43A9-91D8-29442E88FE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70A-4B18-934D-39F821878E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Sheet5!$P$98</c:f>
              <c:numCache>
                <c:formatCode>mmm\-yy</c:formatCode>
                <c:ptCount val="1"/>
                <c:pt idx="0">
                  <c:v>45413</c:v>
                </c:pt>
              </c:numCache>
            </c:numRef>
          </c:cat>
          <c:val>
            <c:numRef>
              <c:f>Sheet5!$P$102</c:f>
              <c:numCache>
                <c:formatCode>0</c:formatCode>
                <c:ptCount val="1"/>
                <c:pt idx="0">
                  <c:v>293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Sheet5!$P$106</c15:f>
                <c15:dlblRangeCache>
                  <c:ptCount val="1"/>
                  <c:pt idx="0">
                    <c:v>293Rs/Per Cum,
labour - 9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70A-4B18-934D-39F821878E57}"/>
            </c:ext>
          </c:extLst>
        </c:ser>
        <c:ser>
          <c:idx val="3"/>
          <c:order val="3"/>
          <c:tx>
            <c:strRef>
              <c:f>Sheet5!$G$103:$H$103</c:f>
              <c:strCache>
                <c:ptCount val="2"/>
                <c:pt idx="0">
                  <c:v>Actual Cost (Rs/CUM)</c:v>
                </c:pt>
                <c:pt idx="1">
                  <c:v>CAROUSAL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3191BAC-32A6-4963-B136-E501733AD63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70A-4B18-934D-39F821878E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Sheet5!$P$98</c:f>
              <c:numCache>
                <c:formatCode>mmm\-yy</c:formatCode>
                <c:ptCount val="1"/>
                <c:pt idx="0">
                  <c:v>45413</c:v>
                </c:pt>
              </c:numCache>
            </c:numRef>
          </c:cat>
          <c:val>
            <c:numRef>
              <c:f>Sheet5!$P$103</c:f>
              <c:numCache>
                <c:formatCode>General</c:formatCode>
                <c:ptCount val="1"/>
                <c:pt idx="0">
                  <c:v>149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Sheet5!$P$107</c15:f>
                <c15:dlblRangeCache>
                  <c:ptCount val="1"/>
                  <c:pt idx="0">
                    <c:v>149Rs/Per Cum,
labour - 5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870A-4B18-934D-39F821878E57}"/>
            </c:ext>
          </c:extLst>
        </c:ser>
        <c:ser>
          <c:idx val="4"/>
          <c:order val="4"/>
          <c:tx>
            <c:strRef>
              <c:f>Sheet5!$G$104:$H$104</c:f>
              <c:strCache>
                <c:ptCount val="2"/>
                <c:pt idx="0">
                  <c:v>Actual Cost (Rs/CUM)</c:v>
                </c:pt>
                <c:pt idx="1">
                  <c:v>POD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C1DE74F-525D-45F5-A381-F7CAC7CE170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70A-4B18-934D-39F821878E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Sheet5!$P$98</c:f>
              <c:numCache>
                <c:formatCode>mmm\-yy</c:formatCode>
                <c:ptCount val="1"/>
                <c:pt idx="0">
                  <c:v>45413</c:v>
                </c:pt>
              </c:numCache>
            </c:numRef>
          </c:cat>
          <c:val>
            <c:numRef>
              <c:f>Sheet5!$P$104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Sheet5!$P$108</c15:f>
                <c15:dlblRangeCache>
                  <c:ptCount val="1"/>
                  <c:pt idx="0">
                    <c:v>50Rs/Per Cum,
labour - 7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870A-4B18-934D-39F821878E5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98175775"/>
        <c:axId val="398169535"/>
      </c:barChart>
      <c:dateAx>
        <c:axId val="39817577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169535"/>
        <c:crosses val="autoZero"/>
        <c:auto val="1"/>
        <c:lblOffset val="100"/>
        <c:baseTimeUnit val="days"/>
      </c:dateAx>
      <c:valAx>
        <c:axId val="398169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17577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Special Mould Factory Element Repair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Sheet5!$F$63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EDAAAA8-CF39-41A9-8729-1E8C50140E22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D26333E2-376C-40C0-B41F-92443E699823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0F8-4925-BDCF-2E4483E4CF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Sheet5!$O$28</c:f>
              <c:numCache>
                <c:formatCode>mmm\-yy</c:formatCode>
                <c:ptCount val="1"/>
                <c:pt idx="0">
                  <c:v>45413</c:v>
                </c:pt>
              </c:numCache>
            </c:numRef>
          </c:cat>
          <c:val>
            <c:numRef>
              <c:f>Sheet5!$O$63</c:f>
              <c:numCache>
                <c:formatCode>_(* #,##0_);_(* \(#,##0\);_(* "-"??_);_(@_)</c:formatCode>
                <c:ptCount val="1"/>
                <c:pt idx="0">
                  <c:v>758.43761850587862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Sheet5!$O$64</c15:f>
                <c15:dlblRangeCache>
                  <c:ptCount val="1"/>
                  <c:pt idx="0">
                    <c:v>758Rs/m3,
labour - 8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20F8-4925-BDCF-2E4483E4C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Sheet5!$F$62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Sheet5!$O$28</c:f>
              <c:numCache>
                <c:formatCode>mmm\-yy</c:formatCode>
                <c:ptCount val="1"/>
                <c:pt idx="0">
                  <c:v>45413</c:v>
                </c:pt>
              </c:numCache>
            </c:numRef>
          </c:cat>
          <c:val>
            <c:numRef>
              <c:f>Sheet5!$O$62</c:f>
              <c:numCache>
                <c:formatCode>General</c:formatCode>
                <c:ptCount val="1"/>
                <c:pt idx="0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F8-4925-BDCF-2E4483E4C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Carousal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Sheet5!$F$36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5694E9E-B680-4A62-94DD-F36EC6CF2E1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C51-4B5A-9EE3-18E2B5B5E8D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B26D775-8558-4211-861B-03134FCF2AB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C51-4B5A-9EE3-18E2B5B5E8D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FD2AC6C-6CB4-4D47-B7B5-E45DF3CD4A8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C51-4B5A-9EE3-18E2B5B5E8D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65EA9B4-9E25-4A24-8140-53233ED2F0A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C51-4B5A-9EE3-18E2B5B5E8D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F8A5BE8-10AD-4D13-80EE-CDD436B4109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8C51-4B5A-9EE3-18E2B5B5E8D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D566555-2FEA-4842-84FC-5C867EF2E9F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C51-4B5A-9EE3-18E2B5B5E8D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993EEAE-2666-4A18-9A8F-E4BB30128EB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8C51-4B5A-9EE3-18E2B5B5E8D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7104924-578B-4D3E-9EC0-B9FF2D757F7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8C51-4B5A-9EE3-18E2B5B5E8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Sheet5!$H$36:$O$36</c:f>
              <c:numCache>
                <c:formatCode>0</c:formatCode>
                <c:ptCount val="8"/>
                <c:pt idx="0">
                  <c:v>5630.507364312929</c:v>
                </c:pt>
                <c:pt idx="1">
                  <c:v>3256.9824617620366</c:v>
                </c:pt>
                <c:pt idx="2">
                  <c:v>6918.8037982479082</c:v>
                </c:pt>
                <c:pt idx="3">
                  <c:v>4313.5077777818315</c:v>
                </c:pt>
                <c:pt idx="4">
                  <c:v>4107.3462639101654</c:v>
                </c:pt>
                <c:pt idx="5">
                  <c:v>5262</c:v>
                </c:pt>
                <c:pt idx="6">
                  <c:v>7417.9144758571802</c:v>
                </c:pt>
                <c:pt idx="7">
                  <c:v>5497.0231596757476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Sheet5!$H$37:$O$37</c15:f>
                <c15:dlblRangeCache>
                  <c:ptCount val="8"/>
                  <c:pt idx="0">
                    <c:v>5631Rs/m3,
labour - 125 Nos</c:v>
                  </c:pt>
                  <c:pt idx="1">
                    <c:v>3257Rs/m3,
labour - 84 Nos</c:v>
                  </c:pt>
                  <c:pt idx="2">
                    <c:v>6919Rs/m3,
labour - 108 Nos</c:v>
                  </c:pt>
                  <c:pt idx="3">
                    <c:v>4314Rs/m3,
labour - 231 Nos</c:v>
                  </c:pt>
                  <c:pt idx="4">
                    <c:v>4107Rs/m3,
labour - 174 Nos</c:v>
                  </c:pt>
                  <c:pt idx="5">
                    <c:v>5262Rs/m3,
labour - 156 Nos</c:v>
                  </c:pt>
                  <c:pt idx="6">
                    <c:v>7418Rs/m3,
labour - 155 Nos</c:v>
                  </c:pt>
                  <c:pt idx="7">
                    <c:v>5497Rs/m3,
labour - 160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8C51-4B5A-9EE3-18E2B5B5E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Sheet5!$F$35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C51-4B5A-9EE3-18E2B5B5E8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Sheet5!$H$35:$O$35</c:f>
              <c:numCache>
                <c:formatCode>General</c:formatCode>
                <c:ptCount val="8"/>
                <c:pt idx="0">
                  <c:v>1800</c:v>
                </c:pt>
                <c:pt idx="1">
                  <c:v>1800</c:v>
                </c:pt>
                <c:pt idx="2">
                  <c:v>1800</c:v>
                </c:pt>
                <c:pt idx="3">
                  <c:v>1800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  <c:pt idx="7" formatCode="0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C51-4B5A-9EE3-18E2B5B5E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Carousal Factory Element Repair Cost Performance</a:t>
            </a:r>
          </a:p>
        </c:rich>
      </c:tx>
      <c:layout>
        <c:manualLayout>
          <c:xMode val="edge"/>
          <c:yMode val="edge"/>
          <c:x val="0.21967556094160043"/>
          <c:y val="3.024049849457882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Sheet5!$F$45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ED464AE-397E-4A23-BFA2-EC8EC31C954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F61-441B-A8BD-AC8C735952B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83AC8D5-887E-4A2F-93B9-16E99FF621A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F61-441B-A8BD-AC8C735952B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CCC71C6-C0B8-4589-A4B1-A8C87B87BFB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F61-441B-A8BD-AC8C735952B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9C8E9F4-2B9B-4970-97D6-3A6A46B4CA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F61-441B-A8BD-AC8C735952B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BCF1DDC-074B-4BC0-B2D8-5924F87DB3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F61-441B-A8BD-AC8C735952B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78E271D-8CC0-4BCE-9742-F17E898F52B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F61-441B-A8BD-AC8C735952B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2244D1E-0790-41B3-BAE6-24FF7FA384C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F61-441B-A8BD-AC8C735952B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8FB69CC-01AA-4534-B80E-38AAA1F7E2A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F61-441B-A8BD-AC8C735952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Sheet5!$H$45:$O$45</c:f>
              <c:numCache>
                <c:formatCode>0</c:formatCode>
                <c:ptCount val="8"/>
                <c:pt idx="0">
                  <c:v>961.82756215163988</c:v>
                </c:pt>
                <c:pt idx="1">
                  <c:v>976.88345341928959</c:v>
                </c:pt>
                <c:pt idx="2">
                  <c:v>1146.4760842143232</c:v>
                </c:pt>
                <c:pt idx="3">
                  <c:v>0</c:v>
                </c:pt>
                <c:pt idx="4">
                  <c:v>1571.1058254426073</c:v>
                </c:pt>
                <c:pt idx="5" formatCode="_(* #,##0_);_(* \(#,##0\);_(* &quot;-&quot;??_);_(@_)">
                  <c:v>664.77455538640095</c:v>
                </c:pt>
                <c:pt idx="6">
                  <c:v>1276.5156518822289</c:v>
                </c:pt>
                <c:pt idx="7">
                  <c:v>1466.976591679746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Sheet5!$H$46:$O$46</c15:f>
                <c15:dlblRangeCache>
                  <c:ptCount val="8"/>
                  <c:pt idx="0">
                    <c:v>962Rs/m3,
labour - 4 Nos</c:v>
                  </c:pt>
                  <c:pt idx="1">
                    <c:v>977Rs/m3,
labour - 4 Nos</c:v>
                  </c:pt>
                  <c:pt idx="2">
                    <c:v>1146Rs/m3,
labour - 4 Nos</c:v>
                  </c:pt>
                  <c:pt idx="3">
                    <c:v>0Rs/m3,
labour - 0 Nos</c:v>
                  </c:pt>
                  <c:pt idx="4">
                    <c:v>1571Rs/m3,
labour - 10 Nos</c:v>
                  </c:pt>
                  <c:pt idx="5">
                    <c:v>665Rs/m3,
labour - 10 Nos</c:v>
                  </c:pt>
                  <c:pt idx="6">
                    <c:v>1277Rs/m3,
labour - 13 Nos</c:v>
                  </c:pt>
                  <c:pt idx="7">
                    <c:v>1467Rs/m3,
labour - 5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5F61-441B-A8BD-AC8C73595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Sheet5!$F$44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F61-441B-A8BD-AC8C735952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Sheet5!$H$44:$O$44</c:f>
              <c:numCache>
                <c:formatCode>General</c:formatCode>
                <c:ptCount val="8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F61-441B-A8BD-AC8C73595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Factory Cost Performance</a:t>
            </a:r>
          </a:p>
        </c:rich>
      </c:tx>
      <c:layout>
        <c:manualLayout>
          <c:xMode val="edge"/>
          <c:yMode val="edge"/>
          <c:x val="0.27569152732312957"/>
          <c:y val="6.9492809877638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Sheet5!$F$33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BAD8E1B-9BB3-48E6-B591-CEAC10EC1EE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DDF-4509-B2F9-75BAD28E92F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3341921-14C2-45FF-A3A4-7F3A1484BC5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DDF-4509-B2F9-75BAD28E92F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47846DB-D42C-464B-AD81-D9C40928562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DDF-4509-B2F9-75BAD28E92F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E060BC3-7A06-454C-A21E-FD7F0E0828B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DDF-4509-B2F9-75BAD28E92F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3F0C636-334D-4137-B09F-BCDB19DACA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DDF-4509-B2F9-75BAD28E92F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AC01963-ED04-4D6A-8AEC-3E31967FCB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DDF-4509-B2F9-75BAD28E92F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BDCEB4B-7A08-4BC0-B804-67B92D95DE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DDF-4509-B2F9-75BAD28E92F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0EF62B7-F95D-45BE-86AC-C8F9CE8711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DDF-4509-B2F9-75BAD28E92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Sheet5!$H$33:$O$33</c:f>
              <c:numCache>
                <c:formatCode>0</c:formatCode>
                <c:ptCount val="8"/>
                <c:pt idx="0">
                  <c:v>4449.8318342520752</c:v>
                </c:pt>
                <c:pt idx="1">
                  <c:v>3793.9381346399155</c:v>
                </c:pt>
                <c:pt idx="2">
                  <c:v>3754.0822899472719</c:v>
                </c:pt>
                <c:pt idx="3">
                  <c:v>4163.4472533738926</c:v>
                </c:pt>
                <c:pt idx="4">
                  <c:v>4295.0105615154189</c:v>
                </c:pt>
                <c:pt idx="5">
                  <c:v>3691</c:v>
                </c:pt>
                <c:pt idx="6">
                  <c:v>3766.9354145855968</c:v>
                </c:pt>
                <c:pt idx="7">
                  <c:v>3430.1888704939074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Sheet5!$H$34:$O$34</c15:f>
                <c15:dlblRangeCache>
                  <c:ptCount val="8"/>
                  <c:pt idx="0">
                    <c:v>4450Rs/m3,
labour - 103 Nos</c:v>
                  </c:pt>
                  <c:pt idx="1">
                    <c:v>3794Rs/m3,
labour - 123 Nos</c:v>
                  </c:pt>
                  <c:pt idx="2">
                    <c:v>3754Rs/m3,
labour - 165 Nos</c:v>
                  </c:pt>
                  <c:pt idx="3">
                    <c:v>4163Rs/m3,
labour - 251 Nos</c:v>
                  </c:pt>
                  <c:pt idx="4">
                    <c:v>4295Rs/m3,
labour - 363 Nos</c:v>
                  </c:pt>
                  <c:pt idx="5">
                    <c:v>3691Rs/m3,
labour - 426 Nos</c:v>
                  </c:pt>
                  <c:pt idx="6">
                    <c:v>3767Rs/m3,
labour - 332 Nos</c:v>
                  </c:pt>
                  <c:pt idx="7">
                    <c:v>3430Rs/m3,
labour - 387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FDDF-4509-B2F9-75BAD28E92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Sheet5!$F$32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DDF-4509-B2F9-75BAD28E92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Sheet5!$H$32:$O$32</c:f>
              <c:numCache>
                <c:formatCode>General</c:formatCode>
                <c:ptCount val="8"/>
                <c:pt idx="0">
                  <c:v>2200</c:v>
                </c:pt>
                <c:pt idx="1">
                  <c:v>2200</c:v>
                </c:pt>
                <c:pt idx="2">
                  <c:v>2200</c:v>
                </c:pt>
                <c:pt idx="3">
                  <c:v>2200</c:v>
                </c:pt>
                <c:pt idx="4">
                  <c:v>2200</c:v>
                </c:pt>
                <c:pt idx="5">
                  <c:v>2200</c:v>
                </c:pt>
                <c:pt idx="6">
                  <c:v>2200</c:v>
                </c:pt>
                <c:pt idx="7">
                  <c:v>2200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DDF-4509-B2F9-75BAD28E92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HCS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Sheet5!$F$39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28280B2-4CB1-4189-AAC3-DDFF9D7A26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1B7-4F2F-9151-92EB3C5E5EE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13B434E-FCD2-4611-84A8-34EEEE71D4C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1B7-4F2F-9151-92EB3C5E5EE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C8AB27F-0D06-4F26-BEB1-7C02EA0E14E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1B7-4F2F-9151-92EB3C5E5EE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E14E2F1-1FD4-43E2-B95F-94A2ABFECDF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1B7-4F2F-9151-92EB3C5E5EE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B98C011-FD45-4D5B-A095-6C10129E1E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1B7-4F2F-9151-92EB3C5E5EE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10756A7-2A58-4410-9506-C258BE289A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1B7-4F2F-9151-92EB3C5E5EE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19447E0-7119-4A8F-91D5-40AA72C83F5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1B7-4F2F-9151-92EB3C5E5EE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A8B2C0C-21B9-40E3-9CE7-1A2ED1F4923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1B7-4F2F-9151-92EB3C5E5E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Sheet5!$H$39:$O$39</c:f>
              <c:numCache>
                <c:formatCode>0</c:formatCode>
                <c:ptCount val="8"/>
                <c:pt idx="0">
                  <c:v>3485.2450979515065</c:v>
                </c:pt>
                <c:pt idx="1">
                  <c:v>2596.5348370275983</c:v>
                </c:pt>
                <c:pt idx="2">
                  <c:v>3262.035004364328</c:v>
                </c:pt>
                <c:pt idx="3">
                  <c:v>1632.7197133072759</c:v>
                </c:pt>
                <c:pt idx="4">
                  <c:v>2105.8576669132067</c:v>
                </c:pt>
                <c:pt idx="5">
                  <c:v>2183</c:v>
                </c:pt>
                <c:pt idx="6">
                  <c:v>2318.2530425636037</c:v>
                </c:pt>
                <c:pt idx="7">
                  <c:v>2653.1205766514558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Sheet5!$H$40:$O$40</c15:f>
                <c15:dlblRangeCache>
                  <c:ptCount val="8"/>
                  <c:pt idx="0">
                    <c:v>3485Rs/m3,
labour - 20 Nos</c:v>
                  </c:pt>
                  <c:pt idx="1">
                    <c:v>2597Rs/m3,
labour - 13 Nos</c:v>
                  </c:pt>
                  <c:pt idx="2">
                    <c:v>3262Rs/m3,
labour - 19 Nos</c:v>
                  </c:pt>
                  <c:pt idx="3">
                    <c:v>1633Rs/m3,
labour - 18 Nos</c:v>
                  </c:pt>
                  <c:pt idx="4">
                    <c:v>2106Rs/m3,
labour - 21 Nos</c:v>
                  </c:pt>
                  <c:pt idx="5">
                    <c:v>2183Rs/m3,
labour - 20 Nos</c:v>
                  </c:pt>
                  <c:pt idx="6">
                    <c:v>2318Rs/m3,
labour - 19 Nos</c:v>
                  </c:pt>
                  <c:pt idx="7">
                    <c:v>2653Rs/m3,
labour - 21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F1B7-4F2F-9151-92EB3C5E5E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Sheet5!$F$38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1B7-4F2F-9151-92EB3C5E5E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Sheet5!$H$38:$O$38</c:f>
              <c:numCache>
                <c:formatCode>General</c:formatCode>
                <c:ptCount val="8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 formatCode="0">
                  <c:v>1200</c:v>
                </c:pt>
                <c:pt idx="7" formatCode="0">
                  <c:v>1200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1B7-4F2F-9151-92EB3C5E5E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Hospital Area Element Repair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Sheet5!$F$48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C7C7458-3AD4-46DB-A5D1-10675AEE9AE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874-4A26-8CFB-08D15D4683D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52FCFBC-25FF-4AFF-B613-3A9AA0F151A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874-4A26-8CFB-08D15D4683D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5DB540E-A92E-4E3E-9589-27B92C38EC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874-4A26-8CFB-08D15D4683D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BE9DE6D-5FF8-4B53-B6DB-053E8031BE3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874-4A26-8CFB-08D15D4683D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120FA18-BFF9-4A90-8D8F-285CB910248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874-4A26-8CFB-08D15D4683D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F80ECDB-3B8F-46AA-BE87-1A35549947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874-4A26-8CFB-08D15D4683D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336BEBC-5434-415A-8796-44F641C26A5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874-4A26-8CFB-08D15D4683D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FEAE427-DD63-4AE6-9077-0E40EECE2C6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9874-4A26-8CFB-08D15D4683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Sheet5!$H$48:$O$48</c:f>
              <c:numCache>
                <c:formatCode>0</c:formatCode>
                <c:ptCount val="8"/>
                <c:pt idx="0">
                  <c:v>342.55948036782956</c:v>
                </c:pt>
                <c:pt idx="1">
                  <c:v>548.39941030906118</c:v>
                </c:pt>
                <c:pt idx="2">
                  <c:v>972.0184715237159</c:v>
                </c:pt>
                <c:pt idx="3">
                  <c:v>1647.4268315752486</c:v>
                </c:pt>
                <c:pt idx="4">
                  <c:v>1295.5017943713749</c:v>
                </c:pt>
                <c:pt idx="5" formatCode="_(* #,##0_);_(* \(#,##0\);_(* &quot;-&quot;??_);_(@_)">
                  <c:v>1406.1902534482215</c:v>
                </c:pt>
                <c:pt idx="6">
                  <c:v>1426</c:v>
                </c:pt>
                <c:pt idx="7">
                  <c:v>755.29158190448504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Sheet5!$H$49:$O$49</c15:f>
                <c15:dlblRangeCache>
                  <c:ptCount val="8"/>
                  <c:pt idx="0">
                    <c:v>343Rs/m3,
labour - 5 Nos</c:v>
                  </c:pt>
                  <c:pt idx="1">
                    <c:v>548Rs/m3,
labour - 10 Nos</c:v>
                  </c:pt>
                  <c:pt idx="2">
                    <c:v>972Rs/m3,
labour - 6 Nos</c:v>
                  </c:pt>
                  <c:pt idx="3">
                    <c:v>1647Rs/m3,
labour - 8 Nos</c:v>
                  </c:pt>
                  <c:pt idx="4">
                    <c:v>1296Rs/m3,
labour - 16 Nos</c:v>
                  </c:pt>
                  <c:pt idx="5">
                    <c:v>1406Rs/m3,
labour - 24 Nos</c:v>
                  </c:pt>
                  <c:pt idx="6">
                    <c:v>1426Rs/m3,
labour - 19 Nos</c:v>
                  </c:pt>
                  <c:pt idx="7">
                    <c:v>755Rs/m3,
labour - 3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9874-4A26-8CFB-08D15D468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Sheet5!$F$47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874-4A26-8CFB-08D15D4683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Sheet5!$H$47:$O$47</c:f>
              <c:numCache>
                <c:formatCode>General</c:formatCode>
                <c:ptCount val="8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 formatCode="0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9874-4A26-8CFB-08D15D468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Reinforcement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Sheet5!$F$42</c:f>
              <c:strCache>
                <c:ptCount val="1"/>
                <c:pt idx="0">
                  <c:v>Actual Cost (Rs/KGS)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606786B-05F4-4993-9B9C-F9AA975668D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B27-4E99-980F-194786827B1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5F3AA2E-986D-4CE5-A76E-40194AD34EE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B27-4E99-980F-194786827B1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C8E6E41-784E-41B7-983C-373B77639A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B27-4E99-980F-194786827B1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AD2BF72-687A-4E45-AB04-C834D97DA92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B27-4E99-980F-194786827B1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322AB13-13A0-456E-957E-1593E64016C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B27-4E99-980F-194786827B1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B2A236E-A20C-4A80-A514-E74370B599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B27-4E99-980F-194786827B1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5A1EF6E-AC40-4C87-A6A4-9A1AAE8B89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B27-4E99-980F-194786827B1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2A19C9F-92DE-402D-9D6E-1C2FA229408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B27-4E99-980F-194786827B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Sheet5!$H$42:$O$42</c:f>
              <c:numCache>
                <c:formatCode>0</c:formatCode>
                <c:ptCount val="8"/>
                <c:pt idx="0">
                  <c:v>13.937844251787681</c:v>
                </c:pt>
                <c:pt idx="1">
                  <c:v>16.384631875453046</c:v>
                </c:pt>
                <c:pt idx="2">
                  <c:v>11.13588448666826</c:v>
                </c:pt>
                <c:pt idx="3">
                  <c:v>11.109552559739642</c:v>
                </c:pt>
                <c:pt idx="4">
                  <c:v>11.48748598590244</c:v>
                </c:pt>
                <c:pt idx="5">
                  <c:v>8.8382514361768827</c:v>
                </c:pt>
                <c:pt idx="6">
                  <c:v>11.836221513850449</c:v>
                </c:pt>
                <c:pt idx="7">
                  <c:v>9.1870753210171827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Sheet5!$H$43:$O$43</c15:f>
                <c15:dlblRangeCache>
                  <c:ptCount val="8"/>
                  <c:pt idx="0">
                    <c:v>14Rs/Per KGS,
labour - 113 Nos</c:v>
                  </c:pt>
                  <c:pt idx="1">
                    <c:v>16Rs/Per KGS,
labour - 89 Nos</c:v>
                  </c:pt>
                  <c:pt idx="2">
                    <c:v>11Rs/Per KGS,
labour - 146 Nos</c:v>
                  </c:pt>
                  <c:pt idx="3">
                    <c:v>11Rs/Per KGS,
labour - 180 Nos</c:v>
                  </c:pt>
                  <c:pt idx="4">
                    <c:v>11Rs/Per KGS,
labour - 213 Nos</c:v>
                  </c:pt>
                  <c:pt idx="5">
                    <c:v>9Rs/Per KGS,
labour - 248 Nos</c:v>
                  </c:pt>
                  <c:pt idx="6">
                    <c:v>12Rs/Per KGS,
labour - 212 Nos</c:v>
                  </c:pt>
                  <c:pt idx="7">
                    <c:v>9Rs/Per KGS,
labour - 170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2B27-4E99-980F-194786827B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Sheet5!$F$41</c:f>
              <c:strCache>
                <c:ptCount val="1"/>
                <c:pt idx="0">
                  <c:v>Approved Cost (Rs/KGS)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B27-4E99-980F-194786827B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Sheet5!$H$41:$O$41</c:f>
              <c:numCache>
                <c:formatCode>General</c:formatCode>
                <c:ptCount val="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 formatCode="0">
                  <c:v>12</c:v>
                </c:pt>
                <c:pt idx="7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B27-4E99-980F-194786827B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Finishing Cost Performance</a:t>
            </a:r>
          </a:p>
        </c:rich>
      </c:tx>
      <c:layout>
        <c:manualLayout>
          <c:xMode val="edge"/>
          <c:yMode val="edge"/>
          <c:x val="0.17650793650793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Sheet5!$F$51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2D4C986-BEC6-4571-8D21-7183A6FFCDC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11F-4D98-8E9E-6C64F90CBD9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4FCD5A9-3BAD-43F8-A9A0-C92C793AA6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11F-4D98-8E9E-6C64F90CBD9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077BFB9-449E-4CBE-8BA0-075B8485F8B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11F-4D98-8E9E-6C64F90CBD9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8384F26-4C94-426F-B0CC-663252315E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11F-4D98-8E9E-6C64F90CBD9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D5C6E95-ABAE-46C0-9E1A-A3732F03485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11F-4D98-8E9E-6C64F90CBD9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76DE124-5179-4ACC-A74F-E7CD20926F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11F-4D98-8E9E-6C64F90CBD9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35EE9DC-0359-47F7-85CA-63EA086024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11F-4D98-8E9E-6C64F90CBD9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9A849D3-C23A-49EF-A055-1944D6C9E62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11F-4D98-8E9E-6C64F90CBD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Sheet5!$H$51:$O$51</c:f>
              <c:numCache>
                <c:formatCode>0</c:formatCode>
                <c:ptCount val="8"/>
                <c:pt idx="0">
                  <c:v>2239.7299882960951</c:v>
                </c:pt>
                <c:pt idx="1">
                  <c:v>1683.5430773643182</c:v>
                </c:pt>
                <c:pt idx="2">
                  <c:v>2158.2336306019934</c:v>
                </c:pt>
                <c:pt idx="3">
                  <c:v>2432.2128346956179</c:v>
                </c:pt>
                <c:pt idx="4">
                  <c:v>2067.3323092677924</c:v>
                </c:pt>
                <c:pt idx="5">
                  <c:v>2168.596128297303</c:v>
                </c:pt>
                <c:pt idx="6">
                  <c:v>1855.1423653446175</c:v>
                </c:pt>
                <c:pt idx="7">
                  <c:v>1291.7321164740533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Sheet5!$H$52:$O$52</c15:f>
                <c15:dlblRangeCache>
                  <c:ptCount val="8"/>
                  <c:pt idx="0">
                    <c:v>2240Rs/m3,
labour - 43 Nos</c:v>
                  </c:pt>
                  <c:pt idx="1">
                    <c:v>1684Rs/m3,
labour - 45 Nos</c:v>
                  </c:pt>
                  <c:pt idx="2">
                    <c:v>2158Rs/m3,
labour - 66 Nos</c:v>
                  </c:pt>
                  <c:pt idx="3">
                    <c:v>2432Rs/m3,
labour - 92 Nos</c:v>
                  </c:pt>
                  <c:pt idx="4">
                    <c:v>2067Rs/m3,
labour - 13 Nos</c:v>
                  </c:pt>
                  <c:pt idx="5">
                    <c:v>2169Rs/m3,
labour - 18 Nos</c:v>
                  </c:pt>
                  <c:pt idx="6">
                    <c:v>1855Rs/m3,
labour - 42 Nos</c:v>
                  </c:pt>
                  <c:pt idx="7">
                    <c:v>1292Rs/m3,
labour - 149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F11F-4D98-8E9E-6C64F90CB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Sheet5!$F$50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11F-4D98-8E9E-6C64F90CBD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Sheet5!$H$50:$O$50</c:f>
              <c:numCache>
                <c:formatCode>General</c:formatCode>
                <c:ptCount val="8"/>
                <c:pt idx="0">
                  <c:v>1050</c:v>
                </c:pt>
                <c:pt idx="1">
                  <c:v>1050</c:v>
                </c:pt>
                <c:pt idx="2">
                  <c:v>1050</c:v>
                </c:pt>
                <c:pt idx="3">
                  <c:v>1050</c:v>
                </c:pt>
                <c:pt idx="4">
                  <c:v>1050</c:v>
                </c:pt>
                <c:pt idx="5">
                  <c:v>1050</c:v>
                </c:pt>
                <c:pt idx="6" formatCode="0">
                  <c:v>1050</c:v>
                </c:pt>
                <c:pt idx="7" formatCode="0">
                  <c:v>1050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11F-4D98-8E9E-6C64F90CB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48877-04A0-44CA-B715-7622C12C849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517" y="4444908"/>
            <a:ext cx="5561043" cy="36364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39174-C100-4C23-A526-472E7BC2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9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2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3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6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0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1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1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3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7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3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3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Production progress report FTM </a:t>
            </a:r>
            <a:br>
              <a:rPr lang="en-GB" dirty="0"/>
            </a:br>
            <a:r>
              <a:rPr lang="en-GB" dirty="0"/>
              <a:t>MAY 24.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78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597"/>
            <a:ext cx="9734309" cy="1630702"/>
          </a:xfrm>
        </p:spPr>
        <p:txBody>
          <a:bodyPr>
            <a:normAutofit/>
          </a:bodyPr>
          <a:lstStyle/>
          <a:p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CIVIL Work </a:t>
            </a:r>
            <a:b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Person In charge – MR. Gauri.</a:t>
            </a:r>
            <a:endParaRPr lang="en-IN" sz="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54493"/>
              </p:ext>
            </p:extLst>
          </p:nvPr>
        </p:nvGraphicFramePr>
        <p:xfrm>
          <a:off x="227910" y="2273426"/>
          <a:ext cx="10061983" cy="128524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870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321773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62995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943147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902445">
                  <a:extLst>
                    <a:ext uri="{9D8B030D-6E8A-4147-A177-3AD203B41FA5}">
                      <a16:colId xmlns:a16="http://schemas.microsoft.com/office/drawing/2014/main" val="3405042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UoM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Qty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MAY 24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CIVIL WORK 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CMT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IN" dirty="0"/>
                    </a:p>
                  </a:txBody>
                  <a:tcPr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25502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9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167714"/>
          </a:xfrm>
        </p:spPr>
        <p:txBody>
          <a:bodyPr>
            <a:normAutofit fontScale="90000"/>
          </a:bodyPr>
          <a:lstStyle/>
          <a:p>
            <a:r>
              <a:rPr lang="en-GB" sz="3800" dirty="0"/>
              <a:t>Element Repairing </a:t>
            </a:r>
            <a:br>
              <a:rPr lang="en-GB" sz="3800" dirty="0"/>
            </a:br>
            <a:r>
              <a:rPr lang="en-GB" sz="3800" dirty="0"/>
              <a:t>Person In charge – MR. </a:t>
            </a:r>
            <a:r>
              <a:rPr lang="en-GB" sz="3800" dirty="0" err="1"/>
              <a:t>Sivaraman</a:t>
            </a:r>
            <a:r>
              <a:rPr lang="en-GB" sz="3800" dirty="0"/>
              <a:t>.</a:t>
            </a:r>
            <a:endParaRPr lang="en-IN" sz="3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72485"/>
              </p:ext>
            </p:extLst>
          </p:nvPr>
        </p:nvGraphicFramePr>
        <p:xfrm>
          <a:off x="206668" y="1416726"/>
          <a:ext cx="11578932" cy="328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76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4841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8281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56994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11952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JUNE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77906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21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164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7F0D6F-567C-40CC-9093-C1254E7A8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45882"/>
              </p:ext>
            </p:extLst>
          </p:nvPr>
        </p:nvGraphicFramePr>
        <p:xfrm>
          <a:off x="206668" y="4813300"/>
          <a:ext cx="11578932" cy="17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418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167714"/>
          </a:xfrm>
        </p:spPr>
        <p:txBody>
          <a:bodyPr>
            <a:normAutofit fontScale="90000"/>
          </a:bodyPr>
          <a:lstStyle/>
          <a:p>
            <a:r>
              <a:rPr lang="en-GB" sz="3800" dirty="0"/>
              <a:t>Reinforcement Yard </a:t>
            </a:r>
            <a:br>
              <a:rPr lang="en-GB" sz="3800" dirty="0"/>
            </a:br>
            <a:r>
              <a:rPr lang="en-GB" sz="3800" dirty="0"/>
              <a:t>Person In charge – MR. DK Patel.</a:t>
            </a:r>
            <a:endParaRPr lang="en-IN" sz="3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024895E-4610-4C49-A976-993CB0C00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392601"/>
              </p:ext>
            </p:extLst>
          </p:nvPr>
        </p:nvGraphicFramePr>
        <p:xfrm>
          <a:off x="941534" y="1353226"/>
          <a:ext cx="106137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1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554713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14654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3249466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JUNE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REINFORCEMENT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568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628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568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427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628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75%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0269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6AA02B-CC37-4FE6-A650-B1DC59332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330725"/>
              </p:ext>
            </p:extLst>
          </p:nvPr>
        </p:nvGraphicFramePr>
        <p:xfrm>
          <a:off x="941534" y="3863662"/>
          <a:ext cx="10726725" cy="2472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401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C99C-1A12-27D4-A47A-2CC2A6518F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25658" cy="116771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800" dirty="0"/>
              <a:t>POD FINISHING</a:t>
            </a:r>
            <a:br>
              <a:rPr lang="en-GB" sz="3800" dirty="0"/>
            </a:br>
            <a:r>
              <a:rPr lang="en-GB" sz="3800" dirty="0"/>
              <a:t>Person In charge – MR. SIVARAMAN.</a:t>
            </a:r>
            <a:endParaRPr lang="en-IN" sz="38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E73950F-5806-4410-9D13-7780D8B6C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961528"/>
              </p:ext>
            </p:extLst>
          </p:nvPr>
        </p:nvGraphicFramePr>
        <p:xfrm>
          <a:off x="206668" y="1416726"/>
          <a:ext cx="100930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254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JUNE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350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450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328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94%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500AA7-F93A-46E0-B343-D8136B8C3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159629"/>
              </p:ext>
            </p:extLst>
          </p:nvPr>
        </p:nvGraphicFramePr>
        <p:xfrm>
          <a:off x="206668" y="3789178"/>
          <a:ext cx="10534312" cy="2379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73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F06C52-41C6-458A-83AE-0DAA17C73DCC}"/>
              </a:ext>
            </a:extLst>
          </p:cNvPr>
          <p:cNvSpPr txBox="1">
            <a:spLocks/>
          </p:cNvSpPr>
          <p:nvPr/>
        </p:nvSpPr>
        <p:spPr>
          <a:xfrm>
            <a:off x="348084" y="559601"/>
            <a:ext cx="11084456" cy="855751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800" dirty="0"/>
              <a:t>POD ERECTION</a:t>
            </a:r>
            <a:br>
              <a:rPr lang="en-GB" sz="3800" dirty="0"/>
            </a:br>
            <a:r>
              <a:rPr lang="en-GB" sz="3800" dirty="0"/>
              <a:t>Person In charge – MR. SIVARAMAN.</a:t>
            </a:r>
            <a:endParaRPr lang="en-IN" sz="38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B1D5ABB-97BD-4DBC-86C3-058653B3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53341"/>
              </p:ext>
            </p:extLst>
          </p:nvPr>
        </p:nvGraphicFramePr>
        <p:xfrm>
          <a:off x="341752" y="1721526"/>
          <a:ext cx="100930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254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JUNE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220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9B6F31-D546-4636-B95F-5B434EFAD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512462"/>
              </p:ext>
            </p:extLst>
          </p:nvPr>
        </p:nvGraphicFramePr>
        <p:xfrm>
          <a:off x="341752" y="3990505"/>
          <a:ext cx="9987104" cy="2307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919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9078D-7012-4BDF-6658-CC4AEFD54D72}"/>
              </a:ext>
            </a:extLst>
          </p:cNvPr>
          <p:cNvSpPr txBox="1"/>
          <p:nvPr/>
        </p:nvSpPr>
        <p:spPr>
          <a:xfrm>
            <a:off x="711200" y="5122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FABRICATION</a:t>
            </a:r>
            <a:br>
              <a:rPr lang="en-GB" sz="1800" dirty="0"/>
            </a:br>
            <a:r>
              <a:rPr lang="en-GB" sz="1800" dirty="0"/>
              <a:t>Person In charge – MR. Ramdhyan Yadav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219513-AE03-4BBC-A37F-85A05C05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24033"/>
              </p:ext>
            </p:extLst>
          </p:nvPr>
        </p:nvGraphicFramePr>
        <p:xfrm>
          <a:off x="574968" y="1696126"/>
          <a:ext cx="1009303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94834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29083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JUNE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POD(A7 &amp; B2) MODIFICATION  FABRICATION WORK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50000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50000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47F6C1C-A7DA-49B6-B9F0-10A24882A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073483"/>
              </p:ext>
            </p:extLst>
          </p:nvPr>
        </p:nvGraphicFramePr>
        <p:xfrm>
          <a:off x="574968" y="4196567"/>
          <a:ext cx="10977381" cy="2392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777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E5A75E-4B41-9B86-4C0E-6E58E43AFE9B}"/>
              </a:ext>
            </a:extLst>
          </p:cNvPr>
          <p:cNvSpPr txBox="1"/>
          <p:nvPr/>
        </p:nvSpPr>
        <p:spPr>
          <a:xfrm>
            <a:off x="711200" y="5122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BUILDING ERECTION WORK</a:t>
            </a:r>
            <a:br>
              <a:rPr lang="en-GB" sz="1800" dirty="0"/>
            </a:br>
            <a:r>
              <a:rPr lang="en-GB" sz="1800" dirty="0"/>
              <a:t>Person In charge – MR. ARUN SIR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FE4153-1A94-4E5D-8CEE-1F191152C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68052"/>
              </p:ext>
            </p:extLst>
          </p:nvPr>
        </p:nvGraphicFramePr>
        <p:xfrm>
          <a:off x="228600" y="1158543"/>
          <a:ext cx="1176018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8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83030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34188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0014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38792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38792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638792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638792">
                  <a:extLst>
                    <a:ext uri="{9D8B030D-6E8A-4147-A177-3AD203B41FA5}">
                      <a16:colId xmlns:a16="http://schemas.microsoft.com/office/drawing/2014/main" val="211505355"/>
                    </a:ext>
                  </a:extLst>
                </a:gridCol>
                <a:gridCol w="638792">
                  <a:extLst>
                    <a:ext uri="{9D8B030D-6E8A-4147-A177-3AD203B41FA5}">
                      <a16:colId xmlns:a16="http://schemas.microsoft.com/office/drawing/2014/main" val="3783397126"/>
                    </a:ext>
                  </a:extLst>
                </a:gridCol>
                <a:gridCol w="638792">
                  <a:extLst>
                    <a:ext uri="{9D8B030D-6E8A-4147-A177-3AD203B41FA5}">
                      <a16:colId xmlns:a16="http://schemas.microsoft.com/office/drawing/2014/main" val="1633574397"/>
                    </a:ext>
                  </a:extLst>
                </a:gridCol>
                <a:gridCol w="638792">
                  <a:extLst>
                    <a:ext uri="{9D8B030D-6E8A-4147-A177-3AD203B41FA5}">
                      <a16:colId xmlns:a16="http://schemas.microsoft.com/office/drawing/2014/main" val="2493502676"/>
                    </a:ext>
                  </a:extLst>
                </a:gridCol>
                <a:gridCol w="638792">
                  <a:extLst>
                    <a:ext uri="{9D8B030D-6E8A-4147-A177-3AD203B41FA5}">
                      <a16:colId xmlns:a16="http://schemas.microsoft.com/office/drawing/2014/main" val="1545285425"/>
                    </a:ext>
                  </a:extLst>
                </a:gridCol>
                <a:gridCol w="638792">
                  <a:extLst>
                    <a:ext uri="{9D8B030D-6E8A-4147-A177-3AD203B41FA5}">
                      <a16:colId xmlns:a16="http://schemas.microsoft.com/office/drawing/2014/main" val="4284074085"/>
                    </a:ext>
                  </a:extLst>
                </a:gridCol>
                <a:gridCol w="638792">
                  <a:extLst>
                    <a:ext uri="{9D8B030D-6E8A-4147-A177-3AD203B41FA5}">
                      <a16:colId xmlns:a16="http://schemas.microsoft.com/office/drawing/2014/main" val="1632699875"/>
                    </a:ext>
                  </a:extLst>
                </a:gridCol>
                <a:gridCol w="638792">
                  <a:extLst>
                    <a:ext uri="{9D8B030D-6E8A-4147-A177-3AD203B41FA5}">
                      <a16:colId xmlns:a16="http://schemas.microsoft.com/office/drawing/2014/main" val="44494692"/>
                    </a:ext>
                  </a:extLst>
                </a:gridCol>
                <a:gridCol w="638792">
                  <a:extLst>
                    <a:ext uri="{9D8B030D-6E8A-4147-A177-3AD203B41FA5}">
                      <a16:colId xmlns:a16="http://schemas.microsoft.com/office/drawing/2014/main" val="3751091410"/>
                    </a:ext>
                  </a:extLst>
                </a:gridCol>
                <a:gridCol w="475753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475753">
                  <a:extLst>
                    <a:ext uri="{9D8B030D-6E8A-4147-A177-3AD203B41FA5}">
                      <a16:colId xmlns:a16="http://schemas.microsoft.com/office/drawing/2014/main" val="880550838"/>
                    </a:ext>
                  </a:extLst>
                </a:gridCol>
                <a:gridCol w="475753">
                  <a:extLst>
                    <a:ext uri="{9D8B030D-6E8A-4147-A177-3AD203B41FA5}">
                      <a16:colId xmlns:a16="http://schemas.microsoft.com/office/drawing/2014/main" val="1848449885"/>
                    </a:ext>
                  </a:extLst>
                </a:gridCol>
                <a:gridCol w="475753">
                  <a:extLst>
                    <a:ext uri="{9D8B030D-6E8A-4147-A177-3AD203B41FA5}">
                      <a16:colId xmlns:a16="http://schemas.microsoft.com/office/drawing/2014/main" val="3470776780"/>
                    </a:ext>
                  </a:extLst>
                </a:gridCol>
                <a:gridCol w="475753">
                  <a:extLst>
                    <a:ext uri="{9D8B030D-6E8A-4147-A177-3AD203B41FA5}">
                      <a16:colId xmlns:a16="http://schemas.microsoft.com/office/drawing/2014/main" val="1620504312"/>
                    </a:ext>
                  </a:extLst>
                </a:gridCol>
              </a:tblGrid>
              <a:tr h="0">
                <a:tc gridSpan="21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4BB5555-8959-4505-A9A2-9198155EAD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203380"/>
              </p:ext>
            </p:extLst>
          </p:nvPr>
        </p:nvGraphicFramePr>
        <p:xfrm>
          <a:off x="228600" y="3822700"/>
          <a:ext cx="990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336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C521F2-298C-4F66-95AF-B062C827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12017"/>
              </p:ext>
            </p:extLst>
          </p:nvPr>
        </p:nvGraphicFramePr>
        <p:xfrm>
          <a:off x="1485901" y="618711"/>
          <a:ext cx="7266092" cy="21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17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883799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4927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505982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594137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579268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679952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679952">
                  <a:extLst>
                    <a:ext uri="{9D8B030D-6E8A-4147-A177-3AD203B41FA5}">
                      <a16:colId xmlns:a16="http://schemas.microsoft.com/office/drawing/2014/main" val="4020129563"/>
                    </a:ext>
                  </a:extLst>
                </a:gridCol>
                <a:gridCol w="679952">
                  <a:extLst>
                    <a:ext uri="{9D8B030D-6E8A-4147-A177-3AD203B41FA5}">
                      <a16:colId xmlns:a16="http://schemas.microsoft.com/office/drawing/2014/main" val="590764291"/>
                    </a:ext>
                  </a:extLst>
                </a:gridCol>
                <a:gridCol w="679952">
                  <a:extLst>
                    <a:ext uri="{9D8B030D-6E8A-4147-A177-3AD203B41FA5}">
                      <a16:colId xmlns:a16="http://schemas.microsoft.com/office/drawing/2014/main" val="144968940"/>
                    </a:ext>
                  </a:extLst>
                </a:gridCol>
                <a:gridCol w="679952">
                  <a:extLst>
                    <a:ext uri="{9D8B030D-6E8A-4147-A177-3AD203B41FA5}">
                      <a16:colId xmlns:a16="http://schemas.microsoft.com/office/drawing/2014/main" val="2439289144"/>
                    </a:ext>
                  </a:extLst>
                </a:gridCol>
                <a:gridCol w="679952">
                  <a:extLst>
                    <a:ext uri="{9D8B030D-6E8A-4147-A177-3AD203B41FA5}">
                      <a16:colId xmlns:a16="http://schemas.microsoft.com/office/drawing/2014/main" val="4050443920"/>
                    </a:ext>
                  </a:extLst>
                </a:gridCol>
              </a:tblGrid>
              <a:tr h="0">
                <a:tc gridSpan="1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8736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00C906-DA75-4915-AF32-BF21F65761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263872"/>
              </p:ext>
            </p:extLst>
          </p:nvPr>
        </p:nvGraphicFramePr>
        <p:xfrm>
          <a:off x="1485900" y="3496089"/>
          <a:ext cx="75691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370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ABA0C0-8BA7-4E34-97C7-E42F82D9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28284"/>
              </p:ext>
            </p:extLst>
          </p:nvPr>
        </p:nvGraphicFramePr>
        <p:xfrm>
          <a:off x="203201" y="199611"/>
          <a:ext cx="4051299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574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700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57224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14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CABA2F-6190-4A7A-942A-90AFC279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957372"/>
              </p:ext>
            </p:extLst>
          </p:nvPr>
        </p:nvGraphicFramePr>
        <p:xfrm>
          <a:off x="203200" y="4292538"/>
          <a:ext cx="4051299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574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700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57224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16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56E4B5-FAD6-4BEC-93D4-D95B46CA3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45108"/>
              </p:ext>
            </p:extLst>
          </p:nvPr>
        </p:nvGraphicFramePr>
        <p:xfrm>
          <a:off x="203201" y="2242915"/>
          <a:ext cx="4051299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574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700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57224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15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8DAAC62-A0E4-4176-9089-456BA52D16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360385"/>
              </p:ext>
            </p:extLst>
          </p:nvPr>
        </p:nvGraphicFramePr>
        <p:xfrm>
          <a:off x="4445000" y="199611"/>
          <a:ext cx="6540500" cy="1738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070F176-2684-4B87-82D7-78224676E0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945521"/>
              </p:ext>
            </p:extLst>
          </p:nvPr>
        </p:nvGraphicFramePr>
        <p:xfrm>
          <a:off x="4445000" y="2242915"/>
          <a:ext cx="6540500" cy="1738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4429845-B5C5-45FC-9A5C-464E91690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381855"/>
              </p:ext>
            </p:extLst>
          </p:nvPr>
        </p:nvGraphicFramePr>
        <p:xfrm>
          <a:off x="4445000" y="4286219"/>
          <a:ext cx="6540500" cy="1738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54FBF65-ED86-4764-BDC0-1B564B413BBA}"/>
              </a:ext>
            </a:extLst>
          </p:cNvPr>
          <p:cNvSpPr txBox="1"/>
          <p:nvPr/>
        </p:nvSpPr>
        <p:spPr>
          <a:xfrm>
            <a:off x="292100" y="62890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Building 14 second Level Screed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47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99CF4-A8B9-4AE3-9B0F-172C861691A6}"/>
              </a:ext>
            </a:extLst>
          </p:cNvPr>
          <p:cNvSpPr txBox="1"/>
          <p:nvPr/>
        </p:nvSpPr>
        <p:spPr>
          <a:xfrm>
            <a:off x="914400" y="8813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BUILDING FLAT FINISHING WORK</a:t>
            </a:r>
            <a:br>
              <a:rPr lang="en-GB" sz="1800" dirty="0"/>
            </a:br>
            <a:r>
              <a:rPr lang="en-GB" sz="1800" dirty="0"/>
              <a:t>Person In charge – MR. ARUN SIR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3ED0851-38BE-480A-A42B-3DD9FF801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82525"/>
              </p:ext>
            </p:extLst>
          </p:nvPr>
        </p:nvGraphicFramePr>
        <p:xfrm>
          <a:off x="533400" y="1960880"/>
          <a:ext cx="105883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8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04395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358212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05102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331566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</a:t>
                      </a:r>
                      <a:r>
                        <a:rPr lang="en-IN"/>
                        <a:t>FTM JUNE </a:t>
                      </a:r>
                      <a:r>
                        <a:rPr lang="en-IN" dirty="0"/>
                        <a:t>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FLAT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112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112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112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80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112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71%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36BC421-4DA5-49B4-A5C4-2DD0DD7E9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130140"/>
              </p:ext>
            </p:extLst>
          </p:nvPr>
        </p:nvGraphicFramePr>
        <p:xfrm>
          <a:off x="533400" y="4212966"/>
          <a:ext cx="10168944" cy="2123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859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24444" cy="613458"/>
          </a:xfrm>
        </p:spPr>
        <p:txBody>
          <a:bodyPr>
            <a:normAutofit fontScale="90000"/>
          </a:bodyPr>
          <a:lstStyle/>
          <a:p>
            <a:r>
              <a:rPr lang="en-GB" sz="2200" b="1" dirty="0"/>
              <a:t>In House Labour Monthly Summary</a:t>
            </a:r>
            <a:r>
              <a:rPr lang="en-GB" dirty="0"/>
              <a:t>		</a:t>
            </a:r>
            <a:br>
              <a:rPr lang="en-GB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095539"/>
              </p:ext>
            </p:extLst>
          </p:nvPr>
        </p:nvGraphicFramePr>
        <p:xfrm>
          <a:off x="150471" y="949124"/>
          <a:ext cx="11516811" cy="5562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20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2361991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3016799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2420456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2771245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</a:tblGrid>
              <a:tr h="354575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Labour Cost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Avg</a:t>
                      </a:r>
                      <a:r>
                        <a:rPr lang="en-GB" sz="1400" dirty="0"/>
                        <a:t> Cost/Cum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April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2429680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May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2471217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3788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June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2813212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4249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4.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July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2655188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August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2564097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5761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2965461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6.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September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1990612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6974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165421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7.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October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2060881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5331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7677554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8.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November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2662365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9075735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9.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December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3995350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9526244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10.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January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4793115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4934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0640707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11.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February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5192192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2326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235920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US" sz="1400" dirty="0"/>
                        <a:t>12.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March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4288932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4748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April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5262161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906849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May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5668339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228624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June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7201632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74556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July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4682900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255137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AUGUST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7961810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938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8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26E976-0F72-4782-A06B-E07EDADA3294}"/>
              </a:ext>
            </a:extLst>
          </p:cNvPr>
          <p:cNvSpPr txBox="1"/>
          <p:nvPr/>
        </p:nvSpPr>
        <p:spPr>
          <a:xfrm>
            <a:off x="406935" y="3242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BATCHING PLANT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MISHRA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AA27D3D-43CD-4525-A8DA-CFE6A1DDC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144308"/>
              </p:ext>
            </p:extLst>
          </p:nvPr>
        </p:nvGraphicFramePr>
        <p:xfrm>
          <a:off x="296232" y="1141597"/>
          <a:ext cx="10650809" cy="2865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984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2298029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2150429">
                  <a:extLst>
                    <a:ext uri="{9D8B030D-6E8A-4147-A177-3AD203B41FA5}">
                      <a16:colId xmlns:a16="http://schemas.microsoft.com/office/drawing/2014/main" val="2948043868"/>
                    </a:ext>
                  </a:extLst>
                </a:gridCol>
                <a:gridCol w="2043807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1479232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1535328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</a:tblGrid>
              <a:tr h="444819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MAY 24</a:t>
                      </a:r>
                    </a:p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JUNE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75090"/>
                  </a:ext>
                </a:extLst>
              </a:tr>
              <a:tr h="444819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Batching Plant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CUM</a:t>
                      </a:r>
                    </a:p>
                    <a:p>
                      <a:pPr algn="ctr"/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COMMON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1992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1261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1390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70823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HCS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1381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653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919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CAROUSAL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1145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588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1172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29184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POD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3795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1934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3894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262107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8313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4437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7375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  <a:tr h="261658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53%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8176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B0236E6-4F27-4214-80AC-4312ECED68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244896"/>
              </p:ext>
            </p:extLst>
          </p:nvPr>
        </p:nvGraphicFramePr>
        <p:xfrm>
          <a:off x="296232" y="4378817"/>
          <a:ext cx="10650809" cy="21549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264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0A334-CE4D-4E11-B489-3FB183719D00}"/>
              </a:ext>
            </a:extLst>
          </p:cNvPr>
          <p:cNvSpPr txBox="1"/>
          <p:nvPr/>
        </p:nvSpPr>
        <p:spPr>
          <a:xfrm>
            <a:off x="914400" y="88136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MAINTENANCE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AHUJA</a:t>
            </a:r>
            <a:r>
              <a:rPr lang="en-GB" sz="1800" dirty="0"/>
              <a:t> SIR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9AF7C9-3647-4E85-8E86-F6373935C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69227"/>
              </p:ext>
            </p:extLst>
          </p:nvPr>
        </p:nvGraphicFramePr>
        <p:xfrm>
          <a:off x="341752" y="1721526"/>
          <a:ext cx="10093032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660856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02738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BUDGET 2023-2024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EXPENSES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BALANCE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7935E16-ED44-485B-BEEB-5AFD5A643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90740"/>
              </p:ext>
            </p:extLst>
          </p:nvPr>
        </p:nvGraphicFramePr>
        <p:xfrm>
          <a:off x="341753" y="3662875"/>
          <a:ext cx="1009303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536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454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8259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BREAKDOWN REPORT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 OF DAY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 OF HOURS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209E7C-BAF9-4665-BD7F-277BA4186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22285"/>
              </p:ext>
            </p:extLst>
          </p:nvPr>
        </p:nvGraphicFramePr>
        <p:xfrm>
          <a:off x="341751" y="5237494"/>
          <a:ext cx="1009303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536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454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8259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302854"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STAFF HIRING 2023-2024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AVAILABLE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REQUIRED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996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D70FB81-269F-44FD-8D73-28357E197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24508"/>
              </p:ext>
            </p:extLst>
          </p:nvPr>
        </p:nvGraphicFramePr>
        <p:xfrm>
          <a:off x="456050" y="965200"/>
          <a:ext cx="7506850" cy="208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95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88768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328216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</a:tblGrid>
              <a:tr h="514707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 EFFICIENCY OF MACHINE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MACHINE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MACHINE EFFICIENCY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865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9570" cy="1238491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GB" b="1" dirty="0">
                <a:ln/>
                <a:solidFill>
                  <a:schemeClr val="accent3"/>
                </a:solidFill>
              </a:rPr>
              <a:t>Special Mould &amp; Other work Concrete Monthly Summary	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604968"/>
              </p:ext>
            </p:extLst>
          </p:nvPr>
        </p:nvGraphicFramePr>
        <p:xfrm>
          <a:off x="317500" y="1238491"/>
          <a:ext cx="11684000" cy="37511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686391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332909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51410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ACTUAL CONCRETE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DIFFERENCE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71068944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Other Work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COMMON RMC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HCS RMC 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Rejected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361595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1362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10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0F87-09FF-2978-F9E1-FDDD6C068D9D}"/>
              </a:ext>
            </a:extLst>
          </p:cNvPr>
          <p:cNvSpPr txBox="1">
            <a:spLocks/>
          </p:cNvSpPr>
          <p:nvPr/>
        </p:nvSpPr>
        <p:spPr>
          <a:xfrm>
            <a:off x="365761" y="310896"/>
            <a:ext cx="10619232" cy="902208"/>
          </a:xfrm>
          <a:prstGeom prst="rect">
            <a:avLst/>
          </a:prstGeom>
        </p:spPr>
        <p:txBody>
          <a:bodyPr>
            <a:normAutofit fontScale="750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>
                <a:ln/>
                <a:solidFill>
                  <a:schemeClr val="accent3"/>
                </a:solidFill>
              </a:rPr>
              <a:t>Pod Factory Concrete Monthly Summary		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1B9E53F-0C11-DF68-A2A6-F53BE0881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150593"/>
              </p:ext>
            </p:extLst>
          </p:nvPr>
        </p:nvGraphicFramePr>
        <p:xfrm>
          <a:off x="365760" y="1313161"/>
          <a:ext cx="11140439" cy="40201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836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911804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915961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976339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504309633"/>
                    </a:ext>
                  </a:extLst>
                </a:gridCol>
                <a:gridCol w="1105035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1260332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241655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850677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1188739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THEORETICAL CONCRETE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ACTUAL CONCRETE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DIFFERENCE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894978904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Common RMC 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HCS RMC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POD RMC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Rejected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510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2464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2464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1934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2553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165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2464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2464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1934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2553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98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D3A8AE-D3FC-BE9C-5C5B-4122A324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27669"/>
              </p:ext>
            </p:extLst>
          </p:nvPr>
        </p:nvGraphicFramePr>
        <p:xfrm>
          <a:off x="399490" y="1221965"/>
          <a:ext cx="10459007" cy="3305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67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1164184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725659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265481458"/>
                    </a:ext>
                  </a:extLst>
                </a:gridCol>
                <a:gridCol w="700602">
                  <a:extLst>
                    <a:ext uri="{9D8B030D-6E8A-4147-A177-3AD203B41FA5}">
                      <a16:colId xmlns:a16="http://schemas.microsoft.com/office/drawing/2014/main" val="3673559718"/>
                    </a:ext>
                  </a:extLst>
                </a:gridCol>
                <a:gridCol w="1058889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1004146">
                  <a:extLst>
                    <a:ext uri="{9D8B030D-6E8A-4147-A177-3AD203B41FA5}">
                      <a16:colId xmlns:a16="http://schemas.microsoft.com/office/drawing/2014/main" val="2248468910"/>
                    </a:ext>
                  </a:extLst>
                </a:gridCol>
                <a:gridCol w="1405570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432969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798621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ACTUAL CONCRETE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DIFFERENCE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20907"/>
                  </a:ext>
                </a:extLst>
              </a:tr>
              <a:tr h="429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Other Work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Reject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8011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16477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635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3CD112-E579-EA74-88FE-2415635B08C4}"/>
              </a:ext>
            </a:extLst>
          </p:cNvPr>
          <p:cNvSpPr txBox="1"/>
          <p:nvPr/>
        </p:nvSpPr>
        <p:spPr>
          <a:xfrm>
            <a:off x="144308" y="398437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May 24 Carousal Concrete Monthly Summary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24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C8E3AF-4B19-4CA2-D8B6-8A418E11780E}"/>
              </a:ext>
            </a:extLst>
          </p:cNvPr>
          <p:cNvSpPr txBox="1"/>
          <p:nvPr/>
        </p:nvSpPr>
        <p:spPr>
          <a:xfrm>
            <a:off x="362618" y="489393"/>
            <a:ext cx="60977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MAY 24 HCS Concrete Monthly Summary</a:t>
            </a:r>
            <a:b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EB6913-13DD-3977-093A-E022C75AA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76894"/>
              </p:ext>
            </p:extLst>
          </p:nvPr>
        </p:nvGraphicFramePr>
        <p:xfrm>
          <a:off x="514113" y="1615506"/>
          <a:ext cx="10001487" cy="173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098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939976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805981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1618889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1050543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942484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1379318">
                  <a:extLst>
                    <a:ext uri="{9D8B030D-6E8A-4147-A177-3AD203B41FA5}">
                      <a16:colId xmlns:a16="http://schemas.microsoft.com/office/drawing/2014/main" val="822324467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42997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ACTUAL CONCRETE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DIFFERENCE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29428"/>
                  </a:ext>
                </a:extLst>
              </a:tr>
              <a:tr h="4299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Rejected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0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D7192D-6A56-C2FB-C400-F66EF353C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9444"/>
              </p:ext>
            </p:extLst>
          </p:nvPr>
        </p:nvGraphicFramePr>
        <p:xfrm>
          <a:off x="179408" y="1392881"/>
          <a:ext cx="11244805" cy="341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316">
                  <a:extLst>
                    <a:ext uri="{9D8B030D-6E8A-4147-A177-3AD203B41FA5}">
                      <a16:colId xmlns:a16="http://schemas.microsoft.com/office/drawing/2014/main" val="424207326"/>
                    </a:ext>
                  </a:extLst>
                </a:gridCol>
                <a:gridCol w="2426876">
                  <a:extLst>
                    <a:ext uri="{9D8B030D-6E8A-4147-A177-3AD203B41FA5}">
                      <a16:colId xmlns:a16="http://schemas.microsoft.com/office/drawing/2014/main" val="3034741115"/>
                    </a:ext>
                  </a:extLst>
                </a:gridCol>
                <a:gridCol w="2822200">
                  <a:extLst>
                    <a:ext uri="{9D8B030D-6E8A-4147-A177-3AD203B41FA5}">
                      <a16:colId xmlns:a16="http://schemas.microsoft.com/office/drawing/2014/main" val="323862031"/>
                    </a:ext>
                  </a:extLst>
                </a:gridCol>
                <a:gridCol w="2581154">
                  <a:extLst>
                    <a:ext uri="{9D8B030D-6E8A-4147-A177-3AD203B41FA5}">
                      <a16:colId xmlns:a16="http://schemas.microsoft.com/office/drawing/2014/main" val="1526491669"/>
                    </a:ext>
                  </a:extLst>
                </a:gridCol>
                <a:gridCol w="2442259">
                  <a:extLst>
                    <a:ext uri="{9D8B030D-6E8A-4147-A177-3AD203B41FA5}">
                      <a16:colId xmlns:a16="http://schemas.microsoft.com/office/drawing/2014/main" val="3376697238"/>
                    </a:ext>
                  </a:extLst>
                </a:gridCol>
              </a:tblGrid>
              <a:tr h="354575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Labour Cost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Avg</a:t>
                      </a:r>
                      <a:r>
                        <a:rPr lang="en-GB" sz="1400" dirty="0"/>
                        <a:t> Cost/Cum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76625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AUGUST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7961810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887404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SEPTEMBER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10003410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4240822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OCTOBER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10370522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10455374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NOVEMBER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8979301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6803410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DECEMBER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13128945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985970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JANUARY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18989158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9389428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February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21732402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2521611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March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22651394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38162240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April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20895183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030725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May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22060451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9829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1948F7D-FBCC-4D5A-91D0-2E2863027404}"/>
              </a:ext>
            </a:extLst>
          </p:cNvPr>
          <p:cNvSpPr txBox="1"/>
          <p:nvPr/>
        </p:nvSpPr>
        <p:spPr>
          <a:xfrm>
            <a:off x="350135" y="469701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In House Labour Monthly Summary</a:t>
            </a:r>
            <a:r>
              <a:rPr lang="en-GB" dirty="0"/>
              <a:t>		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" y="0"/>
            <a:ext cx="9346499" cy="903249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3100" b="1" dirty="0">
                <a:ln/>
                <a:solidFill>
                  <a:schemeClr val="accent4"/>
                </a:solidFill>
              </a:rPr>
              <a:t>Special Mould Area.</a:t>
            </a:r>
            <a:br>
              <a:rPr lang="en-GB" sz="3100" b="1" dirty="0">
                <a:ln/>
                <a:solidFill>
                  <a:schemeClr val="accent4"/>
                </a:solidFill>
              </a:rPr>
            </a:br>
            <a:r>
              <a:rPr lang="en-GB" sz="3100" b="1" dirty="0">
                <a:ln/>
                <a:solidFill>
                  <a:schemeClr val="accent4"/>
                </a:solidFill>
              </a:rPr>
              <a:t>Person in charge – MR. VITRANG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endParaRPr lang="en-IN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829405"/>
              </p:ext>
            </p:extLst>
          </p:nvPr>
        </p:nvGraphicFramePr>
        <p:xfrm>
          <a:off x="313190" y="1149963"/>
          <a:ext cx="11565620" cy="30565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8807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1544374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1266712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445180">
                  <a:extLst>
                    <a:ext uri="{9D8B030D-6E8A-4147-A177-3AD203B41FA5}">
                      <a16:colId xmlns:a16="http://schemas.microsoft.com/office/drawing/2014/main" val="4274738573"/>
                    </a:ext>
                  </a:extLst>
                </a:gridCol>
                <a:gridCol w="1373527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994108">
                  <a:extLst>
                    <a:ext uri="{9D8B030D-6E8A-4147-A177-3AD203B41FA5}">
                      <a16:colId xmlns:a16="http://schemas.microsoft.com/office/drawing/2014/main" val="533388387"/>
                    </a:ext>
                  </a:extLst>
                </a:gridCol>
                <a:gridCol w="994108">
                  <a:extLst>
                    <a:ext uri="{9D8B030D-6E8A-4147-A177-3AD203B41FA5}">
                      <a16:colId xmlns:a16="http://schemas.microsoft.com/office/drawing/2014/main" val="2075852328"/>
                    </a:ext>
                  </a:extLst>
                </a:gridCol>
                <a:gridCol w="994108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1031807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1152889">
                  <a:extLst>
                    <a:ext uri="{9D8B030D-6E8A-4147-A177-3AD203B41FA5}">
                      <a16:colId xmlns:a16="http://schemas.microsoft.com/office/drawing/2014/main" val="780606342"/>
                    </a:ext>
                  </a:extLst>
                </a:gridCol>
              </a:tblGrid>
              <a:tr h="324091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MAY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JUNE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49475090"/>
                  </a:ext>
                </a:extLst>
              </a:tr>
              <a:tr h="475699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334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PSS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3996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PB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99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28175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PPW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6099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LAN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0463"/>
                  </a:ext>
                </a:extLst>
              </a:tr>
              <a:tr h="30532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264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406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  <a:tr h="153698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88%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55%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8176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F88CDC-14E4-4C73-B3D7-C13795981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670259"/>
              </p:ext>
            </p:extLst>
          </p:nvPr>
        </p:nvGraphicFramePr>
        <p:xfrm>
          <a:off x="313189" y="4453250"/>
          <a:ext cx="11565619" cy="2230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822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3A1DF-AE95-4757-A60F-6356510C4E06}"/>
              </a:ext>
            </a:extLst>
          </p:cNvPr>
          <p:cNvSpPr txBox="1"/>
          <p:nvPr/>
        </p:nvSpPr>
        <p:spPr>
          <a:xfrm>
            <a:off x="155868" y="0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VITRANG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23A748A-F81C-47FB-BBA9-F869BBFC3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51592"/>
              </p:ext>
            </p:extLst>
          </p:nvPr>
        </p:nvGraphicFramePr>
        <p:xfrm>
          <a:off x="155868" y="806829"/>
          <a:ext cx="11642433" cy="331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8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5635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807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7705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2737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JUNE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38282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9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459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B8F65C-929B-4B6F-ABA0-4F2966431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179577"/>
              </p:ext>
            </p:extLst>
          </p:nvPr>
        </p:nvGraphicFramePr>
        <p:xfrm>
          <a:off x="254000" y="4281270"/>
          <a:ext cx="7924800" cy="225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333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777" y="112456"/>
            <a:ext cx="6849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Carousal Factory</a:t>
            </a:r>
            <a:br>
              <a:rPr lang="en-GB" sz="2800" dirty="0"/>
            </a:br>
            <a:r>
              <a:rPr lang="en-GB" sz="2800" dirty="0"/>
              <a:t>Person In charge – MR. VITRANG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193020"/>
              </p:ext>
            </p:extLst>
          </p:nvPr>
        </p:nvGraphicFramePr>
        <p:xfrm>
          <a:off x="444500" y="1172653"/>
          <a:ext cx="11531600" cy="346792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60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8559">
                  <a:extLst>
                    <a:ext uri="{9D8B030D-6E8A-4147-A177-3AD203B41FA5}">
                      <a16:colId xmlns:a16="http://schemas.microsoft.com/office/drawing/2014/main" val="139625465"/>
                    </a:ext>
                  </a:extLst>
                </a:gridCol>
                <a:gridCol w="763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4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5315">
                  <a:extLst>
                    <a:ext uri="{9D8B030D-6E8A-4147-A177-3AD203B41FA5}">
                      <a16:colId xmlns:a16="http://schemas.microsoft.com/office/drawing/2014/main" val="688041495"/>
                    </a:ext>
                  </a:extLst>
                </a:gridCol>
                <a:gridCol w="933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330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0401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MAY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JUNE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947992594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NLW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860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371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677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1718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717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LS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369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58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628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2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PW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207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79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83452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1366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24075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Partition Wall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354109"/>
                  </a:ext>
                </a:extLst>
              </a:tr>
              <a:tr h="288533">
                <a:tc gridSpan="2">
                  <a:txBody>
                    <a:bodyPr/>
                    <a:lstStyle/>
                    <a:p>
                      <a:r>
                        <a:rPr lang="en-GB" sz="1200" b="1" dirty="0"/>
                        <a:t>TOTAL</a:t>
                      </a:r>
                      <a:endParaRPr lang="en-IN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1368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654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550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25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2593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1143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80"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88%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84%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9216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9BB7212-CA8F-48E2-B32D-BEAE65B27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267778"/>
              </p:ext>
            </p:extLst>
          </p:nvPr>
        </p:nvGraphicFramePr>
        <p:xfrm>
          <a:off x="444500" y="4746664"/>
          <a:ext cx="11531600" cy="1998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B5816B-53D1-4279-A3E8-7CC4A2423137}"/>
              </a:ext>
            </a:extLst>
          </p:cNvPr>
          <p:cNvSpPr txBox="1"/>
          <p:nvPr/>
        </p:nvSpPr>
        <p:spPr>
          <a:xfrm>
            <a:off x="155868" y="0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VITRANG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8B49DBC-267F-4C32-95F0-D19EA3C44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36884"/>
              </p:ext>
            </p:extLst>
          </p:nvPr>
        </p:nvGraphicFramePr>
        <p:xfrm>
          <a:off x="155868" y="806829"/>
          <a:ext cx="11642433" cy="331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8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5635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807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7705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2737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JUNE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38282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9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159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86B2D36-A5C2-4EB6-9EFB-3DF08D4C7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589600"/>
              </p:ext>
            </p:extLst>
          </p:nvPr>
        </p:nvGraphicFramePr>
        <p:xfrm>
          <a:off x="155868" y="4281269"/>
          <a:ext cx="11642433" cy="2195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65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46499" cy="1072444"/>
          </a:xfrm>
        </p:spPr>
        <p:txBody>
          <a:bodyPr>
            <a:normAutofit/>
          </a:bodyPr>
          <a:lstStyle/>
          <a:p>
            <a:r>
              <a:rPr lang="en-GB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Pod Production Person in charge – MR. Rahil</a:t>
            </a:r>
            <a:endParaRPr lang="en-IN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079069"/>
              </p:ext>
            </p:extLst>
          </p:nvPr>
        </p:nvGraphicFramePr>
        <p:xfrm>
          <a:off x="781786" y="1072445"/>
          <a:ext cx="9098814" cy="26172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9387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1150465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656535">
                  <a:extLst>
                    <a:ext uri="{9D8B030D-6E8A-4147-A177-3AD203B41FA5}">
                      <a16:colId xmlns:a16="http://schemas.microsoft.com/office/drawing/2014/main" val="2527798638"/>
                    </a:ext>
                  </a:extLst>
                </a:gridCol>
                <a:gridCol w="924510">
                  <a:extLst>
                    <a:ext uri="{9D8B030D-6E8A-4147-A177-3AD203B41FA5}">
                      <a16:colId xmlns:a16="http://schemas.microsoft.com/office/drawing/2014/main" val="143204997"/>
                    </a:ext>
                  </a:extLst>
                </a:gridCol>
                <a:gridCol w="937908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883680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750531">
                  <a:extLst>
                    <a:ext uri="{9D8B030D-6E8A-4147-A177-3AD203B41FA5}">
                      <a16:colId xmlns:a16="http://schemas.microsoft.com/office/drawing/2014/main" val="786801068"/>
                    </a:ext>
                  </a:extLst>
                </a:gridCol>
                <a:gridCol w="1156642">
                  <a:extLst>
                    <a:ext uri="{9D8B030D-6E8A-4147-A177-3AD203B41FA5}">
                      <a16:colId xmlns:a16="http://schemas.microsoft.com/office/drawing/2014/main" val="3366188791"/>
                    </a:ext>
                  </a:extLst>
                </a:gridCol>
                <a:gridCol w="822314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1106842">
                  <a:extLst>
                    <a:ext uri="{9D8B030D-6E8A-4147-A177-3AD203B41FA5}">
                      <a16:colId xmlns:a16="http://schemas.microsoft.com/office/drawing/2014/main" val="327882486"/>
                    </a:ext>
                  </a:extLst>
                </a:gridCol>
              </a:tblGrid>
              <a:tr h="588982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MAY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JUNE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4073297839"/>
                  </a:ext>
                </a:extLst>
              </a:tr>
              <a:tr h="57596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56359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1.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Kitchen POD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3226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273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2133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404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3318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392326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2.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Lift POD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426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421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43748"/>
                  </a:ext>
                </a:extLst>
              </a:tr>
              <a:tr h="398825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3652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336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2464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3739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273351"/>
                  </a:ext>
                </a:extLst>
              </a:tr>
              <a:tr h="234603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74%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67%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01552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CDB357-5EA1-4EB8-8C61-BD2B73763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221068"/>
              </p:ext>
            </p:extLst>
          </p:nvPr>
        </p:nvGraphicFramePr>
        <p:xfrm>
          <a:off x="781785" y="3866614"/>
          <a:ext cx="10358439" cy="270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458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81F159-9682-CD74-C852-F89D9F67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759406"/>
              </p:ext>
            </p:extLst>
          </p:nvPr>
        </p:nvGraphicFramePr>
        <p:xfrm>
          <a:off x="372140" y="1350891"/>
          <a:ext cx="7567084" cy="2622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46">
                  <a:extLst>
                    <a:ext uri="{9D8B030D-6E8A-4147-A177-3AD203B41FA5}">
                      <a16:colId xmlns:a16="http://schemas.microsoft.com/office/drawing/2014/main" val="3596779769"/>
                    </a:ext>
                  </a:extLst>
                </a:gridCol>
                <a:gridCol w="1061302">
                  <a:extLst>
                    <a:ext uri="{9D8B030D-6E8A-4147-A177-3AD203B41FA5}">
                      <a16:colId xmlns:a16="http://schemas.microsoft.com/office/drawing/2014/main" val="3577236029"/>
                    </a:ext>
                  </a:extLst>
                </a:gridCol>
                <a:gridCol w="928659">
                  <a:extLst>
                    <a:ext uri="{9D8B030D-6E8A-4147-A177-3AD203B41FA5}">
                      <a16:colId xmlns:a16="http://schemas.microsoft.com/office/drawing/2014/main" val="3505969423"/>
                    </a:ext>
                  </a:extLst>
                </a:gridCol>
                <a:gridCol w="1048836">
                  <a:extLst>
                    <a:ext uri="{9D8B030D-6E8A-4147-A177-3AD203B41FA5}">
                      <a16:colId xmlns:a16="http://schemas.microsoft.com/office/drawing/2014/main" val="2850432856"/>
                    </a:ext>
                  </a:extLst>
                </a:gridCol>
                <a:gridCol w="1048836">
                  <a:extLst>
                    <a:ext uri="{9D8B030D-6E8A-4147-A177-3AD203B41FA5}">
                      <a16:colId xmlns:a16="http://schemas.microsoft.com/office/drawing/2014/main" val="3424651826"/>
                    </a:ext>
                  </a:extLst>
                </a:gridCol>
                <a:gridCol w="1132861">
                  <a:extLst>
                    <a:ext uri="{9D8B030D-6E8A-4147-A177-3AD203B41FA5}">
                      <a16:colId xmlns:a16="http://schemas.microsoft.com/office/drawing/2014/main" val="1999576828"/>
                    </a:ext>
                  </a:extLst>
                </a:gridCol>
                <a:gridCol w="850622">
                  <a:extLst>
                    <a:ext uri="{9D8B030D-6E8A-4147-A177-3AD203B41FA5}">
                      <a16:colId xmlns:a16="http://schemas.microsoft.com/office/drawing/2014/main" val="3843016198"/>
                    </a:ext>
                  </a:extLst>
                </a:gridCol>
                <a:gridCol w="850622">
                  <a:extLst>
                    <a:ext uri="{9D8B030D-6E8A-4147-A177-3AD203B41FA5}">
                      <a16:colId xmlns:a16="http://schemas.microsoft.com/office/drawing/2014/main" val="3160724165"/>
                    </a:ext>
                  </a:extLst>
                </a:gridCol>
              </a:tblGrid>
              <a:tr h="1149709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MAY 24</a:t>
                      </a:r>
                    </a:p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JUNE 24</a:t>
                      </a:r>
                    </a:p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31502"/>
                  </a:ext>
                </a:extLst>
              </a:tr>
              <a:tr h="610900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Elements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89133"/>
                  </a:ext>
                </a:extLst>
              </a:tr>
              <a:tr h="431087">
                <a:tc>
                  <a:txBody>
                    <a:bodyPr/>
                    <a:lstStyle/>
                    <a:p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36BED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16BED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36BED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605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9875"/>
                  </a:ext>
                </a:extLst>
              </a:tr>
              <a:tr h="431087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36BED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605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16BED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36BED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605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298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EB2651-6C28-5B7F-E6D9-15D400716404}"/>
              </a:ext>
            </a:extLst>
          </p:cNvPr>
          <p:cNvSpPr txBox="1"/>
          <p:nvPr/>
        </p:nvSpPr>
        <p:spPr>
          <a:xfrm>
            <a:off x="465174" y="486417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HCS</a:t>
            </a:r>
            <a:r>
              <a:rPr lang="en-GB" sz="1800" dirty="0"/>
              <a:t> Factory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RANA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84D38-3401-44F1-AA6D-35BDFBAF81FB}"/>
              </a:ext>
            </a:extLst>
          </p:cNvPr>
          <p:cNvSpPr txBox="1"/>
          <p:nvPr/>
        </p:nvSpPr>
        <p:spPr>
          <a:xfrm>
            <a:off x="8062384" y="3327343"/>
            <a:ext cx="3757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NOTE - PLAN DEPEND ON BUILDING ERECTION WORK.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BF40ACB-41A6-4882-9DEB-111945444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793349"/>
              </p:ext>
            </p:extLst>
          </p:nvPr>
        </p:nvGraphicFramePr>
        <p:xfrm>
          <a:off x="372140" y="4312477"/>
          <a:ext cx="10407477" cy="221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786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13855</TotalTime>
  <Words>1595</Words>
  <Application>Microsoft Office PowerPoint</Application>
  <PresentationFormat>Widescreen</PresentationFormat>
  <Paragraphs>985</Paragraphs>
  <Slides>26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Aptos Narrow</vt:lpstr>
      <vt:lpstr>Arial</vt:lpstr>
      <vt:lpstr>Calibri</vt:lpstr>
      <vt:lpstr>Cambria</vt:lpstr>
      <vt:lpstr>Century Gothic</vt:lpstr>
      <vt:lpstr>Wingdings 3</vt:lpstr>
      <vt:lpstr>Ion</vt:lpstr>
      <vt:lpstr>Production progress report FTM  MAY 24. </vt:lpstr>
      <vt:lpstr>In House Labour Monthly Summary   </vt:lpstr>
      <vt:lpstr>PowerPoint Presentation</vt:lpstr>
      <vt:lpstr>Special Mould Area. Person in charge – MR. VITRANG </vt:lpstr>
      <vt:lpstr>PowerPoint Presentation</vt:lpstr>
      <vt:lpstr>PowerPoint Presentation</vt:lpstr>
      <vt:lpstr>PowerPoint Presentation</vt:lpstr>
      <vt:lpstr>Pod Production Person in charge – MR. Rahil</vt:lpstr>
      <vt:lpstr>PowerPoint Presentation</vt:lpstr>
      <vt:lpstr>CIVIL Work  Person In charge – MR. Gauri.</vt:lpstr>
      <vt:lpstr>Element Repairing  Person In charge – MR. Sivaraman.</vt:lpstr>
      <vt:lpstr>Reinforcement Yard  Person In charge – MR. DK Patel.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Mould &amp; Other work Concrete Monthly Summary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progress report FTM  December 22.</dc:title>
  <dc:creator>Soham Shah</dc:creator>
  <cp:lastModifiedBy>JATIN JADHAV</cp:lastModifiedBy>
  <cp:revision>900</cp:revision>
  <cp:lastPrinted>2024-11-14T07:16:27Z</cp:lastPrinted>
  <dcterms:created xsi:type="dcterms:W3CDTF">2023-01-03T04:57:00Z</dcterms:created>
  <dcterms:modified xsi:type="dcterms:W3CDTF">2024-11-14T07:16:34Z</dcterms:modified>
</cp:coreProperties>
</file>