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16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8" r:id="rId9"/>
    <p:sldId id="269" r:id="rId10"/>
    <p:sldId id="271" r:id="rId11"/>
    <p:sldId id="273" r:id="rId12"/>
    <p:sldId id="267" r:id="rId13"/>
    <p:sldId id="270" r:id="rId14"/>
    <p:sldId id="274" r:id="rId15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556" autoAdjust="0"/>
  </p:normalViewPr>
  <p:slideViewPr>
    <p:cSldViewPr snapToGrid="0">
      <p:cViewPr varScale="1">
        <p:scale>
          <a:sx n="83" d="100"/>
          <a:sy n="83" d="100"/>
        </p:scale>
        <p:origin x="45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48877-04A0-44CA-B715-7622C12C8499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4517" y="4444908"/>
            <a:ext cx="5561043" cy="363647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39174-C100-4C23-A526-472E7BC23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8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7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72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3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60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409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1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18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31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535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61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8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12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52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65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93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7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93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7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734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Production progress report FTM </a:t>
            </a:r>
            <a:br>
              <a:rPr lang="en-GB" dirty="0"/>
            </a:br>
            <a:r>
              <a:rPr lang="en-GB" dirty="0"/>
              <a:t>OCTOBER 23.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78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81F159-9682-CD74-C852-F89D9F67A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466425"/>
              </p:ext>
            </p:extLst>
          </p:nvPr>
        </p:nvGraphicFramePr>
        <p:xfrm>
          <a:off x="372140" y="1350891"/>
          <a:ext cx="1120576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46">
                  <a:extLst>
                    <a:ext uri="{9D8B030D-6E8A-4147-A177-3AD203B41FA5}">
                      <a16:colId xmlns:a16="http://schemas.microsoft.com/office/drawing/2014/main" val="3596779769"/>
                    </a:ext>
                  </a:extLst>
                </a:gridCol>
                <a:gridCol w="1061302">
                  <a:extLst>
                    <a:ext uri="{9D8B030D-6E8A-4147-A177-3AD203B41FA5}">
                      <a16:colId xmlns:a16="http://schemas.microsoft.com/office/drawing/2014/main" val="3577236029"/>
                    </a:ext>
                  </a:extLst>
                </a:gridCol>
                <a:gridCol w="917732">
                  <a:extLst>
                    <a:ext uri="{9D8B030D-6E8A-4147-A177-3AD203B41FA5}">
                      <a16:colId xmlns:a16="http://schemas.microsoft.com/office/drawing/2014/main" val="548696059"/>
                    </a:ext>
                  </a:extLst>
                </a:gridCol>
                <a:gridCol w="928659">
                  <a:extLst>
                    <a:ext uri="{9D8B030D-6E8A-4147-A177-3AD203B41FA5}">
                      <a16:colId xmlns:a16="http://schemas.microsoft.com/office/drawing/2014/main" val="3505969423"/>
                    </a:ext>
                  </a:extLst>
                </a:gridCol>
                <a:gridCol w="1048836">
                  <a:extLst>
                    <a:ext uri="{9D8B030D-6E8A-4147-A177-3AD203B41FA5}">
                      <a16:colId xmlns:a16="http://schemas.microsoft.com/office/drawing/2014/main" val="2850432856"/>
                    </a:ext>
                  </a:extLst>
                </a:gridCol>
                <a:gridCol w="1048836">
                  <a:extLst>
                    <a:ext uri="{9D8B030D-6E8A-4147-A177-3AD203B41FA5}">
                      <a16:colId xmlns:a16="http://schemas.microsoft.com/office/drawing/2014/main" val="3424651826"/>
                    </a:ext>
                  </a:extLst>
                </a:gridCol>
                <a:gridCol w="1132861">
                  <a:extLst>
                    <a:ext uri="{9D8B030D-6E8A-4147-A177-3AD203B41FA5}">
                      <a16:colId xmlns:a16="http://schemas.microsoft.com/office/drawing/2014/main" val="1999576828"/>
                    </a:ext>
                  </a:extLst>
                </a:gridCol>
                <a:gridCol w="604276">
                  <a:extLst>
                    <a:ext uri="{9D8B030D-6E8A-4147-A177-3AD203B41FA5}">
                      <a16:colId xmlns:a16="http://schemas.microsoft.com/office/drawing/2014/main" val="1339674514"/>
                    </a:ext>
                  </a:extLst>
                </a:gridCol>
                <a:gridCol w="850622">
                  <a:extLst>
                    <a:ext uri="{9D8B030D-6E8A-4147-A177-3AD203B41FA5}">
                      <a16:colId xmlns:a16="http://schemas.microsoft.com/office/drawing/2014/main" val="3843016198"/>
                    </a:ext>
                  </a:extLst>
                </a:gridCol>
                <a:gridCol w="850622">
                  <a:extLst>
                    <a:ext uri="{9D8B030D-6E8A-4147-A177-3AD203B41FA5}">
                      <a16:colId xmlns:a16="http://schemas.microsoft.com/office/drawing/2014/main" val="3160724165"/>
                    </a:ext>
                  </a:extLst>
                </a:gridCol>
                <a:gridCol w="1170575">
                  <a:extLst>
                    <a:ext uri="{9D8B030D-6E8A-4147-A177-3AD203B41FA5}">
                      <a16:colId xmlns:a16="http://schemas.microsoft.com/office/drawing/2014/main" val="3465774673"/>
                    </a:ext>
                  </a:extLst>
                </a:gridCol>
                <a:gridCol w="946094">
                  <a:extLst>
                    <a:ext uri="{9D8B030D-6E8A-4147-A177-3AD203B41FA5}">
                      <a16:colId xmlns:a16="http://schemas.microsoft.com/office/drawing/2014/main" val="176636882"/>
                    </a:ext>
                  </a:extLst>
                </a:gridCol>
              </a:tblGrid>
              <a:tr h="1149709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Elements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Total Elements to be casted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Planned FTM October 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Concrete FTM October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Achieved FTM October  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 Consumed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Balance to cast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Plan For Next Month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 Plan for Next month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Approved Cost/CMT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Cost/CMT FTM October 23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89133"/>
                  </a:ext>
                </a:extLst>
              </a:tr>
              <a:tr h="431087">
                <a:tc>
                  <a:txBody>
                    <a:bodyPr/>
                    <a:lstStyle/>
                    <a:p>
                      <a:r>
                        <a:rPr lang="en-GB" sz="1400" dirty="0"/>
                        <a:t>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11.6 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3485.25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449198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EB2651-6C28-5B7F-E6D9-15D400716404}"/>
              </a:ext>
            </a:extLst>
          </p:cNvPr>
          <p:cNvSpPr txBox="1"/>
          <p:nvPr/>
        </p:nvSpPr>
        <p:spPr>
          <a:xfrm>
            <a:off x="465174" y="486417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HCS</a:t>
            </a:r>
            <a:r>
              <a:rPr lang="en-GB" sz="1800" dirty="0"/>
              <a:t> Factory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RANA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078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8BD288-7DEC-9525-8FDB-29790218A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85404"/>
              </p:ext>
            </p:extLst>
          </p:nvPr>
        </p:nvGraphicFramePr>
        <p:xfrm>
          <a:off x="550157" y="1917700"/>
          <a:ext cx="8418691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64142305"/>
                    </a:ext>
                  </a:extLst>
                </a:gridCol>
                <a:gridCol w="1347881">
                  <a:extLst>
                    <a:ext uri="{9D8B030D-6E8A-4147-A177-3AD203B41FA5}">
                      <a16:colId xmlns:a16="http://schemas.microsoft.com/office/drawing/2014/main" val="1154187445"/>
                    </a:ext>
                  </a:extLst>
                </a:gridCol>
                <a:gridCol w="867740">
                  <a:extLst>
                    <a:ext uri="{9D8B030D-6E8A-4147-A177-3AD203B41FA5}">
                      <a16:colId xmlns:a16="http://schemas.microsoft.com/office/drawing/2014/main" val="654911730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705193816"/>
                    </a:ext>
                  </a:extLst>
                </a:gridCol>
                <a:gridCol w="911401">
                  <a:extLst>
                    <a:ext uri="{9D8B030D-6E8A-4147-A177-3AD203B41FA5}">
                      <a16:colId xmlns:a16="http://schemas.microsoft.com/office/drawing/2014/main" val="8726743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51219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6909174"/>
                    </a:ext>
                  </a:extLst>
                </a:gridCol>
                <a:gridCol w="1306691">
                  <a:extLst>
                    <a:ext uri="{9D8B030D-6E8A-4147-A177-3AD203B41FA5}">
                      <a16:colId xmlns:a16="http://schemas.microsoft.com/office/drawing/2014/main" val="1977567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Planned FTM October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Achieved FTM October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For Next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Approved Cost/KGS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Cost/CMT FTM October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STEEL FABRICATION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27.113MTT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14.34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76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407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7F9078D-7012-4BDF-6658-CC4AEFD54D72}"/>
              </a:ext>
            </a:extLst>
          </p:cNvPr>
          <p:cNvSpPr txBox="1"/>
          <p:nvPr/>
        </p:nvSpPr>
        <p:spPr>
          <a:xfrm>
            <a:off x="711200" y="51221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FABRICATION</a:t>
            </a:r>
            <a:br>
              <a:rPr lang="en-GB" sz="1800" dirty="0"/>
            </a:br>
            <a:r>
              <a:rPr lang="en-GB" sz="1800" dirty="0"/>
              <a:t>Person In charge – MR. Ramdhyan Yadav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7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69570" cy="1238491"/>
          </a:xfrm>
        </p:spPr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GB" b="1" dirty="0">
                <a:ln/>
                <a:solidFill>
                  <a:schemeClr val="accent3"/>
                </a:solidFill>
              </a:rPr>
              <a:t>Special Mould &amp; Pod Factory &amp; Other work Concrete Monthly Summary		</a:t>
            </a:r>
            <a:br>
              <a:rPr lang="en-GB" b="1" dirty="0">
                <a:ln/>
                <a:solidFill>
                  <a:schemeClr val="accent3"/>
                </a:solidFill>
              </a:rPr>
            </a:br>
            <a:endParaRPr lang="en-IN" b="1" dirty="0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775915"/>
              </p:ext>
            </p:extLst>
          </p:nvPr>
        </p:nvGraphicFramePr>
        <p:xfrm>
          <a:off x="251545" y="1690303"/>
          <a:ext cx="11450459" cy="50083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3583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635727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586841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896520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993322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807902">
                  <a:extLst>
                    <a:ext uri="{9D8B030D-6E8A-4147-A177-3AD203B41FA5}">
                      <a16:colId xmlns:a16="http://schemas.microsoft.com/office/drawing/2014/main" val="330191352"/>
                    </a:ext>
                  </a:extLst>
                </a:gridCol>
                <a:gridCol w="756307">
                  <a:extLst>
                    <a:ext uri="{9D8B030D-6E8A-4147-A177-3AD203B41FA5}">
                      <a16:colId xmlns:a16="http://schemas.microsoft.com/office/drawing/2014/main" val="4178655952"/>
                    </a:ext>
                  </a:extLst>
                </a:gridCol>
                <a:gridCol w="1160055">
                  <a:extLst>
                    <a:ext uri="{9D8B030D-6E8A-4147-A177-3AD203B41FA5}">
                      <a16:colId xmlns:a16="http://schemas.microsoft.com/office/drawing/2014/main" val="4269970429"/>
                    </a:ext>
                  </a:extLst>
                </a:gridCol>
                <a:gridCol w="780026">
                  <a:extLst>
                    <a:ext uri="{9D8B030D-6E8A-4147-A177-3AD203B41FA5}">
                      <a16:colId xmlns:a16="http://schemas.microsoft.com/office/drawing/2014/main" val="1504309633"/>
                    </a:ext>
                  </a:extLst>
                </a:gridCol>
                <a:gridCol w="780026">
                  <a:extLst>
                    <a:ext uri="{9D8B030D-6E8A-4147-A177-3AD203B41FA5}">
                      <a16:colId xmlns:a16="http://schemas.microsoft.com/office/drawing/2014/main" val="2979802358"/>
                    </a:ext>
                  </a:extLst>
                </a:gridCol>
                <a:gridCol w="1596151">
                  <a:extLst>
                    <a:ext uri="{9D8B030D-6E8A-4147-A177-3AD203B41FA5}">
                      <a16:colId xmlns:a16="http://schemas.microsoft.com/office/drawing/2014/main" val="158595201"/>
                    </a:ext>
                  </a:extLst>
                </a:gridCol>
                <a:gridCol w="1165498">
                  <a:extLst>
                    <a:ext uri="{9D8B030D-6E8A-4147-A177-3AD203B41FA5}">
                      <a16:colId xmlns:a16="http://schemas.microsoft.com/office/drawing/2014/main" val="3022916969"/>
                    </a:ext>
                  </a:extLst>
                </a:gridCol>
                <a:gridCol w="798501">
                  <a:extLst>
                    <a:ext uri="{9D8B030D-6E8A-4147-A177-3AD203B41FA5}">
                      <a16:colId xmlns:a16="http://schemas.microsoft.com/office/drawing/2014/main" val="2883283645"/>
                    </a:ext>
                  </a:extLst>
                </a:gridCol>
              </a:tblGrid>
              <a:tr h="1651480">
                <a:tc>
                  <a:txBody>
                    <a:bodyPr/>
                    <a:lstStyle/>
                    <a:p>
                      <a:r>
                        <a:rPr lang="en-GB" sz="1600" dirty="0"/>
                        <a:t>Sr No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Grade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Unit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Theoretical Concrete (Element)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Cover Drain and other activities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Total Theoretical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Actual OLD RMC Concrete 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Actual HCS RMC Concrete 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POD BATCHING PLANT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Concrete Rejected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TOTAL OLD RMC &amp; HCS RMC &amp; POD RMC ACTUAL CONCRETE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Difference (Actual – Theoretical)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Difference %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534054">
                <a:tc>
                  <a:txBody>
                    <a:bodyPr/>
                    <a:lstStyle/>
                    <a:p>
                      <a:r>
                        <a:rPr lang="en-GB" sz="1600" dirty="0"/>
                        <a:t>1.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M10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22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22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22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00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22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5677670"/>
                  </a:ext>
                </a:extLst>
              </a:tr>
              <a:tr h="534054">
                <a:tc>
                  <a:txBody>
                    <a:bodyPr/>
                    <a:lstStyle/>
                    <a:p>
                      <a:r>
                        <a:rPr lang="en-GB" sz="1600" dirty="0"/>
                        <a:t>2.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M30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1.5</a:t>
                      </a:r>
                    </a:p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1.5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1.5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1.5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00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1.5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9361595"/>
                  </a:ext>
                </a:extLst>
              </a:tr>
              <a:tr h="534054">
                <a:tc>
                  <a:txBody>
                    <a:bodyPr/>
                    <a:lstStyle/>
                    <a:p>
                      <a:r>
                        <a:rPr lang="en-GB" sz="1600" dirty="0"/>
                        <a:t>3.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M40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173.57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/>
                        <a:t>299.45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473.02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289.4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205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00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494.4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21.38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4.51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534054">
                <a:tc>
                  <a:txBody>
                    <a:bodyPr/>
                    <a:lstStyle/>
                    <a:p>
                      <a:r>
                        <a:rPr lang="en-GB" sz="1600" dirty="0"/>
                        <a:t>4.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M65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538.56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9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547.56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184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>
                          <a:solidFill>
                            <a:schemeClr val="dk1"/>
                          </a:solidFill>
                        </a:rPr>
                        <a:t>62.2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355.4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7.9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593.7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46.14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8.42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1220695">
                <a:tc>
                  <a:txBody>
                    <a:bodyPr/>
                    <a:lstStyle/>
                    <a:p>
                      <a:r>
                        <a:rPr lang="en-GB" sz="1600" b="1" dirty="0"/>
                        <a:t>TOTAL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712.13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331.95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dirty="0">
                          <a:solidFill>
                            <a:schemeClr val="dk1"/>
                          </a:solidFill>
                        </a:rPr>
                        <a:t>1044.08</a:t>
                      </a:r>
                      <a:endParaRPr lang="en-I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</a:rPr>
                        <a:t>496.9</a:t>
                      </a:r>
                      <a:endParaRPr lang="en-I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</a:rPr>
                        <a:t>268.7</a:t>
                      </a:r>
                      <a:endParaRPr lang="en-I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</a:rPr>
                        <a:t>355.4</a:t>
                      </a:r>
                      <a:endParaRPr lang="en-I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</a:rPr>
                        <a:t>7.9</a:t>
                      </a:r>
                      <a:endParaRPr lang="en-I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</a:rPr>
                        <a:t>1111.6</a:t>
                      </a:r>
                      <a:endParaRPr lang="en-I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</a:rPr>
                        <a:t>67.52</a:t>
                      </a:r>
                      <a:endParaRPr lang="en-I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</a:rPr>
                        <a:t>6.46</a:t>
                      </a:r>
                      <a:endParaRPr lang="en-I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9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51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D3A8AE-D3FC-BE9C-5C5B-4122A3240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841187"/>
              </p:ext>
            </p:extLst>
          </p:nvPr>
        </p:nvGraphicFramePr>
        <p:xfrm>
          <a:off x="399490" y="1221965"/>
          <a:ext cx="979501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88">
                  <a:extLst>
                    <a:ext uri="{9D8B030D-6E8A-4147-A177-3AD203B41FA5}">
                      <a16:colId xmlns:a16="http://schemas.microsoft.com/office/drawing/2014/main" val="1917074092"/>
                    </a:ext>
                  </a:extLst>
                </a:gridCol>
                <a:gridCol w="739284">
                  <a:extLst>
                    <a:ext uri="{9D8B030D-6E8A-4147-A177-3AD203B41FA5}">
                      <a16:colId xmlns:a16="http://schemas.microsoft.com/office/drawing/2014/main" val="2122568459"/>
                    </a:ext>
                  </a:extLst>
                </a:gridCol>
                <a:gridCol w="852060">
                  <a:extLst>
                    <a:ext uri="{9D8B030D-6E8A-4147-A177-3AD203B41FA5}">
                      <a16:colId xmlns:a16="http://schemas.microsoft.com/office/drawing/2014/main" val="2181973246"/>
                    </a:ext>
                  </a:extLst>
                </a:gridCol>
                <a:gridCol w="939254">
                  <a:extLst>
                    <a:ext uri="{9D8B030D-6E8A-4147-A177-3AD203B41FA5}">
                      <a16:colId xmlns:a16="http://schemas.microsoft.com/office/drawing/2014/main" val="4197710317"/>
                    </a:ext>
                  </a:extLst>
                </a:gridCol>
                <a:gridCol w="792846">
                  <a:extLst>
                    <a:ext uri="{9D8B030D-6E8A-4147-A177-3AD203B41FA5}">
                      <a16:colId xmlns:a16="http://schemas.microsoft.com/office/drawing/2014/main" val="1265481458"/>
                    </a:ext>
                  </a:extLst>
                </a:gridCol>
                <a:gridCol w="1000024">
                  <a:extLst>
                    <a:ext uri="{9D8B030D-6E8A-4147-A177-3AD203B41FA5}">
                      <a16:colId xmlns:a16="http://schemas.microsoft.com/office/drawing/2014/main" val="3673559718"/>
                    </a:ext>
                  </a:extLst>
                </a:gridCol>
                <a:gridCol w="1104787">
                  <a:extLst>
                    <a:ext uri="{9D8B030D-6E8A-4147-A177-3AD203B41FA5}">
                      <a16:colId xmlns:a16="http://schemas.microsoft.com/office/drawing/2014/main" val="3304603829"/>
                    </a:ext>
                  </a:extLst>
                </a:gridCol>
                <a:gridCol w="1257172">
                  <a:extLst>
                    <a:ext uri="{9D8B030D-6E8A-4147-A177-3AD203B41FA5}">
                      <a16:colId xmlns:a16="http://schemas.microsoft.com/office/drawing/2014/main" val="621508626"/>
                    </a:ext>
                  </a:extLst>
                </a:gridCol>
                <a:gridCol w="1257172">
                  <a:extLst>
                    <a:ext uri="{9D8B030D-6E8A-4147-A177-3AD203B41FA5}">
                      <a16:colId xmlns:a16="http://schemas.microsoft.com/office/drawing/2014/main" val="1414818716"/>
                    </a:ext>
                  </a:extLst>
                </a:gridCol>
                <a:gridCol w="1159629">
                  <a:extLst>
                    <a:ext uri="{9D8B030D-6E8A-4147-A177-3AD203B41FA5}">
                      <a16:colId xmlns:a16="http://schemas.microsoft.com/office/drawing/2014/main" val="422163794"/>
                    </a:ext>
                  </a:extLst>
                </a:gridCol>
              </a:tblGrid>
              <a:tr h="429979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Theoretical Concrete (Element)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Other Work 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</a:t>
                      </a:r>
                      <a:r>
                        <a:rPr lang="en-GB" dirty="0"/>
                        <a:t>Theoretical Concrete 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Reject 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Actual 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Difference (Actual – Theoretical)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Difference %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448195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M20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211.25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211.25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228.9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9581544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M40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86.02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95.45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280117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M65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144.94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144.94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148.2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36357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TOTAL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445.83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472.55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9676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3CD112-E579-EA74-88FE-2415635B08C4}"/>
              </a:ext>
            </a:extLst>
          </p:cNvPr>
          <p:cNvSpPr txBox="1"/>
          <p:nvPr/>
        </p:nvSpPr>
        <p:spPr>
          <a:xfrm>
            <a:off x="144308" y="398437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Carousal Concrete Monthly Summary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2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C8E3AF-4B19-4CA2-D8B6-8A418E11780E}"/>
              </a:ext>
            </a:extLst>
          </p:cNvPr>
          <p:cNvSpPr txBox="1"/>
          <p:nvPr/>
        </p:nvSpPr>
        <p:spPr>
          <a:xfrm>
            <a:off x="362618" y="489393"/>
            <a:ext cx="60977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OCTOBER 23 HCS Concrete Monthly Summary</a:t>
            </a:r>
            <a:br>
              <a:rPr lang="en-GB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EB6913-13DD-3977-093A-E022C75AA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069776"/>
              </p:ext>
            </p:extLst>
          </p:nvPr>
        </p:nvGraphicFramePr>
        <p:xfrm>
          <a:off x="514113" y="1615506"/>
          <a:ext cx="1042396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206">
                  <a:extLst>
                    <a:ext uri="{9D8B030D-6E8A-4147-A177-3AD203B41FA5}">
                      <a16:colId xmlns:a16="http://schemas.microsoft.com/office/drawing/2014/main" val="1917074092"/>
                    </a:ext>
                  </a:extLst>
                </a:gridCol>
                <a:gridCol w="845374">
                  <a:extLst>
                    <a:ext uri="{9D8B030D-6E8A-4147-A177-3AD203B41FA5}">
                      <a16:colId xmlns:a16="http://schemas.microsoft.com/office/drawing/2014/main" val="2122568459"/>
                    </a:ext>
                  </a:extLst>
                </a:gridCol>
                <a:gridCol w="974334">
                  <a:extLst>
                    <a:ext uri="{9D8B030D-6E8A-4147-A177-3AD203B41FA5}">
                      <a16:colId xmlns:a16="http://schemas.microsoft.com/office/drawing/2014/main" val="2181973246"/>
                    </a:ext>
                  </a:extLst>
                </a:gridCol>
                <a:gridCol w="1074040">
                  <a:extLst>
                    <a:ext uri="{9D8B030D-6E8A-4147-A177-3AD203B41FA5}">
                      <a16:colId xmlns:a16="http://schemas.microsoft.com/office/drawing/2014/main" val="4197710317"/>
                    </a:ext>
                  </a:extLst>
                </a:gridCol>
                <a:gridCol w="1099221">
                  <a:extLst>
                    <a:ext uri="{9D8B030D-6E8A-4147-A177-3AD203B41FA5}">
                      <a16:colId xmlns:a16="http://schemas.microsoft.com/office/drawing/2014/main" val="3304603829"/>
                    </a:ext>
                  </a:extLst>
                </a:gridCol>
                <a:gridCol w="1437582">
                  <a:extLst>
                    <a:ext uri="{9D8B030D-6E8A-4147-A177-3AD203B41FA5}">
                      <a16:colId xmlns:a16="http://schemas.microsoft.com/office/drawing/2014/main" val="621508626"/>
                    </a:ext>
                  </a:extLst>
                </a:gridCol>
                <a:gridCol w="1437582">
                  <a:extLst>
                    <a:ext uri="{9D8B030D-6E8A-4147-A177-3AD203B41FA5}">
                      <a16:colId xmlns:a16="http://schemas.microsoft.com/office/drawing/2014/main" val="1414818716"/>
                    </a:ext>
                  </a:extLst>
                </a:gridCol>
                <a:gridCol w="1437582">
                  <a:extLst>
                    <a:ext uri="{9D8B030D-6E8A-4147-A177-3AD203B41FA5}">
                      <a16:colId xmlns:a16="http://schemas.microsoft.com/office/drawing/2014/main" val="822324467"/>
                    </a:ext>
                  </a:extLst>
                </a:gridCol>
                <a:gridCol w="1326041">
                  <a:extLst>
                    <a:ext uri="{9D8B030D-6E8A-4147-A177-3AD203B41FA5}">
                      <a16:colId xmlns:a16="http://schemas.microsoft.com/office/drawing/2014/main" val="422163794"/>
                    </a:ext>
                  </a:extLst>
                </a:gridCol>
              </a:tblGrid>
              <a:tr h="429979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Theoretical Concrete (Element)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Reject 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Actual 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actual 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Difference (Actual – Theoretical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Difference %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448195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M60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163.90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188.9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187.9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9581544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TOTAL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188.9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187.9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967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60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24444" cy="64346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In House Labour Monthly Summary</a:t>
            </a:r>
            <a:r>
              <a:rPr lang="en-GB" dirty="0"/>
              <a:t>		</a:t>
            </a:r>
            <a:br>
              <a:rPr lang="en-GB" dirty="0"/>
            </a:b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22298"/>
              </p:ext>
            </p:extLst>
          </p:nvPr>
        </p:nvGraphicFramePr>
        <p:xfrm>
          <a:off x="170120" y="728023"/>
          <a:ext cx="11897702" cy="6179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617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2440108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3116572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2500507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2862898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</a:tblGrid>
              <a:tr h="388535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Month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Labour Cost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Avg</a:t>
                      </a:r>
                      <a:r>
                        <a:rPr lang="en-GB" sz="1400" dirty="0"/>
                        <a:t> Cost/Cum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302181">
                <a:tc>
                  <a:txBody>
                    <a:bodyPr/>
                    <a:lstStyle/>
                    <a:p>
                      <a:r>
                        <a:rPr lang="en-GB" sz="1400" dirty="0"/>
                        <a:t>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April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2429680.2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543.72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4468.623942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5685890"/>
                  </a:ext>
                </a:extLst>
              </a:tr>
              <a:tr h="302181">
                <a:tc>
                  <a:txBody>
                    <a:bodyPr/>
                    <a:lstStyle/>
                    <a:p>
                      <a:r>
                        <a:rPr lang="en-GB" sz="1400" dirty="0"/>
                        <a:t>2.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May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2471216.7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652.44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3787.653629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302181">
                <a:tc>
                  <a:txBody>
                    <a:bodyPr/>
                    <a:lstStyle/>
                    <a:p>
                      <a:r>
                        <a:rPr lang="en-GB" sz="1400" dirty="0"/>
                        <a:t>3.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June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2813211.5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662.05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4249.243305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302181">
                <a:tc>
                  <a:txBody>
                    <a:bodyPr/>
                    <a:lstStyle/>
                    <a:p>
                      <a:r>
                        <a:rPr lang="en-GB" sz="1400" dirty="0"/>
                        <a:t>4.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July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2655187.5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6637.47094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302181">
                <a:tc>
                  <a:txBody>
                    <a:bodyPr/>
                    <a:lstStyle/>
                    <a:p>
                      <a:r>
                        <a:rPr lang="en-GB" sz="1400" dirty="0"/>
                        <a:t>5.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August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2564097.2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445.05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5761.368783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2965461"/>
                  </a:ext>
                </a:extLst>
              </a:tr>
              <a:tr h="302181">
                <a:tc>
                  <a:txBody>
                    <a:bodyPr/>
                    <a:lstStyle/>
                    <a:p>
                      <a:r>
                        <a:rPr lang="en-GB" sz="1400" dirty="0"/>
                        <a:t>6.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September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1990611.5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285.44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6973.834985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1654216"/>
                  </a:ext>
                </a:extLst>
              </a:tr>
              <a:tr h="302181">
                <a:tc>
                  <a:txBody>
                    <a:bodyPr/>
                    <a:lstStyle/>
                    <a:p>
                      <a:r>
                        <a:rPr lang="en-GB" sz="1400" dirty="0"/>
                        <a:t>7.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October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2060881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386.6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5330.783756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7677554"/>
                  </a:ext>
                </a:extLst>
              </a:tr>
              <a:tr h="302181">
                <a:tc>
                  <a:txBody>
                    <a:bodyPr/>
                    <a:lstStyle/>
                    <a:p>
                      <a:r>
                        <a:rPr lang="en-GB" sz="1400" dirty="0"/>
                        <a:t>8.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November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2662365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554.5425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4801.011645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9075735"/>
                  </a:ext>
                </a:extLst>
              </a:tr>
              <a:tr h="302181">
                <a:tc>
                  <a:txBody>
                    <a:bodyPr/>
                    <a:lstStyle/>
                    <a:p>
                      <a:r>
                        <a:rPr lang="en-GB" sz="1400" dirty="0"/>
                        <a:t>9.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December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3995349.8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935.449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4268.789227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9526244"/>
                  </a:ext>
                </a:extLst>
              </a:tr>
              <a:tr h="302181">
                <a:tc>
                  <a:txBody>
                    <a:bodyPr/>
                    <a:lstStyle/>
                    <a:p>
                      <a:r>
                        <a:rPr lang="en-GB" sz="1400" dirty="0"/>
                        <a:t>10.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January 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4793114.919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971.5238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4933.605248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6407072"/>
                  </a:ext>
                </a:extLst>
              </a:tr>
              <a:tr h="302181">
                <a:tc>
                  <a:txBody>
                    <a:bodyPr/>
                    <a:lstStyle/>
                    <a:p>
                      <a:r>
                        <a:rPr lang="en-GB" sz="1400" dirty="0"/>
                        <a:t>11.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February 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5192192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2232.18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2326.0633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2359202"/>
                  </a:ext>
                </a:extLst>
              </a:tr>
              <a:tr h="302181">
                <a:tc>
                  <a:txBody>
                    <a:bodyPr/>
                    <a:lstStyle/>
                    <a:p>
                      <a:r>
                        <a:rPr lang="en-US" sz="1400" dirty="0"/>
                        <a:t>12.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March 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4288932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903.2691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4748.232835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181">
                <a:tc>
                  <a:txBody>
                    <a:bodyPr/>
                    <a:lstStyle/>
                    <a:p>
                      <a:r>
                        <a:rPr lang="en-IN" sz="1400" dirty="0"/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April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5262161.03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824.24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6384.3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9068496"/>
                  </a:ext>
                </a:extLst>
              </a:tr>
              <a:tr h="302181">
                <a:tc>
                  <a:txBody>
                    <a:bodyPr/>
                    <a:lstStyle/>
                    <a:p>
                      <a:r>
                        <a:rPr lang="en-IN" sz="1400" dirty="0"/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May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5668339.00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1005.79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5635.70824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2286242"/>
                  </a:ext>
                </a:extLst>
              </a:tr>
              <a:tr h="302181">
                <a:tc>
                  <a:txBody>
                    <a:bodyPr/>
                    <a:lstStyle/>
                    <a:p>
                      <a:r>
                        <a:rPr lang="en-IN" sz="1400" dirty="0"/>
                        <a:t>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June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7201632.00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1085.3411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6635.362836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745562"/>
                  </a:ext>
                </a:extLst>
              </a:tr>
              <a:tr h="302181">
                <a:tc>
                  <a:txBody>
                    <a:bodyPr/>
                    <a:lstStyle/>
                    <a:p>
                      <a:r>
                        <a:rPr lang="en-IN" sz="1400" dirty="0"/>
                        <a:t>16.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July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4682900.0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506.18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9251.45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9255137"/>
                  </a:ext>
                </a:extLst>
              </a:tr>
              <a:tr h="302181">
                <a:tc>
                  <a:txBody>
                    <a:bodyPr/>
                    <a:lstStyle/>
                    <a:p>
                      <a:r>
                        <a:rPr lang="en-IN" sz="1400" dirty="0"/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AUGUST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7961810.00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1315.51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6052.26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9384599"/>
                  </a:ext>
                </a:extLst>
              </a:tr>
              <a:tr h="302181">
                <a:tc>
                  <a:txBody>
                    <a:bodyPr/>
                    <a:lstStyle/>
                    <a:p>
                      <a:r>
                        <a:rPr lang="en-IN" sz="1400" dirty="0"/>
                        <a:t>18.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SEPTEMBER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10003410.00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1562.67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6401.48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0568639"/>
                  </a:ext>
                </a:extLst>
              </a:tr>
              <a:tr h="302181">
                <a:tc>
                  <a:txBody>
                    <a:bodyPr/>
                    <a:lstStyle/>
                    <a:p>
                      <a:r>
                        <a:rPr lang="en-IN" sz="1400" dirty="0"/>
                        <a:t>19.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OCTOBER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9365546.39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1318.24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7104.58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3878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8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0" y="0"/>
            <a:ext cx="9346499" cy="903249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Special Mould Area.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r>
              <a:rPr lang="en-GB" b="1" dirty="0">
                <a:ln/>
                <a:solidFill>
                  <a:schemeClr val="accent4"/>
                </a:solidFill>
              </a:rPr>
              <a:t>Person in charge – MR. Irfan/</a:t>
            </a:r>
            <a:r>
              <a:rPr lang="en-GB" b="1" dirty="0" err="1">
                <a:ln/>
                <a:solidFill>
                  <a:schemeClr val="accent4"/>
                </a:solidFill>
              </a:rPr>
              <a:t>Arbab</a:t>
            </a:r>
            <a:r>
              <a:rPr lang="en-GB" b="1" dirty="0">
                <a:ln/>
                <a:solidFill>
                  <a:schemeClr val="accent4"/>
                </a:solidFill>
              </a:rPr>
              <a:t>.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endParaRPr lang="en-IN" b="1" dirty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018544"/>
              </p:ext>
            </p:extLst>
          </p:nvPr>
        </p:nvGraphicFramePr>
        <p:xfrm>
          <a:off x="153163" y="1578105"/>
          <a:ext cx="11080412" cy="40522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4777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839703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863629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972775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849106">
                  <a:extLst>
                    <a:ext uri="{9D8B030D-6E8A-4147-A177-3AD203B41FA5}">
                      <a16:colId xmlns:a16="http://schemas.microsoft.com/office/drawing/2014/main" val="4274738573"/>
                    </a:ext>
                  </a:extLst>
                </a:gridCol>
                <a:gridCol w="868413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698385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739926">
                  <a:extLst>
                    <a:ext uri="{9D8B030D-6E8A-4147-A177-3AD203B41FA5}">
                      <a16:colId xmlns:a16="http://schemas.microsoft.com/office/drawing/2014/main" val="824383775"/>
                    </a:ext>
                  </a:extLst>
                </a:gridCol>
                <a:gridCol w="587988">
                  <a:extLst>
                    <a:ext uri="{9D8B030D-6E8A-4147-A177-3AD203B41FA5}">
                      <a16:colId xmlns:a16="http://schemas.microsoft.com/office/drawing/2014/main" val="96254655"/>
                    </a:ext>
                  </a:extLst>
                </a:gridCol>
                <a:gridCol w="587988">
                  <a:extLst>
                    <a:ext uri="{9D8B030D-6E8A-4147-A177-3AD203B41FA5}">
                      <a16:colId xmlns:a16="http://schemas.microsoft.com/office/drawing/2014/main" val="3139411012"/>
                    </a:ext>
                  </a:extLst>
                </a:gridCol>
                <a:gridCol w="587988">
                  <a:extLst>
                    <a:ext uri="{9D8B030D-6E8A-4147-A177-3AD203B41FA5}">
                      <a16:colId xmlns:a16="http://schemas.microsoft.com/office/drawing/2014/main" val="1301284419"/>
                    </a:ext>
                  </a:extLst>
                </a:gridCol>
                <a:gridCol w="704295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  <a:gridCol w="704295">
                  <a:extLst>
                    <a:ext uri="{9D8B030D-6E8A-4147-A177-3AD203B41FA5}">
                      <a16:colId xmlns:a16="http://schemas.microsoft.com/office/drawing/2014/main" val="780606342"/>
                    </a:ext>
                  </a:extLst>
                </a:gridCol>
                <a:gridCol w="808211">
                  <a:extLst>
                    <a:ext uri="{9D8B030D-6E8A-4147-A177-3AD203B41FA5}">
                      <a16:colId xmlns:a16="http://schemas.microsoft.com/office/drawing/2014/main" val="1148890281"/>
                    </a:ext>
                  </a:extLst>
                </a:gridCol>
                <a:gridCol w="742933">
                  <a:extLst>
                    <a:ext uri="{9D8B030D-6E8A-4147-A177-3AD203B41FA5}">
                      <a16:colId xmlns:a16="http://schemas.microsoft.com/office/drawing/2014/main" val="3560854720"/>
                    </a:ext>
                  </a:extLst>
                </a:gridCol>
              </a:tblGrid>
              <a:tr h="1147827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Elements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Total Elements to be casted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Planned FTM October 23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Concrete </a:t>
                      </a:r>
                      <a:r>
                        <a:rPr lang="en-GB" sz="1400" dirty="0"/>
                        <a:t>FTM October </a:t>
                      </a:r>
                      <a:r>
                        <a:rPr lang="en-IN" sz="1400" dirty="0"/>
                        <a:t>23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Achieved FTM October 23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 Consumed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Unplanned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Unplanned Concrete</a:t>
                      </a:r>
                    </a:p>
                    <a:p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Produced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Balance to cast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Plan For Next Month 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 Plan for Next month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Approved Cost/CMT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Cost/CMT FTM October 23</a:t>
                      </a:r>
                      <a:endParaRPr lang="en-IN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34835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422.77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37.37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175.39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574158"/>
                  </a:ext>
                </a:extLst>
              </a:tr>
              <a:tr h="34835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PSS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5862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118.31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112.15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3620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2242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13.363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34835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PB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2806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97.76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134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36.26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891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728363"/>
                  </a:ext>
                </a:extLst>
              </a:tr>
              <a:tr h="60962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POD BEAM, ETP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20.45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76099"/>
                  </a:ext>
                </a:extLst>
              </a:tr>
              <a:tr h="34835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LAN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920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20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19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410463"/>
                  </a:ext>
                </a:extLst>
              </a:tr>
              <a:tr h="609628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TOTAL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11889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545.72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503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210.94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347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/>
                        <a:t>132.6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6727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5990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238.153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1800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6630.67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91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22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46499" cy="1072444"/>
          </a:xfrm>
        </p:spPr>
        <p:txBody>
          <a:bodyPr>
            <a:normAutofit/>
          </a:bodyPr>
          <a:lstStyle/>
          <a:p>
            <a:r>
              <a:rPr lang="en-GB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Pod Production</a:t>
            </a:r>
            <a:br>
              <a:rPr lang="en-GB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GB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Person in charge – MR. Rahil</a:t>
            </a:r>
            <a:endParaRPr lang="en-IN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080881"/>
              </p:ext>
            </p:extLst>
          </p:nvPr>
        </p:nvGraphicFramePr>
        <p:xfrm>
          <a:off x="187411" y="698536"/>
          <a:ext cx="11861833" cy="62094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2816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722557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803552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665627">
                  <a:extLst>
                    <a:ext uri="{9D8B030D-6E8A-4147-A177-3AD203B41FA5}">
                      <a16:colId xmlns:a16="http://schemas.microsoft.com/office/drawing/2014/main" val="2527798638"/>
                    </a:ext>
                  </a:extLst>
                </a:gridCol>
                <a:gridCol w="831436">
                  <a:extLst>
                    <a:ext uri="{9D8B030D-6E8A-4147-A177-3AD203B41FA5}">
                      <a16:colId xmlns:a16="http://schemas.microsoft.com/office/drawing/2014/main" val="143204997"/>
                    </a:ext>
                  </a:extLst>
                </a:gridCol>
                <a:gridCol w="766816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662250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985920">
                  <a:extLst>
                    <a:ext uri="{9D8B030D-6E8A-4147-A177-3AD203B41FA5}">
                      <a16:colId xmlns:a16="http://schemas.microsoft.com/office/drawing/2014/main" val="786801068"/>
                    </a:ext>
                  </a:extLst>
                </a:gridCol>
                <a:gridCol w="999185">
                  <a:extLst>
                    <a:ext uri="{9D8B030D-6E8A-4147-A177-3AD203B41FA5}">
                      <a16:colId xmlns:a16="http://schemas.microsoft.com/office/drawing/2014/main" val="3366188791"/>
                    </a:ext>
                  </a:extLst>
                </a:gridCol>
                <a:gridCol w="883000">
                  <a:extLst>
                    <a:ext uri="{9D8B030D-6E8A-4147-A177-3AD203B41FA5}">
                      <a16:colId xmlns:a16="http://schemas.microsoft.com/office/drawing/2014/main" val="339237412"/>
                    </a:ext>
                  </a:extLst>
                </a:gridCol>
                <a:gridCol w="755197">
                  <a:extLst>
                    <a:ext uri="{9D8B030D-6E8A-4147-A177-3AD203B41FA5}">
                      <a16:colId xmlns:a16="http://schemas.microsoft.com/office/drawing/2014/main" val="1301284419"/>
                    </a:ext>
                  </a:extLst>
                </a:gridCol>
                <a:gridCol w="710370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  <a:gridCol w="956164">
                  <a:extLst>
                    <a:ext uri="{9D8B030D-6E8A-4147-A177-3AD203B41FA5}">
                      <a16:colId xmlns:a16="http://schemas.microsoft.com/office/drawing/2014/main" val="327882486"/>
                    </a:ext>
                  </a:extLst>
                </a:gridCol>
                <a:gridCol w="736149">
                  <a:extLst>
                    <a:ext uri="{9D8B030D-6E8A-4147-A177-3AD203B41FA5}">
                      <a16:colId xmlns:a16="http://schemas.microsoft.com/office/drawing/2014/main" val="3444838637"/>
                    </a:ext>
                  </a:extLst>
                </a:gridCol>
                <a:gridCol w="770794">
                  <a:extLst>
                    <a:ext uri="{9D8B030D-6E8A-4147-A177-3AD203B41FA5}">
                      <a16:colId xmlns:a16="http://schemas.microsoft.com/office/drawing/2014/main" val="3652781970"/>
                    </a:ext>
                  </a:extLst>
                </a:gridCol>
              </a:tblGrid>
              <a:tr h="1026092">
                <a:tc>
                  <a:txBody>
                    <a:bodyPr/>
                    <a:lstStyle/>
                    <a:p>
                      <a:r>
                        <a:rPr lang="en-GB" sz="1100" dirty="0"/>
                        <a:t>Sr No</a:t>
                      </a:r>
                      <a:endParaRPr lang="en-IN" sz="11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Elements</a:t>
                      </a:r>
                      <a:endParaRPr lang="en-IN" sz="11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Total Elements to be casted</a:t>
                      </a:r>
                      <a:endParaRPr lang="en-IN" sz="11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Plan FTM October 23</a:t>
                      </a:r>
                      <a:endParaRPr lang="en-IN" sz="1100" dirty="0"/>
                    </a:p>
                    <a:p>
                      <a:endParaRPr lang="en-IN" sz="11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Concrete FTM October 23</a:t>
                      </a:r>
                      <a:endParaRPr lang="en-IN" sz="1100" dirty="0"/>
                    </a:p>
                    <a:p>
                      <a:endParaRPr lang="en-IN" sz="11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Achieved FTM October 23</a:t>
                      </a:r>
                      <a:endParaRPr lang="en-IN" sz="11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Concrete Consumed</a:t>
                      </a:r>
                      <a:endParaRPr lang="en-IN" sz="11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Unplanned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Unplanned Concrete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Produced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Balance to cast</a:t>
                      </a:r>
                      <a:endParaRPr lang="en-IN" sz="11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Plan For Next Month</a:t>
                      </a:r>
                      <a:endParaRPr lang="en-IN" sz="11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Concrete Consumption for next month</a:t>
                      </a:r>
                      <a:endParaRPr lang="en-IN" sz="11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Approved Cost/CMT</a:t>
                      </a:r>
                      <a:endParaRPr lang="en-IN" sz="11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Cost/CMT FTM October</a:t>
                      </a:r>
                      <a:r>
                        <a:rPr lang="en-GB" sz="1100" baseline="0" dirty="0"/>
                        <a:t> </a:t>
                      </a:r>
                      <a:r>
                        <a:rPr lang="en-GB" sz="1100" dirty="0"/>
                        <a:t>23</a:t>
                      </a:r>
                      <a:endParaRPr lang="en-IN" sz="11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555154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1.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Kitchen POD - 1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217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498.96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17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128.52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49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120.96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685890"/>
                  </a:ext>
                </a:extLst>
              </a:tr>
              <a:tr h="555154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2.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Kitchen POD - 2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453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52.92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10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75.60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22.68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194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259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643748"/>
                  </a:ext>
                </a:extLst>
              </a:tr>
              <a:tr h="39857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3.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Lift POD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92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17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76.77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17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76.77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14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LTKP - 1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37.80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37.80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120.96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73351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LTKP - 2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30.24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30.24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241.92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015521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RKP - 2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30.24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30.24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832889"/>
                  </a:ext>
                </a:extLst>
              </a:tr>
              <a:tr h="868318"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/>
                        <a:t>7.</a:t>
                      </a:r>
                      <a:endParaRPr lang="en-IN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/>
                        <a:t>Kitchen POD – 101/102</a:t>
                      </a:r>
                      <a:endParaRPr lang="en-IN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/>
                        <a:t>140</a:t>
                      </a:r>
                      <a:endParaRPr lang="en-IN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/>
                        <a:t>32</a:t>
                      </a:r>
                      <a:endParaRPr lang="en-IN" sz="11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/>
                        <a:t>282.88</a:t>
                      </a:r>
                      <a:endParaRPr lang="en-IN" sz="11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/>
                        <a:t>0</a:t>
                      </a:r>
                      <a:endParaRPr lang="en-IN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/>
                        <a:t>00</a:t>
                      </a:r>
                      <a:endParaRPr lang="en-IN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/>
                        <a:t>136</a:t>
                      </a:r>
                      <a:endParaRPr lang="en-IN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latin typeface="+mj-lt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latin typeface="+mj-lt"/>
                        </a:rPr>
                        <a:t>282.88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094677"/>
                  </a:ext>
                </a:extLst>
              </a:tr>
              <a:tr h="868318"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/>
                        <a:t>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Lift POD</a:t>
                      </a:r>
                      <a:endParaRPr lang="en-IN" sz="1100" dirty="0"/>
                    </a:p>
                    <a:p>
                      <a:pPr algn="ctr"/>
                      <a:r>
                        <a:rPr lang="en-IN" sz="1100" b="0" dirty="0"/>
                        <a:t>101/102/103/104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/>
                        <a:t>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/>
                        <a:t>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40555"/>
                  </a:ext>
                </a:extLst>
              </a:tr>
              <a:tr h="737225"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/>
                        <a:t>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/>
                        <a:t>Kitchen pod FKP-01/02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/>
                        <a:t>122.02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140542"/>
                  </a:ext>
                </a:extLst>
              </a:tr>
              <a:tr h="398572"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/>
                        <a:t>TOTAL</a:t>
                      </a:r>
                      <a:endParaRPr lang="en-IN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834.76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/>
                        <a:t>79</a:t>
                      </a:r>
                      <a:endParaRPr lang="en-IN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/>
                        <a:t>501.19</a:t>
                      </a:r>
                      <a:endParaRPr lang="en-IN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197.73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495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766.72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4449.83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3359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8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2597"/>
            <a:ext cx="9734309" cy="1630702"/>
          </a:xfrm>
        </p:spPr>
        <p:txBody>
          <a:bodyPr>
            <a:normAutofit fontScale="90000"/>
          </a:bodyPr>
          <a:lstStyle/>
          <a:p>
            <a: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Precast Factory  ETP TANK &amp; TOWER CRANE FOUNDATION WORK  </a:t>
            </a:r>
            <a:b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Person In charge – MR. Gauri.</a:t>
            </a:r>
            <a:endParaRPr lang="en-IN" sz="3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475039"/>
              </p:ext>
            </p:extLst>
          </p:nvPr>
        </p:nvGraphicFramePr>
        <p:xfrm>
          <a:off x="227910" y="2273426"/>
          <a:ext cx="10061983" cy="192532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368704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321773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1629957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1943147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1902445">
                  <a:extLst>
                    <a:ext uri="{9D8B030D-6E8A-4147-A177-3AD203B41FA5}">
                      <a16:colId xmlns:a16="http://schemas.microsoft.com/office/drawing/2014/main" val="3405042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Cost/CMT FTM October 23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ETP TANK &amp; TOWER CRANE FOUNDATION WORK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CMT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173.5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262.99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SCREED SLAB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00574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19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825658" cy="1167714"/>
          </a:xfrm>
        </p:spPr>
        <p:txBody>
          <a:bodyPr>
            <a:normAutofit fontScale="90000"/>
          </a:bodyPr>
          <a:lstStyle/>
          <a:p>
            <a:r>
              <a:rPr lang="en-GB" sz="3800" dirty="0"/>
              <a:t>Element Repairing </a:t>
            </a:r>
            <a:br>
              <a:rPr lang="en-GB" sz="3800" dirty="0"/>
            </a:br>
            <a:r>
              <a:rPr lang="en-GB" sz="3800" dirty="0"/>
              <a:t>Person In charge – MR. </a:t>
            </a:r>
            <a:r>
              <a:rPr lang="en-GB" sz="3800" dirty="0" err="1"/>
              <a:t>Sivaraman</a:t>
            </a:r>
            <a:r>
              <a:rPr lang="en-GB" sz="3800" dirty="0"/>
              <a:t>.</a:t>
            </a:r>
            <a:endParaRPr lang="en-IN" sz="3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754066"/>
              </p:ext>
            </p:extLst>
          </p:nvPr>
        </p:nvGraphicFramePr>
        <p:xfrm>
          <a:off x="193968" y="1619926"/>
          <a:ext cx="1124181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706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79988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913532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1356706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1356706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  <a:gridCol w="1356706">
                  <a:extLst>
                    <a:ext uri="{9D8B030D-6E8A-4147-A177-3AD203B41FA5}">
                      <a16:colId xmlns:a16="http://schemas.microsoft.com/office/drawing/2014/main" val="748228649"/>
                    </a:ext>
                  </a:extLst>
                </a:gridCol>
                <a:gridCol w="1356706">
                  <a:extLst>
                    <a:ext uri="{9D8B030D-6E8A-4147-A177-3AD203B41FA5}">
                      <a16:colId xmlns:a16="http://schemas.microsoft.com/office/drawing/2014/main" val="4214447217"/>
                    </a:ext>
                  </a:extLst>
                </a:gridCol>
                <a:gridCol w="1744877">
                  <a:extLst>
                    <a:ext uri="{9D8B030D-6E8A-4147-A177-3AD203B41FA5}">
                      <a16:colId xmlns:a16="http://schemas.microsoft.com/office/drawing/2014/main" val="398389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Planned FTM October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Achieved FTM October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For Next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Approved Cost/CMT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Cost/CMT FTM October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 Handover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342.56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9F93A72-D2D2-ED2B-C37D-A6AB3C19A7A7}"/>
              </a:ext>
            </a:extLst>
          </p:cNvPr>
          <p:cNvSpPr txBox="1"/>
          <p:nvPr/>
        </p:nvSpPr>
        <p:spPr>
          <a:xfrm>
            <a:off x="193968" y="3896236"/>
            <a:ext cx="618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Element Repairing 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sz="1800" dirty="0" err="1"/>
              <a:t>A</a:t>
            </a:r>
            <a:r>
              <a:rPr lang="en-GB" dirty="0" err="1"/>
              <a:t>mardeep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A0F26C-0223-D400-32F6-F724DEE64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27198"/>
              </p:ext>
            </p:extLst>
          </p:nvPr>
        </p:nvGraphicFramePr>
        <p:xfrm>
          <a:off x="193968" y="4715758"/>
          <a:ext cx="1124181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706">
                  <a:extLst>
                    <a:ext uri="{9D8B030D-6E8A-4147-A177-3AD203B41FA5}">
                      <a16:colId xmlns:a16="http://schemas.microsoft.com/office/drawing/2014/main" val="1865844859"/>
                    </a:ext>
                  </a:extLst>
                </a:gridCol>
                <a:gridCol w="1799880">
                  <a:extLst>
                    <a:ext uri="{9D8B030D-6E8A-4147-A177-3AD203B41FA5}">
                      <a16:colId xmlns:a16="http://schemas.microsoft.com/office/drawing/2014/main" val="3794346174"/>
                    </a:ext>
                  </a:extLst>
                </a:gridCol>
                <a:gridCol w="913532">
                  <a:extLst>
                    <a:ext uri="{9D8B030D-6E8A-4147-A177-3AD203B41FA5}">
                      <a16:colId xmlns:a16="http://schemas.microsoft.com/office/drawing/2014/main" val="2867693070"/>
                    </a:ext>
                  </a:extLst>
                </a:gridCol>
                <a:gridCol w="1356706">
                  <a:extLst>
                    <a:ext uri="{9D8B030D-6E8A-4147-A177-3AD203B41FA5}">
                      <a16:colId xmlns:a16="http://schemas.microsoft.com/office/drawing/2014/main" val="2459783388"/>
                    </a:ext>
                  </a:extLst>
                </a:gridCol>
                <a:gridCol w="1356706">
                  <a:extLst>
                    <a:ext uri="{9D8B030D-6E8A-4147-A177-3AD203B41FA5}">
                      <a16:colId xmlns:a16="http://schemas.microsoft.com/office/drawing/2014/main" val="4281185947"/>
                    </a:ext>
                  </a:extLst>
                </a:gridCol>
                <a:gridCol w="1356706">
                  <a:extLst>
                    <a:ext uri="{9D8B030D-6E8A-4147-A177-3AD203B41FA5}">
                      <a16:colId xmlns:a16="http://schemas.microsoft.com/office/drawing/2014/main" val="2112822103"/>
                    </a:ext>
                  </a:extLst>
                </a:gridCol>
                <a:gridCol w="1356706">
                  <a:extLst>
                    <a:ext uri="{9D8B030D-6E8A-4147-A177-3AD203B41FA5}">
                      <a16:colId xmlns:a16="http://schemas.microsoft.com/office/drawing/2014/main" val="3907316411"/>
                    </a:ext>
                  </a:extLst>
                </a:gridCol>
                <a:gridCol w="1744877">
                  <a:extLst>
                    <a:ext uri="{9D8B030D-6E8A-4147-A177-3AD203B41FA5}">
                      <a16:colId xmlns:a16="http://schemas.microsoft.com/office/drawing/2014/main" val="2114437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Planned FTM October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Achieved FTM October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For Next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Approved Cost/CMT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Cost/CMT FTM October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 Handover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961.83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39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18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825658" cy="1167714"/>
          </a:xfrm>
        </p:spPr>
        <p:txBody>
          <a:bodyPr>
            <a:normAutofit fontScale="90000"/>
          </a:bodyPr>
          <a:lstStyle/>
          <a:p>
            <a:r>
              <a:rPr lang="en-GB" sz="3800" dirty="0"/>
              <a:t>Reinforcement Yard </a:t>
            </a:r>
            <a:br>
              <a:rPr lang="en-GB" sz="3800" dirty="0"/>
            </a:br>
            <a:r>
              <a:rPr lang="en-GB" sz="3800" dirty="0"/>
              <a:t>Person In charge – MR. DK Patel.</a:t>
            </a:r>
            <a:endParaRPr lang="en-IN" sz="3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09041"/>
              </p:ext>
            </p:extLst>
          </p:nvPr>
        </p:nvGraphicFramePr>
        <p:xfrm>
          <a:off x="109034" y="1747717"/>
          <a:ext cx="9729445" cy="2103120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1086478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086478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1086478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1086478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108647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  <a:gridCol w="1086478">
                  <a:extLst>
                    <a:ext uri="{9D8B030D-6E8A-4147-A177-3AD203B41FA5}">
                      <a16:colId xmlns:a16="http://schemas.microsoft.com/office/drawing/2014/main" val="1874329361"/>
                    </a:ext>
                  </a:extLst>
                </a:gridCol>
                <a:gridCol w="1086478">
                  <a:extLst>
                    <a:ext uri="{9D8B030D-6E8A-4147-A177-3AD203B41FA5}">
                      <a16:colId xmlns:a16="http://schemas.microsoft.com/office/drawing/2014/main" val="968852285"/>
                    </a:ext>
                  </a:extLst>
                </a:gridCol>
                <a:gridCol w="2124099">
                  <a:extLst>
                    <a:ext uri="{9D8B030D-6E8A-4147-A177-3AD203B41FA5}">
                      <a16:colId xmlns:a16="http://schemas.microsoft.com/office/drawing/2014/main" val="16292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Planned FTM October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Achieved FTM October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For Next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Approved Cost/KG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Cost/KG, MTT FTM October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493217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Reinforcement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215.841MTT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159.745 </a:t>
                      </a:r>
                      <a:r>
                        <a:rPr lang="en-GB" dirty="0"/>
                        <a:t>MTT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13.94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01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C99C-1A12-27D4-A47A-2CC2A6518F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25658" cy="116771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800" dirty="0"/>
              <a:t>POD FINISHING</a:t>
            </a:r>
            <a:br>
              <a:rPr lang="en-GB" sz="3800" dirty="0"/>
            </a:br>
            <a:r>
              <a:rPr lang="en-GB" sz="3800" dirty="0"/>
              <a:t>Person In charge – MR. SIVARAMAN.</a:t>
            </a:r>
            <a:endParaRPr lang="en-IN" sz="38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37EA41D-90A0-D2FD-894F-6011A5F59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000518"/>
              </p:ext>
            </p:extLst>
          </p:nvPr>
        </p:nvGraphicFramePr>
        <p:xfrm>
          <a:off x="132185" y="1261580"/>
          <a:ext cx="909831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743293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68852285"/>
                    </a:ext>
                  </a:extLst>
                </a:gridCol>
                <a:gridCol w="1986312">
                  <a:extLst>
                    <a:ext uri="{9D8B030D-6E8A-4147-A177-3AD203B41FA5}">
                      <a16:colId xmlns:a16="http://schemas.microsoft.com/office/drawing/2014/main" val="16292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Planned FTM October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Achieved FTM October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For Next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Approved Cost/CUM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Cost/CUM FTM October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857485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 Handover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2239.73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3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777" y="112456"/>
            <a:ext cx="68490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Carousal Factory</a:t>
            </a:r>
            <a:br>
              <a:rPr lang="en-GB" sz="2800" dirty="0"/>
            </a:br>
            <a:r>
              <a:rPr lang="en-GB" sz="2800" dirty="0"/>
              <a:t>Person In charge – MR. AMARDEEP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47814"/>
              </p:ext>
            </p:extLst>
          </p:nvPr>
        </p:nvGraphicFramePr>
        <p:xfrm>
          <a:off x="176778" y="1066563"/>
          <a:ext cx="11606251" cy="574275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83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921">
                  <a:extLst>
                    <a:ext uri="{9D8B030D-6E8A-4147-A177-3AD203B41FA5}">
                      <a16:colId xmlns:a16="http://schemas.microsoft.com/office/drawing/2014/main" val="139625465"/>
                    </a:ext>
                  </a:extLst>
                </a:gridCol>
                <a:gridCol w="947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8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3257">
                  <a:extLst>
                    <a:ext uri="{9D8B030D-6E8A-4147-A177-3AD203B41FA5}">
                      <a16:colId xmlns:a16="http://schemas.microsoft.com/office/drawing/2014/main" val="688041495"/>
                    </a:ext>
                  </a:extLst>
                </a:gridCol>
                <a:gridCol w="710539">
                  <a:extLst>
                    <a:ext uri="{9D8B030D-6E8A-4147-A177-3AD203B41FA5}">
                      <a16:colId xmlns:a16="http://schemas.microsoft.com/office/drawing/2014/main" val="1756998402"/>
                    </a:ext>
                  </a:extLst>
                </a:gridCol>
                <a:gridCol w="668256">
                  <a:extLst>
                    <a:ext uri="{9D8B030D-6E8A-4147-A177-3AD203B41FA5}">
                      <a16:colId xmlns:a16="http://schemas.microsoft.com/office/drawing/2014/main" val="1211508521"/>
                    </a:ext>
                  </a:extLst>
                </a:gridCol>
                <a:gridCol w="6682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9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219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188125">
                <a:tc>
                  <a:txBody>
                    <a:bodyPr/>
                    <a:lstStyle/>
                    <a:p>
                      <a:r>
                        <a:rPr lang="en-GB" sz="1200" dirty="0"/>
                        <a:t>Sr No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Elements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Total Elements to be casted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Planned FTM October 23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Concrete FTM October 23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Achieved FTM October 23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Concrete Consumed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Unplanned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Unplanned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Produced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Balance to cast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Plan For Next  Month 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Concrete Plan for Next month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Approved Cost/CMT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Cost/CMT FTM October 23</a:t>
                      </a:r>
                      <a:endParaRPr lang="en-IN" sz="12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197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1.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NLW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23034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80.99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333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220.14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139.15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13510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297.43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197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LS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12.72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132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20.34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4671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11.66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197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3.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PW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231.33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82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144.94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2244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220.3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197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13.81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16.32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83452"/>
                  </a:ext>
                </a:extLst>
              </a:tr>
              <a:tr h="539197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5862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28.50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42.98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14.48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3620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2242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32.592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1366"/>
                  </a:ext>
                </a:extLst>
              </a:tr>
              <a:tr h="1124944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COUNTER WEIGHT &amp; TRENCH SLAB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24075"/>
                  </a:ext>
                </a:extLst>
              </a:tr>
              <a:tr h="669926">
                <a:tc>
                  <a:txBody>
                    <a:bodyPr/>
                    <a:lstStyle/>
                    <a:p>
                      <a:r>
                        <a:rPr lang="en-GB" sz="1200" b="1" dirty="0"/>
                        <a:t>TOTAL</a:t>
                      </a:r>
                      <a:endParaRPr lang="en-IN" sz="1200" b="1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362.64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611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442.21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195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169.58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20165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23280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856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578.302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5630.51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8856</TotalTime>
  <Words>1235</Words>
  <Application>Microsoft Office PowerPoint</Application>
  <PresentationFormat>Widescreen</PresentationFormat>
  <Paragraphs>657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Production progress report FTM  OCTOBER 23. </vt:lpstr>
      <vt:lpstr>In House Labour Monthly Summary   </vt:lpstr>
      <vt:lpstr>Special Mould Area. Person in charge – MR. Irfan/Arbab. </vt:lpstr>
      <vt:lpstr>Pod Production Person in charge – MR. Rahil</vt:lpstr>
      <vt:lpstr>Precast Factory  ETP TANK &amp; TOWER CRANE FOUNDATION WORK   Person In charge – MR. Gauri.</vt:lpstr>
      <vt:lpstr>Element Repairing  Person In charge – MR. Sivaraman.</vt:lpstr>
      <vt:lpstr>Reinforcement Yard  Person In charge – MR. DK Patel.</vt:lpstr>
      <vt:lpstr>PowerPoint Presentation</vt:lpstr>
      <vt:lpstr>PowerPoint Presentation</vt:lpstr>
      <vt:lpstr>PowerPoint Presentation</vt:lpstr>
      <vt:lpstr>PowerPoint Presentation</vt:lpstr>
      <vt:lpstr>Special Mould &amp; Pod Factory &amp; Other work Concrete Monthly Summary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progress report FTM  December 22.</dc:title>
  <dc:creator>Soham Shah</dc:creator>
  <cp:lastModifiedBy>JATIN JADHAV</cp:lastModifiedBy>
  <cp:revision>381</cp:revision>
  <cp:lastPrinted>2024-11-13T04:24:17Z</cp:lastPrinted>
  <dcterms:created xsi:type="dcterms:W3CDTF">2023-01-03T04:57:00Z</dcterms:created>
  <dcterms:modified xsi:type="dcterms:W3CDTF">2024-11-13T04:24:20Z</dcterms:modified>
</cp:coreProperties>
</file>