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4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drawings/drawing1.xml" ContentType="application/vnd.openxmlformats-officedocument.drawingml.chartshapes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2.xml" ContentType="application/vnd.openxmlformats-officedocument.drawingml.chartshapes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5.xml" ContentType="application/vnd.openxmlformats-officedocument.presentationml.notesSl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drawings/drawing3.xml" ContentType="application/vnd.openxmlformats-officedocument.drawingml.chartshape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notesMasterIdLst>
    <p:notesMasterId r:id="rId36"/>
  </p:notesMasterIdLst>
  <p:sldIdLst>
    <p:sldId id="256" r:id="rId2"/>
    <p:sldId id="263" r:id="rId3"/>
    <p:sldId id="275" r:id="rId4"/>
    <p:sldId id="290" r:id="rId5"/>
    <p:sldId id="257" r:id="rId6"/>
    <p:sldId id="286" r:id="rId7"/>
    <p:sldId id="269" r:id="rId8"/>
    <p:sldId id="279" r:id="rId9"/>
    <p:sldId id="258" r:id="rId10"/>
    <p:sldId id="271" r:id="rId11"/>
    <p:sldId id="261" r:id="rId12"/>
    <p:sldId id="259" r:id="rId13"/>
    <p:sldId id="260" r:id="rId14"/>
    <p:sldId id="280" r:id="rId15"/>
    <p:sldId id="268" r:id="rId16"/>
    <p:sldId id="289" r:id="rId17"/>
    <p:sldId id="273" r:id="rId18"/>
    <p:sldId id="277" r:id="rId19"/>
    <p:sldId id="281" r:id="rId20"/>
    <p:sldId id="284" r:id="rId21"/>
    <p:sldId id="293" r:id="rId22"/>
    <p:sldId id="294" r:id="rId23"/>
    <p:sldId id="295" r:id="rId24"/>
    <p:sldId id="296" r:id="rId25"/>
    <p:sldId id="282" r:id="rId26"/>
    <p:sldId id="288" r:id="rId27"/>
    <p:sldId id="283" r:id="rId28"/>
    <p:sldId id="285" r:id="rId29"/>
    <p:sldId id="292" r:id="rId30"/>
    <p:sldId id="267" r:id="rId31"/>
    <p:sldId id="278" r:id="rId32"/>
    <p:sldId id="270" r:id="rId33"/>
    <p:sldId id="274" r:id="rId34"/>
    <p:sldId id="291" r:id="rId35"/>
  </p:sldIdLst>
  <p:sldSz cx="12192000" cy="6858000"/>
  <p:notesSz cx="6950075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4519" autoAdjust="0"/>
  </p:normalViewPr>
  <p:slideViewPr>
    <p:cSldViewPr snapToGrid="0">
      <p:cViewPr varScale="1">
        <p:scale>
          <a:sx n="67" d="100"/>
          <a:sy n="67" d="100"/>
        </p:scale>
        <p:origin x="105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%20-%20Copy%20-%20Cop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%20-%20Copy%20-%20Copy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%20-%20Copy%20-%20Copy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%20-%20Copy%20-%20Copy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%20-%20Copy%20-%20Copy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%20-%20Copy%20-%20Copy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ownloads\30-06-24%20Daily%20Cumulative%20Progress%20-%20B18%20&amp;%20B19.xlsx" TargetMode="Externa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chartUserShapes" Target="../drawings/drawing1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ownloads\30-06-24%20Daily%20Cumulative%20Progress%20-%20B18%20&amp;%20B19.xlsx" TargetMode="Externa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chartUserShapes" Target="../drawings/drawing2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ownloads\DPR%20Suraksha%20Site%20(11)%20-%20B14,%20B15%20&amp;%20B16%20august24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ownloads\DPR%20Suraksha%20Site%20(11)%20-%20B14,%20B15%20&amp;%20B16%20august24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ownloads\DPR%20Suraksha%20Site%20(11)%20-%20B14,%20B15%20&amp;%20B16%20august24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%20-%20Copy%20-%20Cop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ownloads\DRP%20-%20B17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DPR%20Suraksha%20Site%20(11)%20-%20B08,%20B09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DPR%20Suraksha%20Site%20(11)%20-%20B08,%20B09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%20-%20Copy%20-%20Copy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%20-%20Copy%20-%20Copy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%20-%20Copy%20-%20Copy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%20-%20Copy%20-%20Copy.xlsx" TargetMode="External"/><Relationship Id="rId2" Type="http://schemas.microsoft.com/office/2011/relationships/chartColorStyle" Target="colors26.xml"/><Relationship Id="rId1" Type="http://schemas.microsoft.com/office/2011/relationships/chartStyle" Target="style26.xml"/><Relationship Id="rId4" Type="http://schemas.openxmlformats.org/officeDocument/2006/relationships/chartUserShapes" Target="../drawings/drawing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%20-%20Copy%20-%20Cop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%20-%20Copy%20-%20Cop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%20-%20Copy%20-%20Cop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%20-%20Copy%20-%20Cop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%20-%20Copy%20-%20Copy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Avg Cost/Cum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157173988891538"/>
          <c:y val="9.4841366993491827E-2"/>
          <c:w val="0.77150437445319331"/>
          <c:h val="0.81165368392257375"/>
        </c:manualLayout>
      </c:layout>
      <c:barChart>
        <c:barDir val="bar"/>
        <c:grouping val="clustered"/>
        <c:varyColors val="0"/>
        <c:ser>
          <c:idx val="3"/>
          <c:order val="3"/>
          <c:tx>
            <c:strRef>
              <c:f>Sheet6!$L$5</c:f>
              <c:strCache>
                <c:ptCount val="1"/>
                <c:pt idx="0">
                  <c:v>Avg Cost/Cum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trendline>
            <c:spPr>
              <a:ln w="19050" cap="rnd">
                <a:solidFill>
                  <a:schemeClr val="accent4"/>
                </a:solidFill>
              </a:ln>
              <a:effectLst/>
            </c:spPr>
            <c:trendlineType val="movingAvg"/>
            <c:period val="2"/>
            <c:dispRSqr val="0"/>
            <c:dispEq val="0"/>
          </c:trendline>
          <c:trendline>
            <c:spPr>
              <a:ln w="19050" cap="rnd">
                <a:solidFill>
                  <a:schemeClr val="accent4"/>
                </a:solidFill>
              </a:ln>
              <a:effectLst/>
            </c:spPr>
            <c:trendlineType val="movingAvg"/>
            <c:period val="2"/>
            <c:dispRSqr val="0"/>
            <c:dispEq val="0"/>
          </c:trendline>
          <c:cat>
            <c:multiLvlStrRef>
              <c:f>Sheet6!$G$6:$H$36</c:f>
              <c:multiLvlStrCache>
                <c:ptCount val="31"/>
                <c:lvl>
                  <c:pt idx="0">
                    <c:v>Apr-22</c:v>
                  </c:pt>
                  <c:pt idx="1">
                    <c:v>May-22</c:v>
                  </c:pt>
                  <c:pt idx="2">
                    <c:v>Jun-22</c:v>
                  </c:pt>
                  <c:pt idx="3">
                    <c:v>Jul-22</c:v>
                  </c:pt>
                  <c:pt idx="4">
                    <c:v>Aug-22</c:v>
                  </c:pt>
                  <c:pt idx="5">
                    <c:v>Sep-22</c:v>
                  </c:pt>
                  <c:pt idx="6">
                    <c:v>Oct-22</c:v>
                  </c:pt>
                  <c:pt idx="7">
                    <c:v>Nov-22</c:v>
                  </c:pt>
                  <c:pt idx="8">
                    <c:v>Dec-22</c:v>
                  </c:pt>
                  <c:pt idx="9">
                    <c:v>Jan-23</c:v>
                  </c:pt>
                  <c:pt idx="10">
                    <c:v>Feb-23</c:v>
                  </c:pt>
                  <c:pt idx="11">
                    <c:v>Mar-23</c:v>
                  </c:pt>
                  <c:pt idx="12">
                    <c:v>Apr-23</c:v>
                  </c:pt>
                  <c:pt idx="13">
                    <c:v>May-23</c:v>
                  </c:pt>
                  <c:pt idx="14">
                    <c:v>Jun-23</c:v>
                  </c:pt>
                  <c:pt idx="15">
                    <c:v>Jul-23</c:v>
                  </c:pt>
                  <c:pt idx="16">
                    <c:v>Aug-23</c:v>
                  </c:pt>
                  <c:pt idx="17">
                    <c:v>Sep-23</c:v>
                  </c:pt>
                  <c:pt idx="18">
                    <c:v>Oct-23</c:v>
                  </c:pt>
                  <c:pt idx="19">
                    <c:v>Nov-23</c:v>
                  </c:pt>
                  <c:pt idx="20">
                    <c:v>Dec-23</c:v>
                  </c:pt>
                  <c:pt idx="21">
                    <c:v>Jan-24</c:v>
                  </c:pt>
                  <c:pt idx="22">
                    <c:v>Feb-24</c:v>
                  </c:pt>
                  <c:pt idx="23">
                    <c:v>Mar-24</c:v>
                  </c:pt>
                  <c:pt idx="24">
                    <c:v>Apr-24</c:v>
                  </c:pt>
                  <c:pt idx="25">
                    <c:v>May-24</c:v>
                  </c:pt>
                  <c:pt idx="26">
                    <c:v>Jun-24</c:v>
                  </c:pt>
                  <c:pt idx="27">
                    <c:v>Jul-24</c:v>
                  </c:pt>
                  <c:pt idx="28">
                    <c:v>Aug-24</c:v>
                  </c:pt>
                  <c:pt idx="29">
                    <c:v>Sep-24</c:v>
                  </c:pt>
                  <c:pt idx="30">
                    <c:v>Oct-24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</c:lvl>
              </c:multiLvlStrCache>
            </c:multiLvlStrRef>
          </c:cat>
          <c:val>
            <c:numRef>
              <c:f>Sheet6!$L$6:$L$36</c:f>
              <c:numCache>
                <c:formatCode>General</c:formatCode>
                <c:ptCount val="31"/>
                <c:pt idx="0">
                  <c:v>4469</c:v>
                </c:pt>
                <c:pt idx="1">
                  <c:v>3788</c:v>
                </c:pt>
                <c:pt idx="2">
                  <c:v>4249</c:v>
                </c:pt>
                <c:pt idx="3">
                  <c:v>6637</c:v>
                </c:pt>
                <c:pt idx="4">
                  <c:v>5761</c:v>
                </c:pt>
                <c:pt idx="5">
                  <c:v>6974</c:v>
                </c:pt>
                <c:pt idx="6">
                  <c:v>5331</c:v>
                </c:pt>
                <c:pt idx="7">
                  <c:v>4801</c:v>
                </c:pt>
                <c:pt idx="8">
                  <c:v>4269</c:v>
                </c:pt>
                <c:pt idx="9">
                  <c:v>4934</c:v>
                </c:pt>
                <c:pt idx="10">
                  <c:v>2326</c:v>
                </c:pt>
                <c:pt idx="11">
                  <c:v>4748</c:v>
                </c:pt>
                <c:pt idx="12">
                  <c:v>6384</c:v>
                </c:pt>
                <c:pt idx="13">
                  <c:v>5636</c:v>
                </c:pt>
                <c:pt idx="14">
                  <c:v>6635</c:v>
                </c:pt>
                <c:pt idx="15">
                  <c:v>9251</c:v>
                </c:pt>
                <c:pt idx="16">
                  <c:v>6052</c:v>
                </c:pt>
                <c:pt idx="17">
                  <c:v>6401</c:v>
                </c:pt>
                <c:pt idx="18">
                  <c:v>7726</c:v>
                </c:pt>
                <c:pt idx="19">
                  <c:v>7508</c:v>
                </c:pt>
                <c:pt idx="20">
                  <c:v>7049</c:v>
                </c:pt>
                <c:pt idx="21">
                  <c:v>5890</c:v>
                </c:pt>
                <c:pt idx="22">
                  <c:v>6055</c:v>
                </c:pt>
                <c:pt idx="23">
                  <c:v>6072</c:v>
                </c:pt>
                <c:pt idx="24">
                  <c:v>6947</c:v>
                </c:pt>
                <c:pt idx="25">
                  <c:v>6363</c:v>
                </c:pt>
                <c:pt idx="26">
                  <c:v>6811</c:v>
                </c:pt>
                <c:pt idx="27">
                  <c:v>7882</c:v>
                </c:pt>
                <c:pt idx="28">
                  <c:v>6344</c:v>
                </c:pt>
                <c:pt idx="29" formatCode="0">
                  <c:v>5592.8102013695316</c:v>
                </c:pt>
                <c:pt idx="30">
                  <c:v>5021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32-435F-BED5-1DEF959A21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2112487887"/>
        <c:axId val="2112479983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Sheet6!$I$5</c15:sqref>
                        </c15:formulaRef>
                      </c:ext>
                    </c:extLst>
                    <c:strCache>
                      <c:ptCount val="1"/>
                      <c:pt idx="0">
                        <c:v>Labour Cost (INR)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l"/>
                  </a:scene3d>
                  <a:sp3d prstMaterial="plastic">
                    <a:bevelT w="0" h="0"/>
                  </a:sp3d>
                </c:spPr>
                <c:invertIfNegative val="0"/>
                <c:cat>
                  <c:multiLvlStrRef>
                    <c:extLst>
                      <c:ext uri="{02D57815-91ED-43cb-92C2-25804820EDAC}">
                        <c15:formulaRef>
                          <c15:sqref>Sheet6!$G$6:$H$36</c15:sqref>
                        </c15:formulaRef>
                      </c:ext>
                    </c:extLst>
                    <c:multiLvlStrCache>
                      <c:ptCount val="31"/>
                      <c:lvl>
                        <c:pt idx="0">
                          <c:v>Apr-22</c:v>
                        </c:pt>
                        <c:pt idx="1">
                          <c:v>May-22</c:v>
                        </c:pt>
                        <c:pt idx="2">
                          <c:v>Jun-22</c:v>
                        </c:pt>
                        <c:pt idx="3">
                          <c:v>Jul-22</c:v>
                        </c:pt>
                        <c:pt idx="4">
                          <c:v>Aug-22</c:v>
                        </c:pt>
                        <c:pt idx="5">
                          <c:v>Sep-22</c:v>
                        </c:pt>
                        <c:pt idx="6">
                          <c:v>Oct-22</c:v>
                        </c:pt>
                        <c:pt idx="7">
                          <c:v>Nov-22</c:v>
                        </c:pt>
                        <c:pt idx="8">
                          <c:v>Dec-22</c:v>
                        </c:pt>
                        <c:pt idx="9">
                          <c:v>Jan-23</c:v>
                        </c:pt>
                        <c:pt idx="10">
                          <c:v>Feb-23</c:v>
                        </c:pt>
                        <c:pt idx="11">
                          <c:v>Mar-23</c:v>
                        </c:pt>
                        <c:pt idx="12">
                          <c:v>Apr-23</c:v>
                        </c:pt>
                        <c:pt idx="13">
                          <c:v>May-23</c:v>
                        </c:pt>
                        <c:pt idx="14">
                          <c:v>Jun-23</c:v>
                        </c:pt>
                        <c:pt idx="15">
                          <c:v>Jul-23</c:v>
                        </c:pt>
                        <c:pt idx="16">
                          <c:v>Aug-23</c:v>
                        </c:pt>
                        <c:pt idx="17">
                          <c:v>Sep-23</c:v>
                        </c:pt>
                        <c:pt idx="18">
                          <c:v>Oct-23</c:v>
                        </c:pt>
                        <c:pt idx="19">
                          <c:v>Nov-23</c:v>
                        </c:pt>
                        <c:pt idx="20">
                          <c:v>Dec-23</c:v>
                        </c:pt>
                        <c:pt idx="21">
                          <c:v>Jan-24</c:v>
                        </c:pt>
                        <c:pt idx="22">
                          <c:v>Feb-24</c:v>
                        </c:pt>
                        <c:pt idx="23">
                          <c:v>Mar-24</c:v>
                        </c:pt>
                        <c:pt idx="24">
                          <c:v>Apr-24</c:v>
                        </c:pt>
                        <c:pt idx="25">
                          <c:v>May-24</c:v>
                        </c:pt>
                        <c:pt idx="26">
                          <c:v>Jun-24</c:v>
                        </c:pt>
                        <c:pt idx="27">
                          <c:v>Jul-24</c:v>
                        </c:pt>
                        <c:pt idx="28">
                          <c:v>Aug-24</c:v>
                        </c:pt>
                        <c:pt idx="29">
                          <c:v>Sep-24</c:v>
                        </c:pt>
                        <c:pt idx="30">
                          <c:v>Oct-24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  <c:pt idx="15">
                          <c:v>16</c:v>
                        </c:pt>
                        <c:pt idx="16">
                          <c:v>17</c:v>
                        </c:pt>
                        <c:pt idx="17">
                          <c:v>18</c:v>
                        </c:pt>
                        <c:pt idx="18">
                          <c:v>19</c:v>
                        </c:pt>
                        <c:pt idx="19">
                          <c:v>20</c:v>
                        </c:pt>
                        <c:pt idx="20">
                          <c:v>21</c:v>
                        </c:pt>
                        <c:pt idx="21">
                          <c:v>22</c:v>
                        </c:pt>
                        <c:pt idx="22">
                          <c:v>23</c:v>
                        </c:pt>
                        <c:pt idx="23">
                          <c:v>24</c:v>
                        </c:pt>
                        <c:pt idx="24">
                          <c:v>25</c:v>
                        </c:pt>
                        <c:pt idx="25">
                          <c:v>26</c:v>
                        </c:pt>
                        <c:pt idx="26">
                          <c:v>27</c:v>
                        </c:pt>
                        <c:pt idx="27">
                          <c:v>28</c:v>
                        </c:pt>
                        <c:pt idx="28">
                          <c:v>29</c:v>
                        </c:pt>
                        <c:pt idx="29">
                          <c:v>30</c:v>
                        </c:pt>
                        <c:pt idx="30">
                          <c:v>31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Sheet6!$I$6:$I$36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 formatCode="#,##0">
                        <c:v>10003410</c:v>
                      </c:pt>
                      <c:pt idx="18" formatCode="#,##0">
                        <c:v>10370522</c:v>
                      </c:pt>
                      <c:pt idx="19" formatCode="#,##0">
                        <c:v>8979301</c:v>
                      </c:pt>
                      <c:pt idx="20" formatCode="#,##0">
                        <c:v>13128945</c:v>
                      </c:pt>
                      <c:pt idx="21" formatCode="#,##0">
                        <c:v>18989158</c:v>
                      </c:pt>
                      <c:pt idx="22" formatCode="#,##0">
                        <c:v>21732402</c:v>
                      </c:pt>
                      <c:pt idx="23" formatCode="#,##0">
                        <c:v>22651394</c:v>
                      </c:pt>
                      <c:pt idx="24" formatCode="#,##0">
                        <c:v>20895183</c:v>
                      </c:pt>
                      <c:pt idx="25" formatCode="#,##0">
                        <c:v>22060451</c:v>
                      </c:pt>
                      <c:pt idx="26">
                        <c:v>24000480</c:v>
                      </c:pt>
                      <c:pt idx="27">
                        <c:v>18947767</c:v>
                      </c:pt>
                      <c:pt idx="28">
                        <c:v>17889451</c:v>
                      </c:pt>
                      <c:pt idx="29" formatCode="0">
                        <c:v>20070974.655303024</c:v>
                      </c:pt>
                      <c:pt idx="30">
                        <c:v>20365311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C932-435F-BED5-1DEF959A21FB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Sheet6!$J$5</c15:sqref>
                        </c15:formulaRef>
                      </c:ext>
                    </c:extLst>
                    <c:strCache>
                      <c:ptCount val="1"/>
                      <c:pt idx="0">
                        <c:v>Concrete (Cum)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l"/>
                  </a:scene3d>
                  <a:sp3d prstMaterial="plastic">
                    <a:bevelT w="0" h="0"/>
                  </a:sp3d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Sheet6!$G$6:$H$36</c15:sqref>
                        </c15:formulaRef>
                      </c:ext>
                    </c:extLst>
                    <c:multiLvlStrCache>
                      <c:ptCount val="31"/>
                      <c:lvl>
                        <c:pt idx="0">
                          <c:v>Apr-22</c:v>
                        </c:pt>
                        <c:pt idx="1">
                          <c:v>May-22</c:v>
                        </c:pt>
                        <c:pt idx="2">
                          <c:v>Jun-22</c:v>
                        </c:pt>
                        <c:pt idx="3">
                          <c:v>Jul-22</c:v>
                        </c:pt>
                        <c:pt idx="4">
                          <c:v>Aug-22</c:v>
                        </c:pt>
                        <c:pt idx="5">
                          <c:v>Sep-22</c:v>
                        </c:pt>
                        <c:pt idx="6">
                          <c:v>Oct-22</c:v>
                        </c:pt>
                        <c:pt idx="7">
                          <c:v>Nov-22</c:v>
                        </c:pt>
                        <c:pt idx="8">
                          <c:v>Dec-22</c:v>
                        </c:pt>
                        <c:pt idx="9">
                          <c:v>Jan-23</c:v>
                        </c:pt>
                        <c:pt idx="10">
                          <c:v>Feb-23</c:v>
                        </c:pt>
                        <c:pt idx="11">
                          <c:v>Mar-23</c:v>
                        </c:pt>
                        <c:pt idx="12">
                          <c:v>Apr-23</c:v>
                        </c:pt>
                        <c:pt idx="13">
                          <c:v>May-23</c:v>
                        </c:pt>
                        <c:pt idx="14">
                          <c:v>Jun-23</c:v>
                        </c:pt>
                        <c:pt idx="15">
                          <c:v>Jul-23</c:v>
                        </c:pt>
                        <c:pt idx="16">
                          <c:v>Aug-23</c:v>
                        </c:pt>
                        <c:pt idx="17">
                          <c:v>Sep-23</c:v>
                        </c:pt>
                        <c:pt idx="18">
                          <c:v>Oct-23</c:v>
                        </c:pt>
                        <c:pt idx="19">
                          <c:v>Nov-23</c:v>
                        </c:pt>
                        <c:pt idx="20">
                          <c:v>Dec-23</c:v>
                        </c:pt>
                        <c:pt idx="21">
                          <c:v>Jan-24</c:v>
                        </c:pt>
                        <c:pt idx="22">
                          <c:v>Feb-24</c:v>
                        </c:pt>
                        <c:pt idx="23">
                          <c:v>Mar-24</c:v>
                        </c:pt>
                        <c:pt idx="24">
                          <c:v>Apr-24</c:v>
                        </c:pt>
                        <c:pt idx="25">
                          <c:v>May-24</c:v>
                        </c:pt>
                        <c:pt idx="26">
                          <c:v>Jun-24</c:v>
                        </c:pt>
                        <c:pt idx="27">
                          <c:v>Jul-24</c:v>
                        </c:pt>
                        <c:pt idx="28">
                          <c:v>Aug-24</c:v>
                        </c:pt>
                        <c:pt idx="29">
                          <c:v>Sep-24</c:v>
                        </c:pt>
                        <c:pt idx="30">
                          <c:v>Oct-24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  <c:pt idx="15">
                          <c:v>16</c:v>
                        </c:pt>
                        <c:pt idx="16">
                          <c:v>17</c:v>
                        </c:pt>
                        <c:pt idx="17">
                          <c:v>18</c:v>
                        </c:pt>
                        <c:pt idx="18">
                          <c:v>19</c:v>
                        </c:pt>
                        <c:pt idx="19">
                          <c:v>20</c:v>
                        </c:pt>
                        <c:pt idx="20">
                          <c:v>21</c:v>
                        </c:pt>
                        <c:pt idx="21">
                          <c:v>22</c:v>
                        </c:pt>
                        <c:pt idx="22">
                          <c:v>23</c:v>
                        </c:pt>
                        <c:pt idx="23">
                          <c:v>24</c:v>
                        </c:pt>
                        <c:pt idx="24">
                          <c:v>25</c:v>
                        </c:pt>
                        <c:pt idx="25">
                          <c:v>26</c:v>
                        </c:pt>
                        <c:pt idx="26">
                          <c:v>27</c:v>
                        </c:pt>
                        <c:pt idx="27">
                          <c:v>28</c:v>
                        </c:pt>
                        <c:pt idx="28">
                          <c:v>29</c:v>
                        </c:pt>
                        <c:pt idx="29">
                          <c:v>30</c:v>
                        </c:pt>
                        <c:pt idx="30">
                          <c:v>31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Sheet6!$J$6:$J$36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544</c:v>
                      </c:pt>
                      <c:pt idx="1">
                        <c:v>652</c:v>
                      </c:pt>
                      <c:pt idx="2">
                        <c:v>662</c:v>
                      </c:pt>
                      <c:pt idx="3">
                        <c:v>400</c:v>
                      </c:pt>
                      <c:pt idx="4">
                        <c:v>445</c:v>
                      </c:pt>
                      <c:pt idx="5">
                        <c:v>285</c:v>
                      </c:pt>
                      <c:pt idx="6">
                        <c:v>387</c:v>
                      </c:pt>
                      <c:pt idx="7">
                        <c:v>555</c:v>
                      </c:pt>
                      <c:pt idx="8">
                        <c:v>935</c:v>
                      </c:pt>
                      <c:pt idx="9">
                        <c:v>972</c:v>
                      </c:pt>
                      <c:pt idx="10">
                        <c:v>2232</c:v>
                      </c:pt>
                      <c:pt idx="11">
                        <c:v>903</c:v>
                      </c:pt>
                      <c:pt idx="12">
                        <c:v>824</c:v>
                      </c:pt>
                      <c:pt idx="13">
                        <c:v>1006</c:v>
                      </c:pt>
                      <c:pt idx="14">
                        <c:v>1085</c:v>
                      </c:pt>
                      <c:pt idx="15">
                        <c:v>506</c:v>
                      </c:pt>
                      <c:pt idx="16">
                        <c:v>1316</c:v>
                      </c:pt>
                      <c:pt idx="17">
                        <c:v>1563</c:v>
                      </c:pt>
                      <c:pt idx="18">
                        <c:v>1342</c:v>
                      </c:pt>
                      <c:pt idx="19">
                        <c:v>1196</c:v>
                      </c:pt>
                      <c:pt idx="20">
                        <c:v>1863</c:v>
                      </c:pt>
                      <c:pt idx="21">
                        <c:v>3224</c:v>
                      </c:pt>
                      <c:pt idx="22">
                        <c:v>3589</c:v>
                      </c:pt>
                      <c:pt idx="23">
                        <c:v>3731</c:v>
                      </c:pt>
                      <c:pt idx="24">
                        <c:v>3008</c:v>
                      </c:pt>
                      <c:pt idx="25">
                        <c:v>3467</c:v>
                      </c:pt>
                      <c:pt idx="26">
                        <c:v>3524</c:v>
                      </c:pt>
                      <c:pt idx="27">
                        <c:v>2404</c:v>
                      </c:pt>
                      <c:pt idx="28">
                        <c:v>2820</c:v>
                      </c:pt>
                      <c:pt idx="29">
                        <c:v>3589</c:v>
                      </c:pt>
                      <c:pt idx="30">
                        <c:v>4056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C932-435F-BED5-1DEF959A21FB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Sheet6!$K$5</c15:sqref>
                        </c15:formulaRef>
                      </c:ext>
                    </c:extLst>
                    <c:strCache>
                      <c:ptCount val="1"/>
                      <c:pt idx="0">
                        <c:v>Labour (Nos)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l"/>
                  </a:scene3d>
                  <a:sp3d prstMaterial="plastic">
                    <a:bevelT w="0" h="0"/>
                  </a:sp3d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Sheet6!$G$6:$H$36</c15:sqref>
                        </c15:formulaRef>
                      </c:ext>
                    </c:extLst>
                    <c:multiLvlStrCache>
                      <c:ptCount val="31"/>
                      <c:lvl>
                        <c:pt idx="0">
                          <c:v>Apr-22</c:v>
                        </c:pt>
                        <c:pt idx="1">
                          <c:v>May-22</c:v>
                        </c:pt>
                        <c:pt idx="2">
                          <c:v>Jun-22</c:v>
                        </c:pt>
                        <c:pt idx="3">
                          <c:v>Jul-22</c:v>
                        </c:pt>
                        <c:pt idx="4">
                          <c:v>Aug-22</c:v>
                        </c:pt>
                        <c:pt idx="5">
                          <c:v>Sep-22</c:v>
                        </c:pt>
                        <c:pt idx="6">
                          <c:v>Oct-22</c:v>
                        </c:pt>
                        <c:pt idx="7">
                          <c:v>Nov-22</c:v>
                        </c:pt>
                        <c:pt idx="8">
                          <c:v>Dec-22</c:v>
                        </c:pt>
                        <c:pt idx="9">
                          <c:v>Jan-23</c:v>
                        </c:pt>
                        <c:pt idx="10">
                          <c:v>Feb-23</c:v>
                        </c:pt>
                        <c:pt idx="11">
                          <c:v>Mar-23</c:v>
                        </c:pt>
                        <c:pt idx="12">
                          <c:v>Apr-23</c:v>
                        </c:pt>
                        <c:pt idx="13">
                          <c:v>May-23</c:v>
                        </c:pt>
                        <c:pt idx="14">
                          <c:v>Jun-23</c:v>
                        </c:pt>
                        <c:pt idx="15">
                          <c:v>Jul-23</c:v>
                        </c:pt>
                        <c:pt idx="16">
                          <c:v>Aug-23</c:v>
                        </c:pt>
                        <c:pt idx="17">
                          <c:v>Sep-23</c:v>
                        </c:pt>
                        <c:pt idx="18">
                          <c:v>Oct-23</c:v>
                        </c:pt>
                        <c:pt idx="19">
                          <c:v>Nov-23</c:v>
                        </c:pt>
                        <c:pt idx="20">
                          <c:v>Dec-23</c:v>
                        </c:pt>
                        <c:pt idx="21">
                          <c:v>Jan-24</c:v>
                        </c:pt>
                        <c:pt idx="22">
                          <c:v>Feb-24</c:v>
                        </c:pt>
                        <c:pt idx="23">
                          <c:v>Mar-24</c:v>
                        </c:pt>
                        <c:pt idx="24">
                          <c:v>Apr-24</c:v>
                        </c:pt>
                        <c:pt idx="25">
                          <c:v>May-24</c:v>
                        </c:pt>
                        <c:pt idx="26">
                          <c:v>Jun-24</c:v>
                        </c:pt>
                        <c:pt idx="27">
                          <c:v>Jul-24</c:v>
                        </c:pt>
                        <c:pt idx="28">
                          <c:v>Aug-24</c:v>
                        </c:pt>
                        <c:pt idx="29">
                          <c:v>Sep-24</c:v>
                        </c:pt>
                        <c:pt idx="30">
                          <c:v>Oct-24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  <c:pt idx="15">
                          <c:v>16</c:v>
                        </c:pt>
                        <c:pt idx="16">
                          <c:v>17</c:v>
                        </c:pt>
                        <c:pt idx="17">
                          <c:v>18</c:v>
                        </c:pt>
                        <c:pt idx="18">
                          <c:v>19</c:v>
                        </c:pt>
                        <c:pt idx="19">
                          <c:v>20</c:v>
                        </c:pt>
                        <c:pt idx="20">
                          <c:v>21</c:v>
                        </c:pt>
                        <c:pt idx="21">
                          <c:v>22</c:v>
                        </c:pt>
                        <c:pt idx="22">
                          <c:v>23</c:v>
                        </c:pt>
                        <c:pt idx="23">
                          <c:v>24</c:v>
                        </c:pt>
                        <c:pt idx="24">
                          <c:v>25</c:v>
                        </c:pt>
                        <c:pt idx="25">
                          <c:v>26</c:v>
                        </c:pt>
                        <c:pt idx="26">
                          <c:v>27</c:v>
                        </c:pt>
                        <c:pt idx="27">
                          <c:v>28</c:v>
                        </c:pt>
                        <c:pt idx="28">
                          <c:v>29</c:v>
                        </c:pt>
                        <c:pt idx="29">
                          <c:v>30</c:v>
                        </c:pt>
                        <c:pt idx="30">
                          <c:v>31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Sheet6!$K$6:$K$36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120</c:v>
                      </c:pt>
                      <c:pt idx="1">
                        <c:v>122</c:v>
                      </c:pt>
                      <c:pt idx="2">
                        <c:v>127</c:v>
                      </c:pt>
                      <c:pt idx="3">
                        <c:v>125</c:v>
                      </c:pt>
                      <c:pt idx="4">
                        <c:v>116</c:v>
                      </c:pt>
                      <c:pt idx="5">
                        <c:v>111</c:v>
                      </c:pt>
                      <c:pt idx="6">
                        <c:v>102</c:v>
                      </c:pt>
                      <c:pt idx="7">
                        <c:v>145</c:v>
                      </c:pt>
                      <c:pt idx="8">
                        <c:v>195</c:v>
                      </c:pt>
                      <c:pt idx="9">
                        <c:v>233</c:v>
                      </c:pt>
                      <c:pt idx="10">
                        <c:v>249</c:v>
                      </c:pt>
                      <c:pt idx="11">
                        <c:v>253</c:v>
                      </c:pt>
                      <c:pt idx="12">
                        <c:v>209</c:v>
                      </c:pt>
                      <c:pt idx="13">
                        <c:v>277</c:v>
                      </c:pt>
                      <c:pt idx="14">
                        <c:v>343</c:v>
                      </c:pt>
                      <c:pt idx="15">
                        <c:v>193</c:v>
                      </c:pt>
                      <c:pt idx="16">
                        <c:v>370</c:v>
                      </c:pt>
                      <c:pt idx="17">
                        <c:v>442</c:v>
                      </c:pt>
                      <c:pt idx="18">
                        <c:v>454</c:v>
                      </c:pt>
                      <c:pt idx="19">
                        <c:v>429</c:v>
                      </c:pt>
                      <c:pt idx="20">
                        <c:v>584</c:v>
                      </c:pt>
                      <c:pt idx="21">
                        <c:v>877</c:v>
                      </c:pt>
                      <c:pt idx="22">
                        <c:v>949</c:v>
                      </c:pt>
                      <c:pt idx="23">
                        <c:v>1009</c:v>
                      </c:pt>
                      <c:pt idx="24">
                        <c:v>915</c:v>
                      </c:pt>
                      <c:pt idx="25">
                        <c:v>997</c:v>
                      </c:pt>
                      <c:pt idx="26">
                        <c:v>1050</c:v>
                      </c:pt>
                      <c:pt idx="27">
                        <c:v>989</c:v>
                      </c:pt>
                      <c:pt idx="28">
                        <c:v>842</c:v>
                      </c:pt>
                      <c:pt idx="29">
                        <c:v>918</c:v>
                      </c:pt>
                      <c:pt idx="30">
                        <c:v>951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C932-435F-BED5-1DEF959A21FB}"/>
                  </c:ext>
                </c:extLst>
              </c15:ser>
            </c15:filteredBarSeries>
          </c:ext>
        </c:extLst>
      </c:barChart>
      <c:catAx>
        <c:axId val="21124878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479983"/>
        <c:crosses val="autoZero"/>
        <c:auto val="1"/>
        <c:lblAlgn val="ctr"/>
        <c:lblOffset val="100"/>
        <c:noMultiLvlLbl val="0"/>
      </c:catAx>
      <c:valAx>
        <c:axId val="21124799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487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926742429220616"/>
          <c:y val="0.96038940586972088"/>
          <c:w val="0.70146502431284763"/>
          <c:h val="3.961059413027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Hospital Area Element Repair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Sheet5!$F$48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537233560592594E-2"/>
                  <c:y val="-0.20644811704145219"/>
                </c:manualLayout>
              </c:layout>
              <c:tx>
                <c:rich>
                  <a:bodyPr/>
                  <a:lstStyle/>
                  <a:p>
                    <a:fld id="{B7D366B0-6BF5-4C4F-8DA3-8B0CAEDFA09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832E-4FE4-81BB-19B7FDA6CCF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3971857-15E0-4314-A1A0-C76562EF2F8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832E-4FE4-81BB-19B7FDA6CCF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6D9F9E3-2B96-485B-90F4-1A7529D8FB6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832E-4FE4-81BB-19B7FDA6CCF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A8F77C2-A4CB-46BF-B9C9-AFD93DC4BE8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32E-4FE4-81BB-19B7FDA6CCF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B7B54D7F-8901-4222-9070-714389A0DCC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832E-4FE4-81BB-19B7FDA6CCFD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957F95EE-571F-467A-B1E4-F9EFBCA3049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832E-4FE4-81BB-19B7FDA6CCFD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C2EB6285-E1A6-4AF2-973E-39D6B95DA3F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832E-4FE4-81BB-19B7FDA6CCFD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494F8BDF-1C13-49FB-9EBC-43BA1B0BC12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832E-4FE4-81BB-19B7FDA6CCFD}"/>
                </c:ext>
              </c:extLst>
            </c:dLbl>
            <c:dLbl>
              <c:idx val="8"/>
              <c:layout>
                <c:manualLayout>
                  <c:x val="-2.1960479437037861E-3"/>
                  <c:y val="-4.8171227309672209E-2"/>
                </c:manualLayout>
              </c:layout>
              <c:tx>
                <c:rich>
                  <a:bodyPr/>
                  <a:lstStyle/>
                  <a:p>
                    <a:fld id="{AE2897B3-C151-4EB3-B196-371C684F71F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832E-4FE4-81BB-19B7FDA6CCFD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27D41AB3-3D1D-4EA3-8F58-86AF8E7763C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832E-4FE4-81BB-19B7FDA6CCFD}"/>
                </c:ext>
              </c:extLst>
            </c:dLbl>
            <c:dLbl>
              <c:idx val="10"/>
              <c:layout>
                <c:manualLayout>
                  <c:x val="-1.098023971851853E-3"/>
                  <c:y val="-0.11010566242210786"/>
                </c:manualLayout>
              </c:layout>
              <c:tx>
                <c:rich>
                  <a:bodyPr/>
                  <a:lstStyle/>
                  <a:p>
                    <a:fld id="{C7969D2E-BF88-42DC-B8CC-A7085F1AC2D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832E-4FE4-81BB-19B7FDA6CCFD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661EC352-FF35-475D-8DA7-F7570E5DF1D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832E-4FE4-81BB-19B7FDA6CCFD}"/>
                </c:ext>
              </c:extLst>
            </c:dLbl>
            <c:dLbl>
              <c:idx val="12"/>
              <c:layout>
                <c:manualLayout>
                  <c:x val="0"/>
                  <c:y val="-0.19956651314007048"/>
                </c:manualLayout>
              </c:layout>
              <c:tx>
                <c:rich>
                  <a:bodyPr/>
                  <a:lstStyle/>
                  <a:p>
                    <a:fld id="{5708F72D-EE6B-4F25-AAE0-C5516A68325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832E-4FE4-81BB-19B7FDA6CCF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Sheet5!$H$28:$T$28</c:f>
              <c:numCache>
                <c:formatCode>mmm\-yy</c:formatCode>
                <c:ptCount val="13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  <c:pt idx="11">
                  <c:v>45536</c:v>
                </c:pt>
                <c:pt idx="12">
                  <c:v>45566</c:v>
                </c:pt>
              </c:numCache>
            </c:numRef>
          </c:cat>
          <c:val>
            <c:numRef>
              <c:f>Sheet5!$H$48:$T$48</c:f>
              <c:numCache>
                <c:formatCode>0</c:formatCode>
                <c:ptCount val="13"/>
                <c:pt idx="0">
                  <c:v>342.55948036782956</c:v>
                </c:pt>
                <c:pt idx="1">
                  <c:v>548.39941030906118</c:v>
                </c:pt>
                <c:pt idx="2">
                  <c:v>972.0184715237159</c:v>
                </c:pt>
                <c:pt idx="3">
                  <c:v>1647.4268315752486</c:v>
                </c:pt>
                <c:pt idx="4">
                  <c:v>1295.5017943713749</c:v>
                </c:pt>
                <c:pt idx="5" formatCode="_(* #,##0_);_(* \(#,##0\);_(* &quot;-&quot;??_);_(@_)">
                  <c:v>1406.1902534482215</c:v>
                </c:pt>
                <c:pt idx="6">
                  <c:v>1426</c:v>
                </c:pt>
                <c:pt idx="7">
                  <c:v>755.29158190448504</c:v>
                </c:pt>
                <c:pt idx="8">
                  <c:v>626.10333058726621</c:v>
                </c:pt>
                <c:pt idx="9">
                  <c:v>583.40091916734264</c:v>
                </c:pt>
                <c:pt idx="10">
                  <c:v>996.58605974395437</c:v>
                </c:pt>
                <c:pt idx="11">
                  <c:v>687.33648761480652</c:v>
                </c:pt>
                <c:pt idx="12">
                  <c:v>392.95774647887322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Sheet5!$H$49:$T$49</c15:f>
                <c15:dlblRangeCache>
                  <c:ptCount val="13"/>
                  <c:pt idx="0">
                    <c:v>343Rs/m3,
labour - 5 Nos</c:v>
                  </c:pt>
                  <c:pt idx="1">
                    <c:v>548Rs/m3,
labour - 10 Nos</c:v>
                  </c:pt>
                  <c:pt idx="2">
                    <c:v>972Rs/m3,
labour - 6 Nos</c:v>
                  </c:pt>
                  <c:pt idx="3">
                    <c:v>1647Rs/m3,
labour - 8 Nos</c:v>
                  </c:pt>
                  <c:pt idx="4">
                    <c:v>1296Rs/m3,
labour - 16 Nos</c:v>
                  </c:pt>
                  <c:pt idx="5">
                    <c:v>1406Rs/m3,
labour - 24 Nos</c:v>
                  </c:pt>
                  <c:pt idx="6">
                    <c:v>1426Rs/m3,
labour - 19 Nos</c:v>
                  </c:pt>
                  <c:pt idx="7">
                    <c:v>755Rs/m3,
labour - 3 Nos</c:v>
                  </c:pt>
                  <c:pt idx="8">
                    <c:v>626Rs/m3,
labour - 3 Nos</c:v>
                  </c:pt>
                  <c:pt idx="9">
                    <c:v>583Rs/m3,
labour - 2 Nos</c:v>
                  </c:pt>
                  <c:pt idx="10">
                    <c:v>997Rs/m3,
labour - 4 Nos</c:v>
                  </c:pt>
                  <c:pt idx="11">
                    <c:v>687Rs/m3,
labour - 6 Nos</c:v>
                  </c:pt>
                  <c:pt idx="12">
                    <c:v>393Rs/m3,
labour - 2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D-832E-4FE4-81BB-19B7FDA6CC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Sheet5!$F$47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32E-4FE4-81BB-19B7FDA6CCF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Sheet5!$H$28:$T$28</c:f>
              <c:numCache>
                <c:formatCode>mmm\-yy</c:formatCode>
                <c:ptCount val="13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  <c:pt idx="11">
                  <c:v>45536</c:v>
                </c:pt>
                <c:pt idx="12">
                  <c:v>45566</c:v>
                </c:pt>
              </c:numCache>
            </c:numRef>
          </c:cat>
          <c:val>
            <c:numRef>
              <c:f>Sheet5!$H$47:$T$47</c:f>
              <c:numCache>
                <c:formatCode>General</c:formatCode>
                <c:ptCount val="13"/>
                <c:pt idx="0">
                  <c:v>500</c:v>
                </c:pt>
                <c:pt idx="1">
                  <c:v>500</c:v>
                </c:pt>
                <c:pt idx="2">
                  <c:v>500</c:v>
                </c:pt>
                <c:pt idx="3">
                  <c:v>500</c:v>
                </c:pt>
                <c:pt idx="4">
                  <c:v>500</c:v>
                </c:pt>
                <c:pt idx="5">
                  <c:v>500</c:v>
                </c:pt>
                <c:pt idx="6">
                  <c:v>500</c:v>
                </c:pt>
                <c:pt idx="7" formatCode="0">
                  <c:v>500</c:v>
                </c:pt>
                <c:pt idx="8">
                  <c:v>500</c:v>
                </c:pt>
                <c:pt idx="9">
                  <c:v>500</c:v>
                </c:pt>
                <c:pt idx="10">
                  <c:v>500</c:v>
                </c:pt>
                <c:pt idx="11">
                  <c:v>500</c:v>
                </c:pt>
                <c:pt idx="12">
                  <c:v>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832E-4FE4-81BB-19B7FDA6CC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Pod Erection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Sheet5!$F$57</c:f>
              <c:strCache>
                <c:ptCount val="1"/>
                <c:pt idx="0">
                  <c:v>Actual Cost (Rs/Pod)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A2A871D5-CD76-4FED-88C1-A39556F54D0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4A69-43B8-BBA7-CBB5573CFC4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61D37C3-7B62-48AB-BC85-74012E2A117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4A69-43B8-BBA7-CBB5573CFC4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263CA7F-82E6-46D8-9FE5-7BD8CD20303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4A69-43B8-BBA7-CBB5573CFC49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A5D519B-6CC0-4D55-8CCD-071BC2A552A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4A69-43B8-BBA7-CBB5573CFC49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2431491-7572-40AB-91E9-E1E1BBE5D82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4A69-43B8-BBA7-CBB5573CFC4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AAAF437A-7EA0-42D5-AA57-E4047F1B880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A69-43B8-BBA7-CBB5573CFC4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5DCF4231-F34E-4600-AC87-722ECD5296C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4A69-43B8-BBA7-CBB5573CFC49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A735A36B-29DA-47D6-BD9B-42705FA8D2C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4A69-43B8-BBA7-CBB5573CFC4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20BE11CD-7886-48E6-99DF-5F1ABD97C09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4A69-43B8-BBA7-CBB5573CFC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Sheet5!$L$28:$T$28</c:f>
              <c:numCache>
                <c:formatCode>mmm\-yy</c:formatCode>
                <c:ptCount val="9"/>
                <c:pt idx="0">
                  <c:v>45323</c:v>
                </c:pt>
                <c:pt idx="1">
                  <c:v>45352</c:v>
                </c:pt>
                <c:pt idx="2">
                  <c:v>45383</c:v>
                </c:pt>
                <c:pt idx="3">
                  <c:v>45413</c:v>
                </c:pt>
                <c:pt idx="4">
                  <c:v>45444</c:v>
                </c:pt>
                <c:pt idx="5">
                  <c:v>45474</c:v>
                </c:pt>
                <c:pt idx="6">
                  <c:v>45505</c:v>
                </c:pt>
                <c:pt idx="7">
                  <c:v>45536</c:v>
                </c:pt>
                <c:pt idx="8">
                  <c:v>45566</c:v>
                </c:pt>
              </c:numCache>
            </c:numRef>
          </c:cat>
          <c:val>
            <c:numRef>
              <c:f>Sheet5!$L$57:$T$57</c:f>
              <c:numCache>
                <c:formatCode>General</c:formatCode>
                <c:ptCount val="9"/>
                <c:pt idx="0" formatCode="0">
                  <c:v>8283.9066567244645</c:v>
                </c:pt>
                <c:pt idx="1">
                  <c:v>6419</c:v>
                </c:pt>
                <c:pt idx="2" formatCode="0">
                  <c:v>9138.4767068474575</c:v>
                </c:pt>
                <c:pt idx="3" formatCode="0">
                  <c:v>6996.7972589975907</c:v>
                </c:pt>
                <c:pt idx="4" formatCode="0">
                  <c:v>7402.7824074074078</c:v>
                </c:pt>
                <c:pt idx="5" formatCode="0">
                  <c:v>7754.3160533535165</c:v>
                </c:pt>
                <c:pt idx="6" formatCode="0">
                  <c:v>9494.7529732812036</c:v>
                </c:pt>
                <c:pt idx="7" formatCode="0">
                  <c:v>7471.1450187357414</c:v>
                </c:pt>
                <c:pt idx="8" formatCode="0">
                  <c:v>6728.8276931833761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Sheet5!$L$58:$T$58</c15:f>
                <c15:dlblRangeCache>
                  <c:ptCount val="9"/>
                  <c:pt idx="0">
                    <c:v>8284Rs/Per Pod,
labour - 74 Nos</c:v>
                  </c:pt>
                  <c:pt idx="1">
                    <c:v>6419Rs/Per Pod,
labour - 67 Nos</c:v>
                  </c:pt>
                  <c:pt idx="2">
                    <c:v>9138Rs/Per Pod,
labour - 76 Nos</c:v>
                  </c:pt>
                  <c:pt idx="3">
                    <c:v>6997Rs/Per Pod,
labour - 68 Nos</c:v>
                  </c:pt>
                  <c:pt idx="4">
                    <c:v>7403Rs/Per Pod,
labour - 72 Nos</c:v>
                  </c:pt>
                  <c:pt idx="5">
                    <c:v>7754Rs/Per Pod,
labour - 66 Nos</c:v>
                  </c:pt>
                  <c:pt idx="6">
                    <c:v>9495Rs/Per Pod,
labour - 68 Nos</c:v>
                  </c:pt>
                  <c:pt idx="7">
                    <c:v>7471Rs/Per Pod,
labour - 62 Nos</c:v>
                  </c:pt>
                  <c:pt idx="8">
                    <c:v>6729Rs/Per Pod,
labour - 75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4A69-43B8-BBA7-CBB5573CFC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Sheet5!$F$56</c:f>
              <c:strCache>
                <c:ptCount val="1"/>
                <c:pt idx="0">
                  <c:v>Approved Cost (Rs/Pod)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4A69-43B8-BBA7-CBB5573CFC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Sheet5!$L$28:$T$28</c:f>
              <c:numCache>
                <c:formatCode>mmm\-yy</c:formatCode>
                <c:ptCount val="9"/>
                <c:pt idx="0">
                  <c:v>45323</c:v>
                </c:pt>
                <c:pt idx="1">
                  <c:v>45352</c:v>
                </c:pt>
                <c:pt idx="2">
                  <c:v>45383</c:v>
                </c:pt>
                <c:pt idx="3">
                  <c:v>45413</c:v>
                </c:pt>
                <c:pt idx="4">
                  <c:v>45444</c:v>
                </c:pt>
                <c:pt idx="5">
                  <c:v>45474</c:v>
                </c:pt>
                <c:pt idx="6">
                  <c:v>45505</c:v>
                </c:pt>
                <c:pt idx="7">
                  <c:v>45536</c:v>
                </c:pt>
                <c:pt idx="8">
                  <c:v>45566</c:v>
                </c:pt>
              </c:numCache>
            </c:numRef>
          </c:cat>
          <c:val>
            <c:numRef>
              <c:f>Sheet5!$L$56:$T$56</c:f>
              <c:numCache>
                <c:formatCode>General</c:formatCode>
                <c:ptCount val="9"/>
                <c:pt idx="0">
                  <c:v>4000</c:v>
                </c:pt>
                <c:pt idx="1">
                  <c:v>4000</c:v>
                </c:pt>
                <c:pt idx="2" formatCode="0">
                  <c:v>4000</c:v>
                </c:pt>
                <c:pt idx="3">
                  <c:v>4000</c:v>
                </c:pt>
                <c:pt idx="4" formatCode="0">
                  <c:v>4000</c:v>
                </c:pt>
                <c:pt idx="5">
                  <c:v>4000</c:v>
                </c:pt>
                <c:pt idx="6">
                  <c:v>4000</c:v>
                </c:pt>
                <c:pt idx="7">
                  <c:v>4000</c:v>
                </c:pt>
                <c:pt idx="8">
                  <c:v>4000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4A69-43B8-BBA7-CBB5573CFC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Pod Finishing Cost Performance</a:t>
            </a:r>
          </a:p>
        </c:rich>
      </c:tx>
      <c:layout>
        <c:manualLayout>
          <c:xMode val="edge"/>
          <c:yMode val="edge"/>
          <c:x val="0.6143783925497819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Sheet5!$F$51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0.12182743280927523"/>
                </c:manualLayout>
              </c:layout>
              <c:tx>
                <c:rich>
                  <a:bodyPr/>
                  <a:lstStyle/>
                  <a:p>
                    <a:fld id="{4F09C6C4-FD0C-4FCC-8FB1-9C39C050A73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DF4C-4484-91E0-D9B29969EF2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24E1C50-CFE9-4463-8DA5-5B47462EE2C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DF4C-4484-91E0-D9B29969EF2C}"/>
                </c:ext>
              </c:extLst>
            </c:dLbl>
            <c:dLbl>
              <c:idx val="2"/>
              <c:layout>
                <c:manualLayout>
                  <c:x val="-1.0974196725524365E-2"/>
                  <c:y val="-0.13536381423252802"/>
                </c:manualLayout>
              </c:layout>
              <c:tx>
                <c:rich>
                  <a:bodyPr/>
                  <a:lstStyle/>
                  <a:p>
                    <a:fld id="{1619F43F-A1F6-4D8E-8984-1F507859B54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DF4C-4484-91E0-D9B29969EF2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78D676A-E85C-475E-A54F-0D382EBDA17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DF4C-4484-91E0-D9B29969EF2C}"/>
                </c:ext>
              </c:extLst>
            </c:dLbl>
            <c:dLbl>
              <c:idx val="4"/>
              <c:layout>
                <c:manualLayout>
                  <c:x val="1.3169036070629199E-2"/>
                  <c:y val="-0.15341232279686509"/>
                </c:manualLayout>
              </c:layout>
              <c:tx>
                <c:rich>
                  <a:bodyPr/>
                  <a:lstStyle/>
                  <a:p>
                    <a:fld id="{211E38F7-FC2B-4AEF-B6FD-76BFCCC59DA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DF4C-4484-91E0-D9B29969EF2C}"/>
                </c:ext>
              </c:extLst>
            </c:dLbl>
            <c:dLbl>
              <c:idx val="5"/>
              <c:layout>
                <c:manualLayout>
                  <c:x val="-2.0850973778496294E-2"/>
                  <c:y val="0.10829105138602246"/>
                </c:manualLayout>
              </c:layout>
              <c:tx>
                <c:rich>
                  <a:bodyPr/>
                  <a:lstStyle/>
                  <a:p>
                    <a:fld id="{4EC021B1-41AC-4BC5-9B9A-E8D00FF0CA3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DF4C-4484-91E0-D9B29969EF2C}"/>
                </c:ext>
              </c:extLst>
            </c:dLbl>
            <c:dLbl>
              <c:idx val="6"/>
              <c:layout>
                <c:manualLayout>
                  <c:x val="2.1948393451048731E-3"/>
                  <c:y val="-0.10829105138602246"/>
                </c:manualLayout>
              </c:layout>
              <c:tx>
                <c:rich>
                  <a:bodyPr/>
                  <a:lstStyle/>
                  <a:p>
                    <a:fld id="{D1B8977D-2C83-4576-98FE-99BF69794EF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DF4C-4484-91E0-D9B29969EF2C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71AD834E-C797-4488-ACDC-F49F703451F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DF4C-4484-91E0-D9B29969EF2C}"/>
                </c:ext>
              </c:extLst>
            </c:dLbl>
            <c:dLbl>
              <c:idx val="8"/>
              <c:layout>
                <c:manualLayout>
                  <c:x val="-6.5845180353146194E-3"/>
                  <c:y val="-0.21206997563096058"/>
                </c:manualLayout>
              </c:layout>
              <c:tx>
                <c:rich>
                  <a:bodyPr/>
                  <a:lstStyle/>
                  <a:p>
                    <a:fld id="{3EF653B5-7123-46A6-B242-9CB0596FD82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DF4C-4484-91E0-D9B29969EF2C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52ABBFEB-8EC5-42A8-8D34-E6CB1015DBA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DF4C-4484-91E0-D9B29969EF2C}"/>
                </c:ext>
              </c:extLst>
            </c:dLbl>
            <c:dLbl>
              <c:idx val="10"/>
              <c:layout>
                <c:manualLayout>
                  <c:x val="-3.2922590176574706E-3"/>
                  <c:y val="-0.15341232279686509"/>
                </c:manualLayout>
              </c:layout>
              <c:tx>
                <c:rich>
                  <a:bodyPr/>
                  <a:lstStyle/>
                  <a:p>
                    <a:fld id="{729D1685-73A3-45ED-88D3-9EEB5F616F8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DF4C-4484-91E0-D9B29969EF2C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2451ABAA-5027-4A36-972E-33832AA8663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DF4C-4484-91E0-D9B29969EF2C}"/>
                </c:ext>
              </c:extLst>
            </c:dLbl>
            <c:dLbl>
              <c:idx val="12"/>
              <c:layout>
                <c:manualLayout>
                  <c:x val="0"/>
                  <c:y val="-0.14438806851469657"/>
                </c:manualLayout>
              </c:layout>
              <c:tx>
                <c:rich>
                  <a:bodyPr/>
                  <a:lstStyle/>
                  <a:p>
                    <a:fld id="{2DB6BA9A-8704-4366-B6BC-A62BA3A7011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DF4C-4484-91E0-D9B29969EF2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Sheet5!$H$28:$T$28</c:f>
              <c:numCache>
                <c:formatCode>mmm\-yy</c:formatCode>
                <c:ptCount val="13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  <c:pt idx="11">
                  <c:v>45536</c:v>
                </c:pt>
                <c:pt idx="12">
                  <c:v>45566</c:v>
                </c:pt>
              </c:numCache>
            </c:numRef>
          </c:cat>
          <c:val>
            <c:numRef>
              <c:f>Sheet5!$H$51:$T$51</c:f>
              <c:numCache>
                <c:formatCode>0</c:formatCode>
                <c:ptCount val="13"/>
                <c:pt idx="0">
                  <c:v>2239.7299882960951</c:v>
                </c:pt>
                <c:pt idx="1">
                  <c:v>1683.5430773643182</c:v>
                </c:pt>
                <c:pt idx="2">
                  <c:v>2158.2336306019934</c:v>
                </c:pt>
                <c:pt idx="3">
                  <c:v>2432.2128346956179</c:v>
                </c:pt>
                <c:pt idx="4">
                  <c:v>2067.3323092677924</c:v>
                </c:pt>
                <c:pt idx="5">
                  <c:v>2168.596128297303</c:v>
                </c:pt>
                <c:pt idx="6">
                  <c:v>1855.1423653446175</c:v>
                </c:pt>
                <c:pt idx="7">
                  <c:v>1291.7321164740533</c:v>
                </c:pt>
                <c:pt idx="8">
                  <c:v>1407.1705616795471</c:v>
                </c:pt>
                <c:pt idx="9">
                  <c:v>1304.0332436736742</c:v>
                </c:pt>
                <c:pt idx="10">
                  <c:v>1455.236915342068</c:v>
                </c:pt>
                <c:pt idx="11">
                  <c:v>1186.6760732382756</c:v>
                </c:pt>
                <c:pt idx="12">
                  <c:v>1179.9035998802901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Sheet5!$H$52:$T$52</c15:f>
                <c15:dlblRangeCache>
                  <c:ptCount val="13"/>
                  <c:pt idx="0">
                    <c:v>2240Rs/m3,
labour - 43 Nos</c:v>
                  </c:pt>
                  <c:pt idx="1">
                    <c:v>1684Rs/m3,
labour - 45 Nos</c:v>
                  </c:pt>
                  <c:pt idx="2">
                    <c:v>2158Rs/m3,
labour - 66 Nos</c:v>
                  </c:pt>
                  <c:pt idx="3">
                    <c:v>2432Rs/m3,
labour - 92 Nos</c:v>
                  </c:pt>
                  <c:pt idx="4">
                    <c:v>2067Rs/m3,
labour - 13 Nos</c:v>
                  </c:pt>
                  <c:pt idx="5">
                    <c:v>2169Rs/m3,
labour - 18 Nos</c:v>
                  </c:pt>
                  <c:pt idx="6">
                    <c:v>1855Rs/m3,
labour - 42 Nos</c:v>
                  </c:pt>
                  <c:pt idx="7">
                    <c:v>1292Rs/m3,
labour - 149 Nos</c:v>
                  </c:pt>
                  <c:pt idx="8">
                    <c:v>1407Rs/m3,
labour - 109 Nos</c:v>
                  </c:pt>
                  <c:pt idx="9">
                    <c:v>1304Rs/m3,
labour - 125 Nos</c:v>
                  </c:pt>
                  <c:pt idx="10">
                    <c:v>1455Rs/m3,
labour - 81 Nos</c:v>
                  </c:pt>
                  <c:pt idx="11">
                    <c:v>1187Rs/m3,
labour - 72 Nos</c:v>
                  </c:pt>
                  <c:pt idx="12">
                    <c:v>1180Rs/m3,
labour - 104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D-DF4C-4484-91E0-D9B29969EF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Sheet5!$F$50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DF4C-4484-91E0-D9B29969EF2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Sheet5!$H$28:$T$28</c:f>
              <c:numCache>
                <c:formatCode>mmm\-yy</c:formatCode>
                <c:ptCount val="13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  <c:pt idx="11">
                  <c:v>45536</c:v>
                </c:pt>
                <c:pt idx="12">
                  <c:v>45566</c:v>
                </c:pt>
              </c:numCache>
            </c:numRef>
          </c:cat>
          <c:val>
            <c:numRef>
              <c:f>Sheet5!$H$50:$T$50</c:f>
              <c:numCache>
                <c:formatCode>General</c:formatCode>
                <c:ptCount val="13"/>
                <c:pt idx="0">
                  <c:v>1050</c:v>
                </c:pt>
                <c:pt idx="1">
                  <c:v>1050</c:v>
                </c:pt>
                <c:pt idx="2">
                  <c:v>1050</c:v>
                </c:pt>
                <c:pt idx="3">
                  <c:v>1050</c:v>
                </c:pt>
                <c:pt idx="4">
                  <c:v>1050</c:v>
                </c:pt>
                <c:pt idx="5">
                  <c:v>1050</c:v>
                </c:pt>
                <c:pt idx="6" formatCode="0">
                  <c:v>1050</c:v>
                </c:pt>
                <c:pt idx="7" formatCode="0">
                  <c:v>1050</c:v>
                </c:pt>
                <c:pt idx="8">
                  <c:v>1050</c:v>
                </c:pt>
                <c:pt idx="9">
                  <c:v>1050</c:v>
                </c:pt>
                <c:pt idx="10">
                  <c:v>1050</c:v>
                </c:pt>
                <c:pt idx="11">
                  <c:v>1050</c:v>
                </c:pt>
                <c:pt idx="12">
                  <c:v>1050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DF4C-4484-91E0-D9B29969EF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Pod Finishing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Sheet5!$F$54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9067-4330-A03B-B7921494408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9067-4330-A03B-B7921494408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9067-4330-A03B-B7921494408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9067-4330-A03B-B7921494408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9067-4330-A03B-B7921494408F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9067-4330-A03B-B7921494408F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9067-4330-A03B-B7921494408F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9067-4330-A03B-B7921494408F}"/>
                </c:ext>
              </c:extLst>
            </c:dLbl>
            <c:dLbl>
              <c:idx val="8"/>
              <c:layout>
                <c:manualLayout>
                  <c:x val="-6.1089700415662501E-2"/>
                  <c:y val="4.1237113402061855E-2"/>
                </c:manualLayout>
              </c:layout>
              <c:tx>
                <c:rich>
                  <a:bodyPr/>
                  <a:lstStyle/>
                  <a:p>
                    <a:fld id="{34B96DE3-9802-4299-9BA8-0AC47AB32F26}" type="CELLRANGE">
                      <a:rPr lang="en-US" baseline="0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43BE227A-92A7-4087-8E55-925887EA3A0A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9067-4330-A03B-B7921494408F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6B219E12-BF94-4267-AC0F-D0ABE9700094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C4E72D21-F03D-4279-A186-A20A21FF3842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9067-4330-A03B-B7921494408F}"/>
                </c:ext>
              </c:extLst>
            </c:dLbl>
            <c:dLbl>
              <c:idx val="10"/>
              <c:layout>
                <c:manualLayout>
                  <c:x val="-8.7271000593803563E-3"/>
                  <c:y val="-0.13287514318442153"/>
                </c:manualLayout>
              </c:layout>
              <c:tx>
                <c:rich>
                  <a:bodyPr/>
                  <a:lstStyle/>
                  <a:p>
                    <a:fld id="{C333FB6E-7848-4ECC-A4F7-49F0B8009BC3}" type="CELLRANGE">
                      <a:rPr lang="en-US" baseline="0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596FFE4C-4936-43F4-9CB0-746AE9BF9A99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9067-4330-A03B-B7921494408F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C99EFEF5-3600-4258-9C2F-D5D7B0698CE3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08E0B247-4F4E-430B-B820-087AB7BA3916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9067-4330-A03B-B7921494408F}"/>
                </c:ext>
              </c:extLst>
            </c:dLbl>
            <c:dLbl>
              <c:idx val="12"/>
              <c:layout>
                <c:manualLayout>
                  <c:x val="0"/>
                  <c:y val="-0.1970217640320733"/>
                </c:manualLayout>
              </c:layout>
              <c:tx>
                <c:rich>
                  <a:bodyPr/>
                  <a:lstStyle/>
                  <a:p>
                    <a:fld id="{5D1FE99A-0F8F-4AFC-B174-6BFFB9F44B02}" type="CELLRANGE">
                      <a:rPr lang="en-US" baseline="0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FD7E9642-2824-4FAA-BED5-4A88DCB56B6F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9067-4330-A03B-B792149440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Sheet5!$H$28:$T$28</c:f>
              <c:numCache>
                <c:formatCode>mmm\-yy</c:formatCode>
                <c:ptCount val="13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  <c:pt idx="11">
                  <c:v>45536</c:v>
                </c:pt>
                <c:pt idx="12">
                  <c:v>45566</c:v>
                </c:pt>
              </c:numCache>
            </c:numRef>
          </c:cat>
          <c:val>
            <c:numRef>
              <c:f>Sheet5!$H$54:$T$54</c:f>
              <c:numCache>
                <c:formatCode>General</c:formatCode>
                <c:ptCount val="13"/>
                <c:pt idx="8" formatCode="0">
                  <c:v>1855.2830786128829</c:v>
                </c:pt>
                <c:pt idx="9" formatCode="0">
                  <c:v>1437.298495818414</c:v>
                </c:pt>
                <c:pt idx="10" formatCode="0">
                  <c:v>1669.460195927416</c:v>
                </c:pt>
                <c:pt idx="11" formatCode="0">
                  <c:v>746.9106092167857</c:v>
                </c:pt>
                <c:pt idx="12" formatCode="0">
                  <c:v>1191.7752198574451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Sheet5!$H$55:$T$55</c15:f>
                <c15:dlblRangeCache>
                  <c:ptCount val="13"/>
                  <c:pt idx="8">
                    <c:v>1855Rs/Per Pod,
labour - 67 Nos</c:v>
                  </c:pt>
                  <c:pt idx="9">
                    <c:v>1437Rs/Per Pod,
labour - 29 Nos</c:v>
                  </c:pt>
                  <c:pt idx="10">
                    <c:v>1669Rs/Per Pod,
labour - 61 Nos</c:v>
                  </c:pt>
                  <c:pt idx="11">
                    <c:v>747Rs/Per Pod,
labour - 76 Nos</c:v>
                  </c:pt>
                  <c:pt idx="12">
                    <c:v>1192Rs/Per Pod,
labour - 64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D-9067-4330-A03B-B792149440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Sheet5!$F$53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Sheet5!$H$28:$T$28</c:f>
              <c:numCache>
                <c:formatCode>mmm\-yy</c:formatCode>
                <c:ptCount val="13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  <c:pt idx="11">
                  <c:v>45536</c:v>
                </c:pt>
                <c:pt idx="12">
                  <c:v>45566</c:v>
                </c:pt>
              </c:numCache>
            </c:numRef>
          </c:cat>
          <c:val>
            <c:numRef>
              <c:f>Sheet5!$H$53:$T$53</c:f>
              <c:numCache>
                <c:formatCode>General</c:formatCode>
                <c:ptCount val="13"/>
                <c:pt idx="8">
                  <c:v>1050</c:v>
                </c:pt>
                <c:pt idx="9">
                  <c:v>1050</c:v>
                </c:pt>
                <c:pt idx="10" formatCode="0">
                  <c:v>1050</c:v>
                </c:pt>
                <c:pt idx="11" formatCode="0">
                  <c:v>1050</c:v>
                </c:pt>
                <c:pt idx="12" formatCode="0">
                  <c:v>1050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9067-4330-A03B-B792149440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Fabrication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Sheet5!$F$59</c:f>
              <c:strCache>
                <c:ptCount val="1"/>
                <c:pt idx="0">
                  <c:v>Approved Cost (Rs/KGS)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Sheet5!$H$28:$T$28</c:f>
              <c:numCache>
                <c:formatCode>mmm\-yy</c:formatCode>
                <c:ptCount val="13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  <c:pt idx="11">
                  <c:v>45536</c:v>
                </c:pt>
                <c:pt idx="12">
                  <c:v>45566</c:v>
                </c:pt>
              </c:numCache>
            </c:numRef>
          </c:cat>
          <c:val>
            <c:numRef>
              <c:f>Sheet5!$H$59:$T$59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0-D454-4621-A143-8E85FF7AC7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ndard"/>
        <c:varyColors val="0"/>
        <c:ser>
          <c:idx val="1"/>
          <c:order val="1"/>
          <c:tx>
            <c:strRef>
              <c:f>Sheet5!$F$60</c:f>
              <c:strCache>
                <c:ptCount val="1"/>
                <c:pt idx="0">
                  <c:v>Actual Cost (Rs/KGS)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5.9977273703201363E-2"/>
                  <c:y val="-0.18035423681992269"/>
                </c:manualLayout>
              </c:layout>
              <c:tx>
                <c:rich>
                  <a:bodyPr/>
                  <a:lstStyle/>
                  <a:p>
                    <a:fld id="{022BB5B2-5E82-43A9-AD5A-EE27494A62E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D454-4621-A143-8E85FF7AC77C}"/>
                </c:ext>
              </c:extLst>
            </c:dLbl>
            <c:dLbl>
              <c:idx val="1"/>
              <c:layout>
                <c:manualLayout>
                  <c:x val="-1.9992424567733782E-2"/>
                  <c:y val="-0.16317764283707289"/>
                </c:manualLayout>
              </c:layout>
              <c:tx>
                <c:rich>
                  <a:bodyPr/>
                  <a:lstStyle/>
                  <a:p>
                    <a:fld id="{6F1BFDA4-9A35-4D8E-8CAF-3B33D58F964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D454-4621-A143-8E85FF7AC77C}"/>
                </c:ext>
              </c:extLst>
            </c:dLbl>
            <c:dLbl>
              <c:idx val="2"/>
              <c:layout>
                <c:manualLayout>
                  <c:x val="1.4438973298918844E-2"/>
                  <c:y val="-0.17176593982849783"/>
                </c:manualLayout>
              </c:layout>
              <c:tx>
                <c:rich>
                  <a:bodyPr/>
                  <a:lstStyle/>
                  <a:p>
                    <a:fld id="{696FFD05-9DD8-4528-B482-1CDB6BF0B7F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D454-4621-A143-8E85FF7AC77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2090F8C-E3F1-4770-AE81-3AF9351D2A1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D454-4621-A143-8E85FF7AC77C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98EFAE1-8837-417D-A837-F8F463DCB56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D454-4621-A143-8E85FF7AC77C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DB2BA4AF-F9DA-4C9E-809E-EB3B85E13B3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D454-4621-A143-8E85FF7AC77C}"/>
                </c:ext>
              </c:extLst>
            </c:dLbl>
            <c:dLbl>
              <c:idx val="6"/>
              <c:layout>
                <c:manualLayout>
                  <c:x val="0"/>
                  <c:y val="-0.19323668230706006"/>
                </c:manualLayout>
              </c:layout>
              <c:tx>
                <c:rich>
                  <a:bodyPr/>
                  <a:lstStyle/>
                  <a:p>
                    <a:fld id="{0AAA96FF-2D74-4668-A567-D0B0AE8140A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D454-4621-A143-8E85FF7AC77C}"/>
                </c:ext>
              </c:extLst>
            </c:dLbl>
            <c:dLbl>
              <c:idx val="7"/>
              <c:layout>
                <c:manualLayout>
                  <c:x val="3.3320707612888825E-3"/>
                  <c:y val="-0.1073537123928112"/>
                </c:manualLayout>
              </c:layout>
              <c:tx>
                <c:rich>
                  <a:bodyPr/>
                  <a:lstStyle/>
                  <a:p>
                    <a:fld id="{B262B899-3287-4426-BC2B-423F5321FBE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D454-4621-A143-8E85FF7AC77C}"/>
                </c:ext>
              </c:extLst>
            </c:dLbl>
            <c:dLbl>
              <c:idx val="8"/>
              <c:layout>
                <c:manualLayout>
                  <c:x val="-4.4427610150519518E-3"/>
                  <c:y val="0.12023615787994837"/>
                </c:manualLayout>
              </c:layout>
              <c:tx>
                <c:rich>
                  <a:bodyPr/>
                  <a:lstStyle/>
                  <a:p>
                    <a:fld id="{EC67DE53-9A5F-4208-A330-C9AFDEFC60D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D454-4621-A143-8E85FF7AC77C}"/>
                </c:ext>
              </c:extLst>
            </c:dLbl>
            <c:dLbl>
              <c:idx val="9"/>
              <c:layout>
                <c:manualLayout>
                  <c:x val="-7.5526937255883178E-2"/>
                  <c:y val="-0.28341380071702138"/>
                </c:manualLayout>
              </c:layout>
              <c:tx>
                <c:rich>
                  <a:bodyPr/>
                  <a:lstStyle/>
                  <a:p>
                    <a:fld id="{AAAB85DA-B81B-48C3-9E9D-A25143F1AF6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D454-4621-A143-8E85FF7AC77C}"/>
                </c:ext>
              </c:extLst>
            </c:dLbl>
            <c:dLbl>
              <c:idx val="10"/>
              <c:layout>
                <c:manualLayout>
                  <c:x val="-6.3309344464490311E-2"/>
                  <c:y val="5.152978194854934E-2"/>
                </c:manualLayout>
              </c:layout>
              <c:tx>
                <c:rich>
                  <a:bodyPr/>
                  <a:lstStyle/>
                  <a:p>
                    <a:fld id="{D2BD16C1-CB99-4239-8AF9-0CA62CA7B0F7}" type="CELLRANGE">
                      <a:rPr lang="fr-FR" dirty="0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D454-4621-A143-8E85FF7AC77C}"/>
                </c:ext>
              </c:extLst>
            </c:dLbl>
            <c:dLbl>
              <c:idx val="11"/>
              <c:layout>
                <c:manualLayout>
                  <c:x val="-7.7748317763409153E-2"/>
                  <c:y val="-0.22758987027275962"/>
                </c:manualLayout>
              </c:layout>
              <c:tx>
                <c:rich>
                  <a:bodyPr/>
                  <a:lstStyle/>
                  <a:p>
                    <a:fld id="{98113ED6-6DFC-4CAF-AA0D-5EB158444AE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D454-4621-A143-8E85FF7AC77C}"/>
                </c:ext>
              </c:extLst>
            </c:dLbl>
            <c:dLbl>
              <c:idx val="12"/>
              <c:layout>
                <c:manualLayout>
                  <c:x val="0"/>
                  <c:y val="-0.16747179133278536"/>
                </c:manualLayout>
              </c:layout>
              <c:tx>
                <c:rich>
                  <a:bodyPr/>
                  <a:lstStyle/>
                  <a:p>
                    <a:fld id="{F3DBB612-05A1-4AA5-8C51-EA10C0A2AD1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D-D454-4621-A143-8E85FF7AC7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Sheet5!$H$28:$T$28</c:f>
              <c:numCache>
                <c:formatCode>mmm\-yy</c:formatCode>
                <c:ptCount val="13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  <c:pt idx="11">
                  <c:v>45536</c:v>
                </c:pt>
                <c:pt idx="12">
                  <c:v>45566</c:v>
                </c:pt>
              </c:numCache>
            </c:numRef>
          </c:cat>
          <c:val>
            <c:numRef>
              <c:f>Sheet5!$H$60:$T$60</c:f>
              <c:numCache>
                <c:formatCode>0</c:formatCode>
                <c:ptCount val="13"/>
                <c:pt idx="0">
                  <c:v>14.343291893889546</c:v>
                </c:pt>
                <c:pt idx="1">
                  <c:v>36.572154278391658</c:v>
                </c:pt>
                <c:pt idx="2">
                  <c:v>20.420973731817611</c:v>
                </c:pt>
                <c:pt idx="3">
                  <c:v>17.666660359535719</c:v>
                </c:pt>
                <c:pt idx="4">
                  <c:v>28.874594639098955</c:v>
                </c:pt>
                <c:pt idx="5">
                  <c:v>9.2936937296280391</c:v>
                </c:pt>
                <c:pt idx="6">
                  <c:v>15</c:v>
                </c:pt>
                <c:pt idx="7">
                  <c:v>14.44946</c:v>
                </c:pt>
                <c:pt idx="8">
                  <c:v>12.197160037878788</c:v>
                </c:pt>
                <c:pt idx="9">
                  <c:v>16.37243448244719</c:v>
                </c:pt>
                <c:pt idx="10">
                  <c:v>15.265895853698273</c:v>
                </c:pt>
                <c:pt idx="11">
                  <c:v>14.332147435897438</c:v>
                </c:pt>
                <c:pt idx="12">
                  <c:v>21.162363845831589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Sheet5!$H$61:$T$61</c15:f>
                <c15:dlblRangeCache>
                  <c:ptCount val="13"/>
                  <c:pt idx="0">
                    <c:v>14Rs/KGS,
labour - 16 Nos</c:v>
                  </c:pt>
                  <c:pt idx="1">
                    <c:v>37Rs/KGS,
labour - 19 Nos</c:v>
                  </c:pt>
                  <c:pt idx="2">
                    <c:v>20Rs/KGS,
labour - 14 Nos</c:v>
                  </c:pt>
                  <c:pt idx="3">
                    <c:v>18Rs/KGS,
labour - 14 Nos</c:v>
                  </c:pt>
                  <c:pt idx="4">
                    <c:v>29Rs/KGS,
labour - 18 Nos</c:v>
                  </c:pt>
                  <c:pt idx="5">
                    <c:v>9Rs/KGS,
labour - 27 Nos</c:v>
                  </c:pt>
                  <c:pt idx="6">
                    <c:v>15Rs/KGS,
labour - 20 Nos</c:v>
                  </c:pt>
                  <c:pt idx="7">
                    <c:v>14Rs/KGS,
labour - 31 Nos</c:v>
                  </c:pt>
                  <c:pt idx="8">
                    <c:v>12Rs/KGS,
labour - 20 Nos</c:v>
                  </c:pt>
                  <c:pt idx="9">
                    <c:v>16Rs/KGS,
labour - 33 Nos</c:v>
                  </c:pt>
                  <c:pt idx="10">
                    <c:v>15Rs/KGS,
labour - 22 Nos</c:v>
                  </c:pt>
                  <c:pt idx="11">
                    <c:v>14Rs/KGS,
labour - 21 Nos</c:v>
                  </c:pt>
                  <c:pt idx="12">
                    <c:v>21Rs/KGS,
labour - 24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E-D454-4621-A143-8E85FF7AC7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[30-06-24 Daily Cumulative Progress - B18 &amp; B19.xlsx]Sheet3!PivotTable1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POD ERECTION PER MONTH</a:t>
            </a:r>
            <a:endParaRPr lang="en-US" dirty="0">
              <a:effectLst/>
            </a:endParaRPr>
          </a:p>
        </c:rich>
      </c:tx>
      <c:layout>
        <c:manualLayout>
          <c:xMode val="edge"/>
          <c:yMode val="edge"/>
          <c:x val="0.37620098234930138"/>
          <c:y val="6.92007820505703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Sheet3!$B$1:$B$2</c:f>
              <c:strCache>
                <c:ptCount val="1"/>
                <c:pt idx="0">
                  <c:v>POD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Sheet3!$A$3:$A$16</c:f>
              <c:multiLvlStrCache>
                <c:ptCount val="11"/>
                <c:lvl>
                  <c:pt idx="0">
                    <c:v>Sep</c:v>
                  </c:pt>
                  <c:pt idx="1">
                    <c:v>Oct</c:v>
                  </c:pt>
                  <c:pt idx="2">
                    <c:v>Nov</c:v>
                  </c:pt>
                  <c:pt idx="3">
                    <c:v>Dec</c:v>
                  </c:pt>
                  <c:pt idx="4">
                    <c:v>Jan</c:v>
                  </c:pt>
                  <c:pt idx="5">
                    <c:v>Feb</c:v>
                  </c:pt>
                  <c:pt idx="6">
                    <c:v>Mar</c:v>
                  </c:pt>
                  <c:pt idx="7">
                    <c:v>Apr</c:v>
                  </c:pt>
                  <c:pt idx="8">
                    <c:v>May</c:v>
                  </c:pt>
                  <c:pt idx="9">
                    <c:v>Jun</c:v>
                  </c:pt>
                  <c:pt idx="10">
                    <c:v>Jul</c:v>
                  </c:pt>
                </c:lvl>
                <c:lvl>
                  <c:pt idx="0">
                    <c:v>2023</c:v>
                  </c:pt>
                  <c:pt idx="4">
                    <c:v>2024</c:v>
                  </c:pt>
                </c:lvl>
              </c:multiLvlStrCache>
            </c:multiLvlStrRef>
          </c:cat>
          <c:val>
            <c:numRef>
              <c:f>Sheet3!$B$3:$B$16</c:f>
              <c:numCache>
                <c:formatCode>General</c:formatCode>
                <c:ptCount val="11"/>
                <c:pt idx="0">
                  <c:v>32</c:v>
                </c:pt>
                <c:pt idx="1">
                  <c:v>47</c:v>
                </c:pt>
                <c:pt idx="2">
                  <c:v>54</c:v>
                </c:pt>
                <c:pt idx="3">
                  <c:v>96</c:v>
                </c:pt>
                <c:pt idx="4">
                  <c:v>110</c:v>
                </c:pt>
                <c:pt idx="5">
                  <c:v>96</c:v>
                </c:pt>
                <c:pt idx="6">
                  <c:v>87</c:v>
                </c:pt>
                <c:pt idx="7">
                  <c:v>53</c:v>
                </c:pt>
                <c:pt idx="8">
                  <c:v>66</c:v>
                </c:pt>
                <c:pt idx="9">
                  <c:v>71</c:v>
                </c:pt>
                <c:pt idx="10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EB-4384-AC46-D9E3BFA42A8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479167807"/>
        <c:axId val="479169055"/>
      </c:barChart>
      <c:catAx>
        <c:axId val="479167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169055"/>
        <c:crosses val="autoZero"/>
        <c:auto val="1"/>
        <c:lblAlgn val="ctr"/>
        <c:lblOffset val="100"/>
        <c:noMultiLvlLbl val="0"/>
      </c:catAx>
      <c:valAx>
        <c:axId val="47916905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79167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[30-06-24 Daily Cumulative Progress - B18 &amp; B19.xlsx]Sheet4!PivotTable2</c:name>
    <c:fmtId val="2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POD ERECTION PER MONTH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Sheet4!$B$1:$B$2</c:f>
              <c:strCache>
                <c:ptCount val="1"/>
                <c:pt idx="0">
                  <c:v>POD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Sheet4!$A$3:$A$17</c:f>
              <c:multiLvlStrCache>
                <c:ptCount val="12"/>
                <c:lvl>
                  <c:pt idx="0">
                    <c:v>Nov</c:v>
                  </c:pt>
                  <c:pt idx="1">
                    <c:v>Dec</c:v>
                  </c:pt>
                  <c:pt idx="2">
                    <c:v>Jan</c:v>
                  </c:pt>
                  <c:pt idx="3">
                    <c:v>Feb</c:v>
                  </c:pt>
                  <c:pt idx="4">
                    <c:v>Mar</c:v>
                  </c:pt>
                  <c:pt idx="5">
                    <c:v>Apr</c:v>
                  </c:pt>
                  <c:pt idx="6">
                    <c:v>May</c:v>
                  </c:pt>
                  <c:pt idx="7">
                    <c:v>Jun</c:v>
                  </c:pt>
                  <c:pt idx="8">
                    <c:v>Jul</c:v>
                  </c:pt>
                  <c:pt idx="9">
                    <c:v>Aug</c:v>
                  </c:pt>
                  <c:pt idx="10">
                    <c:v>Sep</c:v>
                  </c:pt>
                  <c:pt idx="11">
                    <c:v>Oct</c:v>
                  </c:pt>
                </c:lvl>
                <c:lvl>
                  <c:pt idx="0">
                    <c:v>2023</c:v>
                  </c:pt>
                  <c:pt idx="2">
                    <c:v>2024</c:v>
                  </c:pt>
                </c:lvl>
              </c:multiLvlStrCache>
            </c:multiLvlStrRef>
          </c:cat>
          <c:val>
            <c:numRef>
              <c:f>Sheet4!$B$3:$B$17</c:f>
              <c:numCache>
                <c:formatCode>General</c:formatCode>
                <c:ptCount val="12"/>
                <c:pt idx="0">
                  <c:v>6</c:v>
                </c:pt>
                <c:pt idx="1">
                  <c:v>62</c:v>
                </c:pt>
                <c:pt idx="2">
                  <c:v>53</c:v>
                </c:pt>
                <c:pt idx="3">
                  <c:v>83</c:v>
                </c:pt>
                <c:pt idx="4">
                  <c:v>68</c:v>
                </c:pt>
                <c:pt idx="5">
                  <c:v>52</c:v>
                </c:pt>
                <c:pt idx="6">
                  <c:v>43</c:v>
                </c:pt>
                <c:pt idx="7">
                  <c:v>49</c:v>
                </c:pt>
                <c:pt idx="8">
                  <c:v>42</c:v>
                </c:pt>
                <c:pt idx="9">
                  <c:v>40</c:v>
                </c:pt>
                <c:pt idx="10">
                  <c:v>77</c:v>
                </c:pt>
                <c:pt idx="11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89-4AFA-9D32-795877B3120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479208159"/>
        <c:axId val="479220639"/>
      </c:barChart>
      <c:catAx>
        <c:axId val="479208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220639"/>
        <c:crosses val="autoZero"/>
        <c:auto val="1"/>
        <c:lblAlgn val="ctr"/>
        <c:lblOffset val="100"/>
        <c:noMultiLvlLbl val="0"/>
      </c:catAx>
      <c:valAx>
        <c:axId val="47922063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79208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[DPR Suraksha Site (11) - B14, B15 &amp; B16 august24.xlsx]Sheet2!PivotTable3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POD ERECTION PER MONTH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Sheet2!$B$1:$B$2</c:f>
              <c:strCache>
                <c:ptCount val="1"/>
                <c:pt idx="0">
                  <c:v>POD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Sheet2!$A$3:$A$12</c:f>
              <c:strCache>
                <c:ptCount val="9"/>
                <c:pt idx="0">
                  <c:v>Feb</c:v>
                </c:pt>
                <c:pt idx="1">
                  <c:v>Mar</c:v>
                </c:pt>
                <c:pt idx="2">
                  <c:v>Apr</c:v>
                </c:pt>
                <c:pt idx="3">
                  <c:v>May</c:v>
                </c:pt>
                <c:pt idx="4">
                  <c:v>Jun</c:v>
                </c:pt>
                <c:pt idx="5">
                  <c:v>Jul</c:v>
                </c:pt>
                <c:pt idx="6">
                  <c:v>Aug</c:v>
                </c:pt>
                <c:pt idx="7">
                  <c:v>Sep</c:v>
                </c:pt>
                <c:pt idx="8">
                  <c:v>Oct</c:v>
                </c:pt>
              </c:strCache>
            </c:strRef>
          </c:cat>
          <c:val>
            <c:numRef>
              <c:f>Sheet2!$B$3:$B$12</c:f>
              <c:numCache>
                <c:formatCode>General</c:formatCode>
                <c:ptCount val="9"/>
                <c:pt idx="0">
                  <c:v>25</c:v>
                </c:pt>
                <c:pt idx="1">
                  <c:v>4</c:v>
                </c:pt>
                <c:pt idx="2">
                  <c:v>19</c:v>
                </c:pt>
                <c:pt idx="3">
                  <c:v>15</c:v>
                </c:pt>
                <c:pt idx="4">
                  <c:v>26</c:v>
                </c:pt>
                <c:pt idx="5">
                  <c:v>22</c:v>
                </c:pt>
                <c:pt idx="6">
                  <c:v>57</c:v>
                </c:pt>
                <c:pt idx="7">
                  <c:v>32</c:v>
                </c:pt>
                <c:pt idx="8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62F-BD95-8DAF9FD988D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82530847"/>
        <c:axId val="82452223"/>
      </c:barChart>
      <c:catAx>
        <c:axId val="82530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52223"/>
        <c:crosses val="autoZero"/>
        <c:auto val="1"/>
        <c:lblAlgn val="ctr"/>
        <c:lblOffset val="100"/>
        <c:noMultiLvlLbl val="0"/>
      </c:catAx>
      <c:valAx>
        <c:axId val="8245222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2530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[DPR Suraksha Site (11) - B14, B15 &amp; B16 august24.xlsx]Sheet3!PivotTable4</c:name>
    <c:fmtId val="2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POD ERECTION PER MONTH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Sheet3!$B$1:$B$2</c:f>
              <c:strCache>
                <c:ptCount val="1"/>
                <c:pt idx="0">
                  <c:v>POD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Sheet3!$A$3:$A$12</c:f>
              <c:strCache>
                <c:ptCount val="9"/>
                <c:pt idx="0">
                  <c:v>Feb</c:v>
                </c:pt>
                <c:pt idx="1">
                  <c:v>Mar</c:v>
                </c:pt>
                <c:pt idx="2">
                  <c:v>Apr</c:v>
                </c:pt>
                <c:pt idx="3">
                  <c:v>May</c:v>
                </c:pt>
                <c:pt idx="4">
                  <c:v>Jun</c:v>
                </c:pt>
                <c:pt idx="5">
                  <c:v>Jul</c:v>
                </c:pt>
                <c:pt idx="6">
                  <c:v>Aug</c:v>
                </c:pt>
                <c:pt idx="7">
                  <c:v>Sep</c:v>
                </c:pt>
                <c:pt idx="8">
                  <c:v>Oct</c:v>
                </c:pt>
              </c:strCache>
            </c:strRef>
          </c:cat>
          <c:val>
            <c:numRef>
              <c:f>Sheet3!$B$3:$B$12</c:f>
              <c:numCache>
                <c:formatCode>General</c:formatCode>
                <c:ptCount val="9"/>
                <c:pt idx="0">
                  <c:v>24</c:v>
                </c:pt>
                <c:pt idx="1">
                  <c:v>10</c:v>
                </c:pt>
                <c:pt idx="2">
                  <c:v>3</c:v>
                </c:pt>
                <c:pt idx="3">
                  <c:v>39</c:v>
                </c:pt>
                <c:pt idx="4">
                  <c:v>29</c:v>
                </c:pt>
                <c:pt idx="5">
                  <c:v>37</c:v>
                </c:pt>
                <c:pt idx="6">
                  <c:v>63</c:v>
                </c:pt>
                <c:pt idx="7">
                  <c:v>60</c:v>
                </c:pt>
                <c:pt idx="8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61-402D-9554-FFCDF664B7F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82456799"/>
        <c:axId val="82454719"/>
      </c:barChart>
      <c:catAx>
        <c:axId val="82456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54719"/>
        <c:crosses val="autoZero"/>
        <c:auto val="1"/>
        <c:lblAlgn val="ctr"/>
        <c:lblOffset val="100"/>
        <c:noMultiLvlLbl val="0"/>
      </c:catAx>
      <c:valAx>
        <c:axId val="8245471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2456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[DPR Suraksha Site (11) - B14, B15 &amp; B16 august24.xlsx]Sheet4!PivotTable5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POD ERECTION PER MONTH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Sheet4!$B$1:$B$2</c:f>
              <c:strCache>
                <c:ptCount val="1"/>
                <c:pt idx="0">
                  <c:v>POD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Sheet4!$A$3:$A$11</c:f>
              <c:strCache>
                <c:ptCount val="8"/>
                <c:pt idx="0">
                  <c:v>Mar</c:v>
                </c:pt>
                <c:pt idx="1">
                  <c:v>Apr</c:v>
                </c:pt>
                <c:pt idx="2">
                  <c:v>May</c:v>
                </c:pt>
                <c:pt idx="3">
                  <c:v>Jun</c:v>
                </c:pt>
                <c:pt idx="4">
                  <c:v>Jul</c:v>
                </c:pt>
                <c:pt idx="5">
                  <c:v>Aug</c:v>
                </c:pt>
                <c:pt idx="6">
                  <c:v>Sep</c:v>
                </c:pt>
                <c:pt idx="7">
                  <c:v>Oct</c:v>
                </c:pt>
              </c:strCache>
            </c:strRef>
          </c:cat>
          <c:val>
            <c:numRef>
              <c:f>Sheet4!$B$3:$B$11</c:f>
              <c:numCache>
                <c:formatCode>General</c:formatCode>
                <c:ptCount val="8"/>
                <c:pt idx="0">
                  <c:v>32</c:v>
                </c:pt>
                <c:pt idx="1">
                  <c:v>5</c:v>
                </c:pt>
                <c:pt idx="2">
                  <c:v>18</c:v>
                </c:pt>
                <c:pt idx="3">
                  <c:v>9</c:v>
                </c:pt>
                <c:pt idx="4">
                  <c:v>32</c:v>
                </c:pt>
                <c:pt idx="5">
                  <c:v>61</c:v>
                </c:pt>
                <c:pt idx="6">
                  <c:v>31</c:v>
                </c:pt>
                <c:pt idx="7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EF-414E-BF1C-D26C9644BD3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82483423"/>
        <c:axId val="82477599"/>
      </c:barChart>
      <c:catAx>
        <c:axId val="82483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77599"/>
        <c:crosses val="autoZero"/>
        <c:auto val="1"/>
        <c:lblAlgn val="ctr"/>
        <c:lblOffset val="100"/>
        <c:noMultiLvlLbl val="0"/>
      </c:catAx>
      <c:valAx>
        <c:axId val="8247759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2483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Concrete &amp; Labour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649562554680665"/>
          <c:y val="8.4774492134558566E-2"/>
          <c:w val="0.77150437445319331"/>
          <c:h val="0.81165368392257375"/>
        </c:manualLayout>
      </c:layout>
      <c:barChart>
        <c:barDir val="bar"/>
        <c:grouping val="clustered"/>
        <c:varyColors val="0"/>
        <c:ser>
          <c:idx val="1"/>
          <c:order val="1"/>
          <c:tx>
            <c:strRef>
              <c:f>Sheet6!$J$5</c:f>
              <c:strCache>
                <c:ptCount val="1"/>
                <c:pt idx="0">
                  <c:v>Concrete (Cum)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multiLvlStrRef>
              <c:f>Sheet6!$G$6:$H$36</c:f>
              <c:multiLvlStrCache>
                <c:ptCount val="31"/>
                <c:lvl>
                  <c:pt idx="0">
                    <c:v>Apr-22</c:v>
                  </c:pt>
                  <c:pt idx="1">
                    <c:v>May-22</c:v>
                  </c:pt>
                  <c:pt idx="2">
                    <c:v>Jun-22</c:v>
                  </c:pt>
                  <c:pt idx="3">
                    <c:v>Jul-22</c:v>
                  </c:pt>
                  <c:pt idx="4">
                    <c:v>Aug-22</c:v>
                  </c:pt>
                  <c:pt idx="5">
                    <c:v>Sep-22</c:v>
                  </c:pt>
                  <c:pt idx="6">
                    <c:v>Oct-22</c:v>
                  </c:pt>
                  <c:pt idx="7">
                    <c:v>Nov-22</c:v>
                  </c:pt>
                  <c:pt idx="8">
                    <c:v>Dec-22</c:v>
                  </c:pt>
                  <c:pt idx="9">
                    <c:v>Jan-23</c:v>
                  </c:pt>
                  <c:pt idx="10">
                    <c:v>Feb-23</c:v>
                  </c:pt>
                  <c:pt idx="11">
                    <c:v>Mar-23</c:v>
                  </c:pt>
                  <c:pt idx="12">
                    <c:v>Apr-23</c:v>
                  </c:pt>
                  <c:pt idx="13">
                    <c:v>May-23</c:v>
                  </c:pt>
                  <c:pt idx="14">
                    <c:v>Jun-23</c:v>
                  </c:pt>
                  <c:pt idx="15">
                    <c:v>Jul-23</c:v>
                  </c:pt>
                  <c:pt idx="16">
                    <c:v>Aug-23</c:v>
                  </c:pt>
                  <c:pt idx="17">
                    <c:v>Sep-23</c:v>
                  </c:pt>
                  <c:pt idx="18">
                    <c:v>Oct-23</c:v>
                  </c:pt>
                  <c:pt idx="19">
                    <c:v>Nov-23</c:v>
                  </c:pt>
                  <c:pt idx="20">
                    <c:v>Dec-23</c:v>
                  </c:pt>
                  <c:pt idx="21">
                    <c:v>Jan-24</c:v>
                  </c:pt>
                  <c:pt idx="22">
                    <c:v>Feb-24</c:v>
                  </c:pt>
                  <c:pt idx="23">
                    <c:v>Mar-24</c:v>
                  </c:pt>
                  <c:pt idx="24">
                    <c:v>Apr-24</c:v>
                  </c:pt>
                  <c:pt idx="25">
                    <c:v>May-24</c:v>
                  </c:pt>
                  <c:pt idx="26">
                    <c:v>Jun-24</c:v>
                  </c:pt>
                  <c:pt idx="27">
                    <c:v>Jul-24</c:v>
                  </c:pt>
                  <c:pt idx="28">
                    <c:v>Aug-24</c:v>
                  </c:pt>
                  <c:pt idx="29">
                    <c:v>Sep-24</c:v>
                  </c:pt>
                  <c:pt idx="30">
                    <c:v>Oct-24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</c:lvl>
              </c:multiLvlStrCache>
            </c:multiLvlStrRef>
          </c:cat>
          <c:val>
            <c:numRef>
              <c:f>Sheet6!$J$6:$J$36</c:f>
              <c:numCache>
                <c:formatCode>General</c:formatCode>
                <c:ptCount val="31"/>
                <c:pt idx="0">
                  <c:v>544</c:v>
                </c:pt>
                <c:pt idx="1">
                  <c:v>652</c:v>
                </c:pt>
                <c:pt idx="2">
                  <c:v>662</c:v>
                </c:pt>
                <c:pt idx="3">
                  <c:v>400</c:v>
                </c:pt>
                <c:pt idx="4">
                  <c:v>445</c:v>
                </c:pt>
                <c:pt idx="5">
                  <c:v>285</c:v>
                </c:pt>
                <c:pt idx="6">
                  <c:v>387</c:v>
                </c:pt>
                <c:pt idx="7">
                  <c:v>555</c:v>
                </c:pt>
                <c:pt idx="8">
                  <c:v>935</c:v>
                </c:pt>
                <c:pt idx="9">
                  <c:v>972</c:v>
                </c:pt>
                <c:pt idx="10">
                  <c:v>2232</c:v>
                </c:pt>
                <c:pt idx="11">
                  <c:v>903</c:v>
                </c:pt>
                <c:pt idx="12">
                  <c:v>824</c:v>
                </c:pt>
                <c:pt idx="13">
                  <c:v>1006</c:v>
                </c:pt>
                <c:pt idx="14">
                  <c:v>1085</c:v>
                </c:pt>
                <c:pt idx="15">
                  <c:v>506</c:v>
                </c:pt>
                <c:pt idx="16">
                  <c:v>1316</c:v>
                </c:pt>
                <c:pt idx="17">
                  <c:v>1563</c:v>
                </c:pt>
                <c:pt idx="18">
                  <c:v>1342</c:v>
                </c:pt>
                <c:pt idx="19">
                  <c:v>1196</c:v>
                </c:pt>
                <c:pt idx="20">
                  <c:v>1863</c:v>
                </c:pt>
                <c:pt idx="21">
                  <c:v>3224</c:v>
                </c:pt>
                <c:pt idx="22">
                  <c:v>3589</c:v>
                </c:pt>
                <c:pt idx="23">
                  <c:v>3731</c:v>
                </c:pt>
                <c:pt idx="24">
                  <c:v>3008</c:v>
                </c:pt>
                <c:pt idx="25">
                  <c:v>3467</c:v>
                </c:pt>
                <c:pt idx="26">
                  <c:v>3524</c:v>
                </c:pt>
                <c:pt idx="27">
                  <c:v>2404</c:v>
                </c:pt>
                <c:pt idx="28">
                  <c:v>2820</c:v>
                </c:pt>
                <c:pt idx="29">
                  <c:v>3589</c:v>
                </c:pt>
                <c:pt idx="30">
                  <c:v>4056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E9-4435-836D-9D9514863D49}"/>
            </c:ext>
          </c:extLst>
        </c:ser>
        <c:ser>
          <c:idx val="2"/>
          <c:order val="2"/>
          <c:tx>
            <c:strRef>
              <c:f>Sheet6!$K$5</c:f>
              <c:strCache>
                <c:ptCount val="1"/>
                <c:pt idx="0">
                  <c:v>Labour (Nos)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multiLvlStrRef>
              <c:f>Sheet6!$G$6:$H$36</c:f>
              <c:multiLvlStrCache>
                <c:ptCount val="31"/>
                <c:lvl>
                  <c:pt idx="0">
                    <c:v>Apr-22</c:v>
                  </c:pt>
                  <c:pt idx="1">
                    <c:v>May-22</c:v>
                  </c:pt>
                  <c:pt idx="2">
                    <c:v>Jun-22</c:v>
                  </c:pt>
                  <c:pt idx="3">
                    <c:v>Jul-22</c:v>
                  </c:pt>
                  <c:pt idx="4">
                    <c:v>Aug-22</c:v>
                  </c:pt>
                  <c:pt idx="5">
                    <c:v>Sep-22</c:v>
                  </c:pt>
                  <c:pt idx="6">
                    <c:v>Oct-22</c:v>
                  </c:pt>
                  <c:pt idx="7">
                    <c:v>Nov-22</c:v>
                  </c:pt>
                  <c:pt idx="8">
                    <c:v>Dec-22</c:v>
                  </c:pt>
                  <c:pt idx="9">
                    <c:v>Jan-23</c:v>
                  </c:pt>
                  <c:pt idx="10">
                    <c:v>Feb-23</c:v>
                  </c:pt>
                  <c:pt idx="11">
                    <c:v>Mar-23</c:v>
                  </c:pt>
                  <c:pt idx="12">
                    <c:v>Apr-23</c:v>
                  </c:pt>
                  <c:pt idx="13">
                    <c:v>May-23</c:v>
                  </c:pt>
                  <c:pt idx="14">
                    <c:v>Jun-23</c:v>
                  </c:pt>
                  <c:pt idx="15">
                    <c:v>Jul-23</c:v>
                  </c:pt>
                  <c:pt idx="16">
                    <c:v>Aug-23</c:v>
                  </c:pt>
                  <c:pt idx="17">
                    <c:v>Sep-23</c:v>
                  </c:pt>
                  <c:pt idx="18">
                    <c:v>Oct-23</c:v>
                  </c:pt>
                  <c:pt idx="19">
                    <c:v>Nov-23</c:v>
                  </c:pt>
                  <c:pt idx="20">
                    <c:v>Dec-23</c:v>
                  </c:pt>
                  <c:pt idx="21">
                    <c:v>Jan-24</c:v>
                  </c:pt>
                  <c:pt idx="22">
                    <c:v>Feb-24</c:v>
                  </c:pt>
                  <c:pt idx="23">
                    <c:v>Mar-24</c:v>
                  </c:pt>
                  <c:pt idx="24">
                    <c:v>Apr-24</c:v>
                  </c:pt>
                  <c:pt idx="25">
                    <c:v>May-24</c:v>
                  </c:pt>
                  <c:pt idx="26">
                    <c:v>Jun-24</c:v>
                  </c:pt>
                  <c:pt idx="27">
                    <c:v>Jul-24</c:v>
                  </c:pt>
                  <c:pt idx="28">
                    <c:v>Aug-24</c:v>
                  </c:pt>
                  <c:pt idx="29">
                    <c:v>Sep-24</c:v>
                  </c:pt>
                  <c:pt idx="30">
                    <c:v>Oct-24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</c:lvl>
              </c:multiLvlStrCache>
            </c:multiLvlStrRef>
          </c:cat>
          <c:val>
            <c:numRef>
              <c:f>Sheet6!$K$6:$K$36</c:f>
              <c:numCache>
                <c:formatCode>General</c:formatCode>
                <c:ptCount val="31"/>
                <c:pt idx="0">
                  <c:v>120</c:v>
                </c:pt>
                <c:pt idx="1">
                  <c:v>122</c:v>
                </c:pt>
                <c:pt idx="2">
                  <c:v>127</c:v>
                </c:pt>
                <c:pt idx="3">
                  <c:v>125</c:v>
                </c:pt>
                <c:pt idx="4">
                  <c:v>116</c:v>
                </c:pt>
                <c:pt idx="5">
                  <c:v>111</c:v>
                </c:pt>
                <c:pt idx="6">
                  <c:v>102</c:v>
                </c:pt>
                <c:pt idx="7">
                  <c:v>145</c:v>
                </c:pt>
                <c:pt idx="8">
                  <c:v>195</c:v>
                </c:pt>
                <c:pt idx="9">
                  <c:v>233</c:v>
                </c:pt>
                <c:pt idx="10">
                  <c:v>249</c:v>
                </c:pt>
                <c:pt idx="11">
                  <c:v>253</c:v>
                </c:pt>
                <c:pt idx="12">
                  <c:v>209</c:v>
                </c:pt>
                <c:pt idx="13">
                  <c:v>277</c:v>
                </c:pt>
                <c:pt idx="14">
                  <c:v>343</c:v>
                </c:pt>
                <c:pt idx="15">
                  <c:v>193</c:v>
                </c:pt>
                <c:pt idx="16">
                  <c:v>370</c:v>
                </c:pt>
                <c:pt idx="17">
                  <c:v>442</c:v>
                </c:pt>
                <c:pt idx="18">
                  <c:v>454</c:v>
                </c:pt>
                <c:pt idx="19">
                  <c:v>429</c:v>
                </c:pt>
                <c:pt idx="20">
                  <c:v>584</c:v>
                </c:pt>
                <c:pt idx="21">
                  <c:v>877</c:v>
                </c:pt>
                <c:pt idx="22">
                  <c:v>949</c:v>
                </c:pt>
                <c:pt idx="23">
                  <c:v>1009</c:v>
                </c:pt>
                <c:pt idx="24">
                  <c:v>915</c:v>
                </c:pt>
                <c:pt idx="25">
                  <c:v>997</c:v>
                </c:pt>
                <c:pt idx="26">
                  <c:v>1050</c:v>
                </c:pt>
                <c:pt idx="27">
                  <c:v>989</c:v>
                </c:pt>
                <c:pt idx="28">
                  <c:v>842</c:v>
                </c:pt>
                <c:pt idx="29">
                  <c:v>918</c:v>
                </c:pt>
                <c:pt idx="30">
                  <c:v>951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E9-4435-836D-9D9514863D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2112487887"/>
        <c:axId val="2112479983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Sheet6!$I$5</c15:sqref>
                        </c15:formulaRef>
                      </c:ext>
                    </c:extLst>
                    <c:strCache>
                      <c:ptCount val="1"/>
                      <c:pt idx="0">
                        <c:v>Labour Cost (INR)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l"/>
                  </a:scene3d>
                  <a:sp3d prstMaterial="plastic">
                    <a:bevelT w="0" h="0"/>
                  </a:sp3d>
                </c:spPr>
                <c:invertIfNegative val="0"/>
                <c:cat>
                  <c:multiLvlStrRef>
                    <c:extLst>
                      <c:ext uri="{02D57815-91ED-43cb-92C2-25804820EDAC}">
                        <c15:formulaRef>
                          <c15:sqref>Sheet6!$G$6:$H$36</c15:sqref>
                        </c15:formulaRef>
                      </c:ext>
                    </c:extLst>
                    <c:multiLvlStrCache>
                      <c:ptCount val="31"/>
                      <c:lvl>
                        <c:pt idx="0">
                          <c:v>Apr-22</c:v>
                        </c:pt>
                        <c:pt idx="1">
                          <c:v>May-22</c:v>
                        </c:pt>
                        <c:pt idx="2">
                          <c:v>Jun-22</c:v>
                        </c:pt>
                        <c:pt idx="3">
                          <c:v>Jul-22</c:v>
                        </c:pt>
                        <c:pt idx="4">
                          <c:v>Aug-22</c:v>
                        </c:pt>
                        <c:pt idx="5">
                          <c:v>Sep-22</c:v>
                        </c:pt>
                        <c:pt idx="6">
                          <c:v>Oct-22</c:v>
                        </c:pt>
                        <c:pt idx="7">
                          <c:v>Nov-22</c:v>
                        </c:pt>
                        <c:pt idx="8">
                          <c:v>Dec-22</c:v>
                        </c:pt>
                        <c:pt idx="9">
                          <c:v>Jan-23</c:v>
                        </c:pt>
                        <c:pt idx="10">
                          <c:v>Feb-23</c:v>
                        </c:pt>
                        <c:pt idx="11">
                          <c:v>Mar-23</c:v>
                        </c:pt>
                        <c:pt idx="12">
                          <c:v>Apr-23</c:v>
                        </c:pt>
                        <c:pt idx="13">
                          <c:v>May-23</c:v>
                        </c:pt>
                        <c:pt idx="14">
                          <c:v>Jun-23</c:v>
                        </c:pt>
                        <c:pt idx="15">
                          <c:v>Jul-23</c:v>
                        </c:pt>
                        <c:pt idx="16">
                          <c:v>Aug-23</c:v>
                        </c:pt>
                        <c:pt idx="17">
                          <c:v>Sep-23</c:v>
                        </c:pt>
                        <c:pt idx="18">
                          <c:v>Oct-23</c:v>
                        </c:pt>
                        <c:pt idx="19">
                          <c:v>Nov-23</c:v>
                        </c:pt>
                        <c:pt idx="20">
                          <c:v>Dec-23</c:v>
                        </c:pt>
                        <c:pt idx="21">
                          <c:v>Jan-24</c:v>
                        </c:pt>
                        <c:pt idx="22">
                          <c:v>Feb-24</c:v>
                        </c:pt>
                        <c:pt idx="23">
                          <c:v>Mar-24</c:v>
                        </c:pt>
                        <c:pt idx="24">
                          <c:v>Apr-24</c:v>
                        </c:pt>
                        <c:pt idx="25">
                          <c:v>May-24</c:v>
                        </c:pt>
                        <c:pt idx="26">
                          <c:v>Jun-24</c:v>
                        </c:pt>
                        <c:pt idx="27">
                          <c:v>Jul-24</c:v>
                        </c:pt>
                        <c:pt idx="28">
                          <c:v>Aug-24</c:v>
                        </c:pt>
                        <c:pt idx="29">
                          <c:v>Sep-24</c:v>
                        </c:pt>
                        <c:pt idx="30">
                          <c:v>Oct-24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  <c:pt idx="15">
                          <c:v>16</c:v>
                        </c:pt>
                        <c:pt idx="16">
                          <c:v>17</c:v>
                        </c:pt>
                        <c:pt idx="17">
                          <c:v>18</c:v>
                        </c:pt>
                        <c:pt idx="18">
                          <c:v>19</c:v>
                        </c:pt>
                        <c:pt idx="19">
                          <c:v>20</c:v>
                        </c:pt>
                        <c:pt idx="20">
                          <c:v>21</c:v>
                        </c:pt>
                        <c:pt idx="21">
                          <c:v>22</c:v>
                        </c:pt>
                        <c:pt idx="22">
                          <c:v>23</c:v>
                        </c:pt>
                        <c:pt idx="23">
                          <c:v>24</c:v>
                        </c:pt>
                        <c:pt idx="24">
                          <c:v>25</c:v>
                        </c:pt>
                        <c:pt idx="25">
                          <c:v>26</c:v>
                        </c:pt>
                        <c:pt idx="26">
                          <c:v>27</c:v>
                        </c:pt>
                        <c:pt idx="27">
                          <c:v>28</c:v>
                        </c:pt>
                        <c:pt idx="28">
                          <c:v>29</c:v>
                        </c:pt>
                        <c:pt idx="29">
                          <c:v>30</c:v>
                        </c:pt>
                        <c:pt idx="30">
                          <c:v>31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Sheet6!$I$6:$I$36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 formatCode="#,##0">
                        <c:v>10003410</c:v>
                      </c:pt>
                      <c:pt idx="18" formatCode="#,##0">
                        <c:v>10370522</c:v>
                      </c:pt>
                      <c:pt idx="19" formatCode="#,##0">
                        <c:v>8979301</c:v>
                      </c:pt>
                      <c:pt idx="20" formatCode="#,##0">
                        <c:v>13128945</c:v>
                      </c:pt>
                      <c:pt idx="21" formatCode="#,##0">
                        <c:v>18989158</c:v>
                      </c:pt>
                      <c:pt idx="22" formatCode="#,##0">
                        <c:v>21732402</c:v>
                      </c:pt>
                      <c:pt idx="23" formatCode="#,##0">
                        <c:v>22651394</c:v>
                      </c:pt>
                      <c:pt idx="24" formatCode="#,##0">
                        <c:v>20895183</c:v>
                      </c:pt>
                      <c:pt idx="25" formatCode="#,##0">
                        <c:v>22060451</c:v>
                      </c:pt>
                      <c:pt idx="26">
                        <c:v>24000480</c:v>
                      </c:pt>
                      <c:pt idx="27">
                        <c:v>18947767</c:v>
                      </c:pt>
                      <c:pt idx="28">
                        <c:v>17889451</c:v>
                      </c:pt>
                      <c:pt idx="29" formatCode="0">
                        <c:v>20070974.655303024</c:v>
                      </c:pt>
                      <c:pt idx="30">
                        <c:v>20365311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86E9-4435-836D-9D9514863D49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Sheet6!$L$5</c15:sqref>
                        </c15:formulaRef>
                      </c:ext>
                    </c:extLst>
                    <c:strCache>
                      <c:ptCount val="1"/>
                      <c:pt idx="0">
                        <c:v>Avg Cost/Cum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l"/>
                  </a:scene3d>
                  <a:sp3d prstMaterial="plastic">
                    <a:bevelT w="0" h="0"/>
                  </a:sp3d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Sheet6!$G$6:$H$36</c15:sqref>
                        </c15:formulaRef>
                      </c:ext>
                    </c:extLst>
                    <c:multiLvlStrCache>
                      <c:ptCount val="31"/>
                      <c:lvl>
                        <c:pt idx="0">
                          <c:v>Apr-22</c:v>
                        </c:pt>
                        <c:pt idx="1">
                          <c:v>May-22</c:v>
                        </c:pt>
                        <c:pt idx="2">
                          <c:v>Jun-22</c:v>
                        </c:pt>
                        <c:pt idx="3">
                          <c:v>Jul-22</c:v>
                        </c:pt>
                        <c:pt idx="4">
                          <c:v>Aug-22</c:v>
                        </c:pt>
                        <c:pt idx="5">
                          <c:v>Sep-22</c:v>
                        </c:pt>
                        <c:pt idx="6">
                          <c:v>Oct-22</c:v>
                        </c:pt>
                        <c:pt idx="7">
                          <c:v>Nov-22</c:v>
                        </c:pt>
                        <c:pt idx="8">
                          <c:v>Dec-22</c:v>
                        </c:pt>
                        <c:pt idx="9">
                          <c:v>Jan-23</c:v>
                        </c:pt>
                        <c:pt idx="10">
                          <c:v>Feb-23</c:v>
                        </c:pt>
                        <c:pt idx="11">
                          <c:v>Mar-23</c:v>
                        </c:pt>
                        <c:pt idx="12">
                          <c:v>Apr-23</c:v>
                        </c:pt>
                        <c:pt idx="13">
                          <c:v>May-23</c:v>
                        </c:pt>
                        <c:pt idx="14">
                          <c:v>Jun-23</c:v>
                        </c:pt>
                        <c:pt idx="15">
                          <c:v>Jul-23</c:v>
                        </c:pt>
                        <c:pt idx="16">
                          <c:v>Aug-23</c:v>
                        </c:pt>
                        <c:pt idx="17">
                          <c:v>Sep-23</c:v>
                        </c:pt>
                        <c:pt idx="18">
                          <c:v>Oct-23</c:v>
                        </c:pt>
                        <c:pt idx="19">
                          <c:v>Nov-23</c:v>
                        </c:pt>
                        <c:pt idx="20">
                          <c:v>Dec-23</c:v>
                        </c:pt>
                        <c:pt idx="21">
                          <c:v>Jan-24</c:v>
                        </c:pt>
                        <c:pt idx="22">
                          <c:v>Feb-24</c:v>
                        </c:pt>
                        <c:pt idx="23">
                          <c:v>Mar-24</c:v>
                        </c:pt>
                        <c:pt idx="24">
                          <c:v>Apr-24</c:v>
                        </c:pt>
                        <c:pt idx="25">
                          <c:v>May-24</c:v>
                        </c:pt>
                        <c:pt idx="26">
                          <c:v>Jun-24</c:v>
                        </c:pt>
                        <c:pt idx="27">
                          <c:v>Jul-24</c:v>
                        </c:pt>
                        <c:pt idx="28">
                          <c:v>Aug-24</c:v>
                        </c:pt>
                        <c:pt idx="29">
                          <c:v>Sep-24</c:v>
                        </c:pt>
                        <c:pt idx="30">
                          <c:v>Oct-24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  <c:pt idx="15">
                          <c:v>16</c:v>
                        </c:pt>
                        <c:pt idx="16">
                          <c:v>17</c:v>
                        </c:pt>
                        <c:pt idx="17">
                          <c:v>18</c:v>
                        </c:pt>
                        <c:pt idx="18">
                          <c:v>19</c:v>
                        </c:pt>
                        <c:pt idx="19">
                          <c:v>20</c:v>
                        </c:pt>
                        <c:pt idx="20">
                          <c:v>21</c:v>
                        </c:pt>
                        <c:pt idx="21">
                          <c:v>22</c:v>
                        </c:pt>
                        <c:pt idx="22">
                          <c:v>23</c:v>
                        </c:pt>
                        <c:pt idx="23">
                          <c:v>24</c:v>
                        </c:pt>
                        <c:pt idx="24">
                          <c:v>25</c:v>
                        </c:pt>
                        <c:pt idx="25">
                          <c:v>26</c:v>
                        </c:pt>
                        <c:pt idx="26">
                          <c:v>27</c:v>
                        </c:pt>
                        <c:pt idx="27">
                          <c:v>28</c:v>
                        </c:pt>
                        <c:pt idx="28">
                          <c:v>29</c:v>
                        </c:pt>
                        <c:pt idx="29">
                          <c:v>30</c:v>
                        </c:pt>
                        <c:pt idx="30">
                          <c:v>31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Sheet6!$L$6:$L$36</c15:sqref>
                        </c15:formulaRef>
                      </c:ext>
                    </c:extLst>
                    <c:numCache>
                      <c:formatCode>General</c:formatCode>
                      <c:ptCount val="31"/>
                      <c:pt idx="0">
                        <c:v>4469</c:v>
                      </c:pt>
                      <c:pt idx="1">
                        <c:v>3788</c:v>
                      </c:pt>
                      <c:pt idx="2">
                        <c:v>4249</c:v>
                      </c:pt>
                      <c:pt idx="3">
                        <c:v>6637</c:v>
                      </c:pt>
                      <c:pt idx="4">
                        <c:v>5761</c:v>
                      </c:pt>
                      <c:pt idx="5">
                        <c:v>6974</c:v>
                      </c:pt>
                      <c:pt idx="6">
                        <c:v>5331</c:v>
                      </c:pt>
                      <c:pt idx="7">
                        <c:v>4801</c:v>
                      </c:pt>
                      <c:pt idx="8">
                        <c:v>4269</c:v>
                      </c:pt>
                      <c:pt idx="9">
                        <c:v>4934</c:v>
                      </c:pt>
                      <c:pt idx="10">
                        <c:v>2326</c:v>
                      </c:pt>
                      <c:pt idx="11">
                        <c:v>4748</c:v>
                      </c:pt>
                      <c:pt idx="12">
                        <c:v>6384</c:v>
                      </c:pt>
                      <c:pt idx="13">
                        <c:v>5636</c:v>
                      </c:pt>
                      <c:pt idx="14">
                        <c:v>6635</c:v>
                      </c:pt>
                      <c:pt idx="15">
                        <c:v>9251</c:v>
                      </c:pt>
                      <c:pt idx="16">
                        <c:v>6052</c:v>
                      </c:pt>
                      <c:pt idx="17">
                        <c:v>6401</c:v>
                      </c:pt>
                      <c:pt idx="18">
                        <c:v>7726</c:v>
                      </c:pt>
                      <c:pt idx="19">
                        <c:v>7508</c:v>
                      </c:pt>
                      <c:pt idx="20">
                        <c:v>7049</c:v>
                      </c:pt>
                      <c:pt idx="21">
                        <c:v>5890</c:v>
                      </c:pt>
                      <c:pt idx="22">
                        <c:v>6055</c:v>
                      </c:pt>
                      <c:pt idx="23">
                        <c:v>6072</c:v>
                      </c:pt>
                      <c:pt idx="24">
                        <c:v>6947</c:v>
                      </c:pt>
                      <c:pt idx="25">
                        <c:v>6363</c:v>
                      </c:pt>
                      <c:pt idx="26">
                        <c:v>6811</c:v>
                      </c:pt>
                      <c:pt idx="27">
                        <c:v>7882</c:v>
                      </c:pt>
                      <c:pt idx="28">
                        <c:v>6344</c:v>
                      </c:pt>
                      <c:pt idx="29" formatCode="0">
                        <c:v>5592.8102013695316</c:v>
                      </c:pt>
                      <c:pt idx="30">
                        <c:v>5021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86E9-4435-836D-9D9514863D49}"/>
                  </c:ext>
                </c:extLst>
              </c15:ser>
            </c15:filteredBarSeries>
          </c:ext>
        </c:extLst>
      </c:barChart>
      <c:catAx>
        <c:axId val="21124878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479983"/>
        <c:crosses val="autoZero"/>
        <c:auto val="1"/>
        <c:lblAlgn val="ctr"/>
        <c:lblOffset val="100"/>
        <c:noMultiLvlLbl val="0"/>
      </c:catAx>
      <c:valAx>
        <c:axId val="21124799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487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[DRP - B17.xlsx]Sheet2!PivotTable9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POD ERECTION PER MONTH</a:t>
            </a:r>
            <a:endParaRPr lang="en-US" dirty="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prstClr val="black">
                    <a:lumMod val="65000"/>
                    <a:lumOff val="35000"/>
                  </a:prstClr>
                </a:solidFill>
              </a:defRPr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b="0" i="0" u="none" strike="noStrike" kern="1200" baseline="0">
              <a:solidFill>
                <a:prstClr val="black">
                  <a:lumMod val="65000"/>
                  <a:lumOff val="35000"/>
                </a:prst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Sheet2!$A$2:$A$6</c:f>
              <c:strCache>
                <c:ptCount val="4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</c:strCache>
            </c:strRef>
          </c:cat>
          <c:val>
            <c:numRef>
              <c:f>Sheet2!$B$2:$B$6</c:f>
              <c:numCache>
                <c:formatCode>General</c:formatCode>
                <c:ptCount val="4"/>
                <c:pt idx="0">
                  <c:v>40</c:v>
                </c:pt>
                <c:pt idx="1">
                  <c:v>28</c:v>
                </c:pt>
                <c:pt idx="2">
                  <c:v>38</c:v>
                </c:pt>
                <c:pt idx="3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A3-4628-909D-7CE1D47EC03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58415888"/>
        <c:axId val="158412976"/>
      </c:barChart>
      <c:catAx>
        <c:axId val="158415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412976"/>
        <c:crosses val="autoZero"/>
        <c:auto val="1"/>
        <c:lblAlgn val="ctr"/>
        <c:lblOffset val="100"/>
        <c:noMultiLvlLbl val="0"/>
      </c:catAx>
      <c:valAx>
        <c:axId val="1584129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8415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[DPR Suraksha Site (11) - B08, B09.xlsx]Sheet7!PivotTable7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POD ERECTION PER MONTH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b="0" i="0" u="none" strike="noStrike" kern="1200" baseline="0">
              <a:solidFill>
                <a:prstClr val="black">
                  <a:lumMod val="65000"/>
                  <a:lumOff val="35000"/>
                </a:prst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Sheet7!$B$1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Sheet7!$A$2:$A$5</c:f>
              <c:strCache>
                <c:ptCount val="3"/>
                <c:pt idx="0">
                  <c:v>Aug</c:v>
                </c:pt>
                <c:pt idx="1">
                  <c:v>Sep</c:v>
                </c:pt>
                <c:pt idx="2">
                  <c:v>Oct</c:v>
                </c:pt>
              </c:strCache>
            </c:strRef>
          </c:cat>
          <c:val>
            <c:numRef>
              <c:f>Sheet7!$B$2:$B$5</c:f>
              <c:numCache>
                <c:formatCode>General</c:formatCode>
                <c:ptCount val="3"/>
                <c:pt idx="0">
                  <c:v>29</c:v>
                </c:pt>
                <c:pt idx="1">
                  <c:v>30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90-42DE-873E-756BDA9BDD63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58437936"/>
        <c:axId val="158419216"/>
      </c:barChart>
      <c:catAx>
        <c:axId val="158437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419216"/>
        <c:crosses val="autoZero"/>
        <c:auto val="1"/>
        <c:lblAlgn val="ctr"/>
        <c:lblOffset val="100"/>
        <c:noMultiLvlLbl val="0"/>
      </c:catAx>
      <c:valAx>
        <c:axId val="1584192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8437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[DPR Suraksha Site (11) - B08, B09.xlsx]Sheet8!PivotTable8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POD ERECTION PER MONTH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Sheet8!$B$1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Sheet8!$A$2:$A$5</c:f>
              <c:strCache>
                <c:ptCount val="3"/>
                <c:pt idx="0">
                  <c:v>Aug</c:v>
                </c:pt>
                <c:pt idx="1">
                  <c:v>Sep</c:v>
                </c:pt>
                <c:pt idx="2">
                  <c:v>Oct</c:v>
                </c:pt>
              </c:strCache>
            </c:strRef>
          </c:cat>
          <c:val>
            <c:numRef>
              <c:f>Sheet8!$B$2:$B$5</c:f>
              <c:numCache>
                <c:formatCode>General</c:formatCode>
                <c:ptCount val="3"/>
                <c:pt idx="0">
                  <c:v>7</c:v>
                </c:pt>
                <c:pt idx="1">
                  <c:v>47</c:v>
                </c:pt>
                <c:pt idx="2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84-4B09-9BDD-66B4B97D6B2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158426704"/>
        <c:axId val="158420048"/>
      </c:barChart>
      <c:catAx>
        <c:axId val="158426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420048"/>
        <c:crosses val="autoZero"/>
        <c:auto val="1"/>
        <c:lblAlgn val="ctr"/>
        <c:lblOffset val="100"/>
        <c:noMultiLvlLbl val="0"/>
      </c:catAx>
      <c:valAx>
        <c:axId val="1584200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8426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B8 &amp; B9 Element Erection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Sheet5!$F$66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C42FDADA-8BBE-495F-9AF7-26D7DB553A64}" type="CELLRANGE">
                      <a:rPr lang="fr-FR" baseline="0" smtClean="0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F015-421A-BBD4-297ECE8343C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D053241-4507-4908-A071-140DB296A1AE}" type="CELLRANGE">
                      <a:rPr lang="fr-FR" baseline="0" smtClean="0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F015-421A-BBD4-297ECE8343C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Sheet5!$S$28:$T$28</c:f>
              <c:numCache>
                <c:formatCode>mmm\-yy</c:formatCode>
                <c:ptCount val="2"/>
                <c:pt idx="0">
                  <c:v>45536</c:v>
                </c:pt>
                <c:pt idx="1">
                  <c:v>45566</c:v>
                </c:pt>
              </c:numCache>
            </c:numRef>
          </c:cat>
          <c:val>
            <c:numRef>
              <c:f>Sheet5!$S$66:$T$66</c:f>
              <c:numCache>
                <c:formatCode>0</c:formatCode>
                <c:ptCount val="2"/>
                <c:pt idx="0">
                  <c:v>1757.9337019395791</c:v>
                </c:pt>
                <c:pt idx="1">
                  <c:v>2244.546656583213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Sheet5!$S$67:$T$67</c15:f>
                <c15:dlblRangeCache>
                  <c:ptCount val="2"/>
                  <c:pt idx="0">
                    <c:v>1758Rs/m3,
labour - 60 Nos</c:v>
                  </c:pt>
                  <c:pt idx="1">
                    <c:v>2245Rs/m3,
labour - 109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2-F015-421A-BBD4-297ECE8343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Sheet5!$F$65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Sheet5!$S$28:$T$28</c:f>
              <c:numCache>
                <c:formatCode>mmm\-yy</c:formatCode>
                <c:ptCount val="2"/>
                <c:pt idx="0">
                  <c:v>45536</c:v>
                </c:pt>
                <c:pt idx="1">
                  <c:v>45566</c:v>
                </c:pt>
              </c:numCache>
            </c:numRef>
          </c:cat>
          <c:val>
            <c:numRef>
              <c:f>Sheet5!$S$65:$T$65</c:f>
              <c:numCache>
                <c:formatCode>General</c:formatCode>
                <c:ptCount val="2"/>
                <c:pt idx="0">
                  <c:v>918</c:v>
                </c:pt>
                <c:pt idx="1">
                  <c:v>918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015-421A-BBD4-297ECE8343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B8 &amp; B9 Screed Cost Performance</a:t>
            </a:r>
          </a:p>
        </c:rich>
      </c:tx>
      <c:layout>
        <c:manualLayout>
          <c:xMode val="edge"/>
          <c:yMode val="edge"/>
          <c:x val="0.2325659292588426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Sheet5!$F$45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0.1128747795414462"/>
                  <c:y val="1.9184652278177457E-2"/>
                </c:manualLayout>
              </c:layout>
              <c:tx>
                <c:rich>
                  <a:bodyPr/>
                  <a:lstStyle/>
                  <a:p>
                    <a:fld id="{52C4E48C-DDF0-4EBA-B18E-D5F03B78A5F6}" type="CELLRANGE">
                      <a:rPr lang="fr-FR" baseline="0" smtClean="0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3977-4FB9-B36E-FFE961D8814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B5D92D5-F6CD-41B6-B01B-4F44E80A314C}" type="CELLRANGE">
                      <a:rPr lang="fr-FR" smtClean="0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3977-4FB9-B36E-FFE961D881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Sheet5!$S$28:$T$28</c:f>
              <c:numCache>
                <c:formatCode>mmm\-yy</c:formatCode>
                <c:ptCount val="2"/>
                <c:pt idx="0">
                  <c:v>45536</c:v>
                </c:pt>
                <c:pt idx="1">
                  <c:v>45566</c:v>
                </c:pt>
              </c:numCache>
            </c:numRef>
          </c:cat>
          <c:val>
            <c:numRef>
              <c:f>Sheet5!$S$45:$T$45</c:f>
              <c:numCache>
                <c:formatCode>0</c:formatCode>
                <c:ptCount val="2"/>
                <c:pt idx="0">
                  <c:v>3750.7920792079208</c:v>
                </c:pt>
                <c:pt idx="1">
                  <c:v>3010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Sheet5!$S$46:$T$46</c15:f>
                <c15:dlblRangeCache>
                  <c:ptCount val="2"/>
                  <c:pt idx="0">
                    <c:v>3751Rs/m3,
labour - 27 Nos</c:v>
                  </c:pt>
                  <c:pt idx="1">
                    <c:v>3010Rs/m3,
labour - 18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2-3977-4FB9-B36E-FFE961D8814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Sheet5!$F$44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Sheet5!$S$28:$T$28</c:f>
              <c:numCache>
                <c:formatCode>mmm\-yy</c:formatCode>
                <c:ptCount val="2"/>
                <c:pt idx="0">
                  <c:v>45536</c:v>
                </c:pt>
                <c:pt idx="1">
                  <c:v>45566</c:v>
                </c:pt>
              </c:numCache>
            </c:numRef>
          </c:cat>
          <c:val>
            <c:numRef>
              <c:f>Sheet5!$S$44:$T$44</c:f>
              <c:numCache>
                <c:formatCode>General</c:formatCode>
                <c:ptCount val="2"/>
                <c:pt idx="0" formatCode="0">
                  <c:v>696</c:v>
                </c:pt>
                <c:pt idx="1">
                  <c:v>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977-4FB9-B36E-FFE961D8814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Flat Finishing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Sheet5!$F$63</c:f>
              <c:strCache>
                <c:ptCount val="1"/>
                <c:pt idx="0">
                  <c:v>Actual Cost (Rs/FLAT)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203660F-F706-4F9A-A883-A1B4C1C3B1F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A602-4116-88E0-98BABFC30D7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2C5F14B-61F3-4613-9640-FB687E45940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A602-4116-88E0-98BABFC30D7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FC075A1-F741-4680-BF90-4DADC43C704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A602-4116-88E0-98BABFC30D7C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DF8B75E-DE97-4D4C-9BF4-4988524A6FE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602-4116-88E0-98BABFC30D7C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5DAABB8D-6CD9-427D-9C98-C1123476CD6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A602-4116-88E0-98BABFC30D7C}"/>
                </c:ext>
              </c:extLst>
            </c:dLbl>
            <c:dLbl>
              <c:idx val="5"/>
              <c:layout>
                <c:manualLayout>
                  <c:x val="-2.1826672503153267E-3"/>
                  <c:y val="-0.12509973502497068"/>
                </c:manualLayout>
              </c:layout>
              <c:tx>
                <c:rich>
                  <a:bodyPr/>
                  <a:lstStyle/>
                  <a:p>
                    <a:fld id="{100BA6A3-E67C-41C0-A65C-DE696B20E76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A602-4116-88E0-98BABFC30D7C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08090A86-3F50-4B3A-857F-F8E0158E423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A602-4116-88E0-98BABFC30D7C}"/>
                </c:ext>
              </c:extLst>
            </c:dLbl>
            <c:dLbl>
              <c:idx val="7"/>
              <c:layout>
                <c:manualLayout>
                  <c:x val="1.0913336251576634E-3"/>
                  <c:y val="-0.14073720190309208"/>
                </c:manualLayout>
              </c:layout>
              <c:tx>
                <c:rich>
                  <a:bodyPr/>
                  <a:lstStyle/>
                  <a:p>
                    <a:fld id="{A5D08056-A5FA-4094-95CB-236ADA8D0C6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A602-4116-88E0-98BABFC30D7C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FD5F459F-5C8D-4A17-A69D-6DFF5940717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A602-4116-88E0-98BABFC30D7C}"/>
                </c:ext>
              </c:extLst>
            </c:dLbl>
            <c:dLbl>
              <c:idx val="9"/>
              <c:layout>
                <c:manualLayout>
                  <c:x val="4.365334500630493E-3"/>
                  <c:y val="-0.18764960253745608"/>
                </c:manualLayout>
              </c:layout>
              <c:tx>
                <c:rich>
                  <a:bodyPr/>
                  <a:lstStyle/>
                  <a:p>
                    <a:fld id="{1C069BE4-F78E-467F-B352-F92080059A0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A602-4116-88E0-98BABFC30D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Sheet5!$K$28:$T$28</c:f>
              <c:numCache>
                <c:formatCode>mmm\-yy</c:formatCode>
                <c:ptCount val="10"/>
                <c:pt idx="0">
                  <c:v>45292</c:v>
                </c:pt>
                <c:pt idx="1">
                  <c:v>45323</c:v>
                </c:pt>
                <c:pt idx="2">
                  <c:v>45352</c:v>
                </c:pt>
                <c:pt idx="3">
                  <c:v>45383</c:v>
                </c:pt>
                <c:pt idx="4">
                  <c:v>45413</c:v>
                </c:pt>
                <c:pt idx="5">
                  <c:v>45444</c:v>
                </c:pt>
                <c:pt idx="6">
                  <c:v>45474</c:v>
                </c:pt>
                <c:pt idx="7">
                  <c:v>45505</c:v>
                </c:pt>
                <c:pt idx="8">
                  <c:v>45536</c:v>
                </c:pt>
                <c:pt idx="9">
                  <c:v>45566</c:v>
                </c:pt>
              </c:numCache>
            </c:numRef>
          </c:cat>
          <c:val>
            <c:numRef>
              <c:f>Sheet5!$K$63:$T$63</c:f>
              <c:numCache>
                <c:formatCode>0</c:formatCode>
                <c:ptCount val="10"/>
                <c:pt idx="0">
                  <c:v>8791.5</c:v>
                </c:pt>
                <c:pt idx="1">
                  <c:v>22447.938000000002</c:v>
                </c:pt>
                <c:pt idx="2">
                  <c:v>10338</c:v>
                </c:pt>
                <c:pt idx="3">
                  <c:v>8651.2065432098771</c:v>
                </c:pt>
                <c:pt idx="4">
                  <c:v>11843.15</c:v>
                </c:pt>
                <c:pt idx="5">
                  <c:v>9980.7542372881362</c:v>
                </c:pt>
                <c:pt idx="6">
                  <c:v>8175.388356393556</c:v>
                </c:pt>
                <c:pt idx="7">
                  <c:v>9113.7474451257422</c:v>
                </c:pt>
                <c:pt idx="8">
                  <c:v>3889.3619393939362</c:v>
                </c:pt>
                <c:pt idx="9">
                  <c:v>2254.7297297297296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Sheet5!$K$64:$T$64</c15:f>
                <c15:dlblRangeCache>
                  <c:ptCount val="10"/>
                  <c:pt idx="0">
                    <c:v>8792Rs/Per Flat,
labour - 8 Nos</c:v>
                  </c:pt>
                  <c:pt idx="1">
                    <c:v>22448Rs/Per Flat,
labour - 22 Nos</c:v>
                  </c:pt>
                  <c:pt idx="2">
                    <c:v>10338Rs/Per Flat,
labour - 20 Nos</c:v>
                  </c:pt>
                  <c:pt idx="3">
                    <c:v>8651Rs/Per Flat,
labour - 22 Nos</c:v>
                  </c:pt>
                  <c:pt idx="4">
                    <c:v>11843Rs/Per Flat,
labour - 37 Nos</c:v>
                  </c:pt>
                  <c:pt idx="5">
                    <c:v>9981Rs/Per Flat,
labour - 53 Nos</c:v>
                  </c:pt>
                  <c:pt idx="6">
                    <c:v>8175Rs/Per Flat,
labour - 54 Nos</c:v>
                  </c:pt>
                  <c:pt idx="7">
                    <c:v>9114Rs/Per Flat,
labour - 69 Nos</c:v>
                  </c:pt>
                  <c:pt idx="8">
                    <c:v>3889Rs/Per Flat,
labour - 21 Nos</c:v>
                  </c:pt>
                  <c:pt idx="9">
                    <c:v>2255Rs/Per Flat,
labour - 15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A602-4116-88E0-98BABFC30D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Sheet5!$F$62</c:f>
              <c:strCache>
                <c:ptCount val="1"/>
                <c:pt idx="0">
                  <c:v>Approved Cost (Rs/FLAT)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Sheet5!$K$28:$T$28</c:f>
              <c:numCache>
                <c:formatCode>mmm\-yy</c:formatCode>
                <c:ptCount val="10"/>
                <c:pt idx="0">
                  <c:v>45292</c:v>
                </c:pt>
                <c:pt idx="1">
                  <c:v>45323</c:v>
                </c:pt>
                <c:pt idx="2">
                  <c:v>45352</c:v>
                </c:pt>
                <c:pt idx="3">
                  <c:v>45383</c:v>
                </c:pt>
                <c:pt idx="4">
                  <c:v>45413</c:v>
                </c:pt>
                <c:pt idx="5">
                  <c:v>45444</c:v>
                </c:pt>
                <c:pt idx="6">
                  <c:v>45474</c:v>
                </c:pt>
                <c:pt idx="7">
                  <c:v>45505</c:v>
                </c:pt>
                <c:pt idx="8">
                  <c:v>45536</c:v>
                </c:pt>
                <c:pt idx="9">
                  <c:v>45566</c:v>
                </c:pt>
              </c:numCache>
            </c:numRef>
          </c:cat>
          <c:val>
            <c:numRef>
              <c:f>Sheet5!$K$62:$T$62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A602-4116-88E0-98BABFC30D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All Batching Plant</a:t>
            </a:r>
          </a:p>
        </c:rich>
      </c:tx>
      <c:layout>
        <c:manualLayout>
          <c:xMode val="edge"/>
          <c:yMode val="edge"/>
          <c:x val="0.39808156927079924"/>
          <c:y val="2.3952141347016753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7580927384077009E-2"/>
          <c:y val="0.16882630847614635"/>
          <c:w val="0.89019685039370078"/>
          <c:h val="0.465677675707203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Sheet5!$G$103:$H$103</c:f>
              <c:strCache>
                <c:ptCount val="2"/>
                <c:pt idx="0">
                  <c:v>Approved Cost (Rs/CUM)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Sheet5!$U$101</c:f>
              <c:numCache>
                <c:formatCode>mmm\-yy</c:formatCode>
                <c:ptCount val="1"/>
                <c:pt idx="0">
                  <c:v>45566</c:v>
                </c:pt>
              </c:numCache>
            </c:numRef>
          </c:cat>
          <c:val>
            <c:numRef>
              <c:f>Sheet5!$U$103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0-F3B9-4590-BA2E-AC538A627C62}"/>
            </c:ext>
          </c:extLst>
        </c:ser>
        <c:ser>
          <c:idx val="1"/>
          <c:order val="1"/>
          <c:tx>
            <c:strRef>
              <c:f>Sheet5!$G$104:$H$104</c:f>
              <c:strCache>
                <c:ptCount val="2"/>
                <c:pt idx="0">
                  <c:v>Actual Cost (Rs/CUM)</c:v>
                </c:pt>
                <c:pt idx="1">
                  <c:v>COMMON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4937836073037423E-2"/>
                  <c:y val="-0.12279949139361246"/>
                </c:manualLayout>
              </c:layout>
              <c:tx>
                <c:rich>
                  <a:bodyPr/>
                  <a:lstStyle/>
                  <a:p>
                    <a:fld id="{6F77BB3E-C07D-49D0-8131-80CF806C4829}" type="CELLRANGE">
                      <a:rPr lang="en-US" smtClean="0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F3B9-4590-BA2E-AC538A627C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Sheet5!$U$101</c:f>
              <c:numCache>
                <c:formatCode>mmm\-yy</c:formatCode>
                <c:ptCount val="1"/>
                <c:pt idx="0">
                  <c:v>45566</c:v>
                </c:pt>
              </c:numCache>
            </c:numRef>
          </c:cat>
          <c:val>
            <c:numRef>
              <c:f>Sheet5!$U$104</c:f>
              <c:numCache>
                <c:formatCode>0</c:formatCode>
                <c:ptCount val="1"/>
                <c:pt idx="0">
                  <c:v>39.834937978994525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Sheet5!$U$108</c15:f>
                <c15:dlblRangeCache>
                  <c:ptCount val="1"/>
                  <c:pt idx="0">
                    <c:v>40Rs/Per Cum,
labour - 4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2-F3B9-4590-BA2E-AC538A627C62}"/>
            </c:ext>
          </c:extLst>
        </c:ser>
        <c:ser>
          <c:idx val="2"/>
          <c:order val="2"/>
          <c:tx>
            <c:strRef>
              <c:f>Sheet5!$G$105:$H$105</c:f>
              <c:strCache>
                <c:ptCount val="2"/>
                <c:pt idx="0">
                  <c:v>Actual Cost (Rs/CUM)</c:v>
                </c:pt>
                <c:pt idx="1">
                  <c:v>HCS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6.3913185579131601E-2"/>
                </c:manualLayout>
              </c:layout>
              <c:tx>
                <c:rich>
                  <a:bodyPr/>
                  <a:lstStyle/>
                  <a:p>
                    <a:fld id="{64F199BE-E348-4681-BEA6-01C35CC4B0BD}" type="CELLRANGE">
                      <a:rPr lang="en-US" smtClean="0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F3B9-4590-BA2E-AC538A627C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Sheet5!$U$101</c:f>
              <c:numCache>
                <c:formatCode>mmm\-yy</c:formatCode>
                <c:ptCount val="1"/>
                <c:pt idx="0">
                  <c:v>45566</c:v>
                </c:pt>
              </c:numCache>
            </c:numRef>
          </c:cat>
          <c:val>
            <c:numRef>
              <c:f>Sheet5!$U$105</c:f>
              <c:numCache>
                <c:formatCode>0</c:formatCode>
                <c:ptCount val="1"/>
                <c:pt idx="0">
                  <c:v>79.085611097430814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Sheet5!$U$109</c15:f>
                <c15:dlblRangeCache>
                  <c:ptCount val="1"/>
                  <c:pt idx="0">
                    <c:v>79Rs/Per Cum,
labour - 2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F3B9-4590-BA2E-AC538A627C62}"/>
            </c:ext>
          </c:extLst>
        </c:ser>
        <c:ser>
          <c:idx val="3"/>
          <c:order val="3"/>
          <c:tx>
            <c:strRef>
              <c:f>Sheet5!$G$106:$H$106</c:f>
              <c:strCache>
                <c:ptCount val="2"/>
                <c:pt idx="0">
                  <c:v>Actual Cost (Rs/CUM)</c:v>
                </c:pt>
                <c:pt idx="1">
                  <c:v>CAROUSAL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8943858798634263E-3"/>
                  <c:y val="-3.1118779495457557E-3"/>
                </c:manualLayout>
              </c:layout>
              <c:tx>
                <c:rich>
                  <a:bodyPr/>
                  <a:lstStyle/>
                  <a:p>
                    <a:fld id="{C67549D8-D6F0-40C3-9B7F-A3ADE98AF59B}" type="CELLRANGE">
                      <a:rPr lang="en-US" smtClean="0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F3B9-4590-BA2E-AC538A627C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Sheet5!$U$101</c:f>
              <c:numCache>
                <c:formatCode>mmm\-yy</c:formatCode>
                <c:ptCount val="1"/>
                <c:pt idx="0">
                  <c:v>45566</c:v>
                </c:pt>
              </c:numCache>
            </c:numRef>
          </c:cat>
          <c:val>
            <c:numRef>
              <c:f>Sheet5!$U$106</c:f>
              <c:numCache>
                <c:formatCode>0</c:formatCode>
                <c:ptCount val="1"/>
                <c:pt idx="0">
                  <c:v>64.733892744113106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Sheet5!$U$110</c15:f>
                <c15:dlblRangeCache>
                  <c:ptCount val="1"/>
                  <c:pt idx="0">
                    <c:v>65Rs/Per Cum,
labour - 2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F3B9-4590-BA2E-AC538A627C62}"/>
            </c:ext>
          </c:extLst>
        </c:ser>
        <c:ser>
          <c:idx val="4"/>
          <c:order val="4"/>
          <c:tx>
            <c:strRef>
              <c:f>Sheet5!$G$107:$H$107</c:f>
              <c:strCache>
                <c:ptCount val="2"/>
                <c:pt idx="0">
                  <c:v>Actual Cost (Rs/CUM)</c:v>
                </c:pt>
                <c:pt idx="1">
                  <c:v>POD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8943858798634263E-3"/>
                  <c:y val="-1.7474391562833713E-2"/>
                </c:manualLayout>
              </c:layout>
              <c:tx>
                <c:rich>
                  <a:bodyPr/>
                  <a:lstStyle/>
                  <a:p>
                    <a:fld id="{E0D3A7A7-8135-4E5E-B03A-D504D915E792}" type="CELLRANGE">
                      <a:rPr lang="en-US" smtClean="0"/>
                      <a:pPr/>
                      <a:t>[CELLRANGE]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F3B9-4590-BA2E-AC538A627C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Sheet5!$U$101</c:f>
              <c:numCache>
                <c:formatCode>mmm\-yy</c:formatCode>
                <c:ptCount val="1"/>
                <c:pt idx="0">
                  <c:v>45566</c:v>
                </c:pt>
              </c:numCache>
            </c:numRef>
          </c:cat>
          <c:val>
            <c:numRef>
              <c:f>Sheet5!$U$107</c:f>
              <c:numCache>
                <c:formatCode>0</c:formatCode>
                <c:ptCount val="1"/>
                <c:pt idx="0">
                  <c:v>58.209662608489566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Sheet5!$U$111</c15:f>
                <c15:dlblRangeCache>
                  <c:ptCount val="1"/>
                  <c:pt idx="0">
                    <c:v>58Rs/Per Cum,
labour - 5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F3B9-4590-BA2E-AC538A627C6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398175775"/>
        <c:axId val="398169535"/>
      </c:barChart>
      <c:dateAx>
        <c:axId val="398175775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169535"/>
        <c:crosses val="autoZero"/>
        <c:auto val="1"/>
        <c:lblOffset val="100"/>
        <c:baseTimeUnit val="days"/>
      </c:dateAx>
      <c:valAx>
        <c:axId val="398169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175775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Special Mould Cost Performance</a:t>
            </a:r>
          </a:p>
        </c:rich>
      </c:tx>
      <c:layout>
        <c:manualLayout>
          <c:xMode val="edge"/>
          <c:yMode val="edge"/>
          <c:x val="0.26697977821265495"/>
          <c:y val="3.56506238859180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Sheet5!$F$30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7620A06-69D7-4C6B-8A5E-2C1D4319196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D43-43A9-AA2E-3C0C5B61F4D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EBAD058-AED2-40D8-ACF4-9EF9571721A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ED43-43A9-AA2E-3C0C5B61F4D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B44CA42-836A-4869-AD23-73F23317D9E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ED43-43A9-AA2E-3C0C5B61F4D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834AB36-1150-4774-B785-903F9F3A330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D43-43A9-AA2E-3C0C5B61F4D5}"/>
                </c:ext>
              </c:extLst>
            </c:dLbl>
            <c:dLbl>
              <c:idx val="4"/>
              <c:layout>
                <c:manualLayout>
                  <c:x val="-1.3804028117409025E-2"/>
                  <c:y val="-7.8686233172298503E-2"/>
                </c:manualLayout>
              </c:layout>
              <c:tx>
                <c:rich>
                  <a:bodyPr/>
                  <a:lstStyle/>
                  <a:p>
                    <a:fld id="{859B466E-A4EA-4CFE-B9D8-38A8ECB4553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ED43-43A9-AA2E-3C0C5B61F4D5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CF612B92-2DCE-414C-B15D-EA2F4486B2B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D43-43A9-AA2E-3C0C5B61F4D5}"/>
                </c:ext>
              </c:extLst>
            </c:dLbl>
            <c:dLbl>
              <c:idx val="6"/>
              <c:layout>
                <c:manualLayout>
                  <c:x val="1.4865876434132676E-2"/>
                  <c:y val="1.5737246634459696E-2"/>
                </c:manualLayout>
              </c:layout>
              <c:tx>
                <c:rich>
                  <a:bodyPr/>
                  <a:lstStyle/>
                  <a:p>
                    <a:fld id="{98C58899-D1F8-442F-B7AE-5CC695B0788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ED43-43A9-AA2E-3C0C5B61F4D5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6A609DE0-BA9F-4CD3-8142-7CED8B9AAD9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ED43-43A9-AA2E-3C0C5B61F4D5}"/>
                </c:ext>
              </c:extLst>
            </c:dLbl>
            <c:dLbl>
              <c:idx val="8"/>
              <c:layout>
                <c:manualLayout>
                  <c:x val="7.7867977022227702E-17"/>
                  <c:y val="-0.13638947083198402"/>
                </c:manualLayout>
              </c:layout>
              <c:tx>
                <c:rich>
                  <a:bodyPr/>
                  <a:lstStyle/>
                  <a:p>
                    <a:fld id="{EF917A25-39F4-4903-8B4F-145847D9D70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ED43-43A9-AA2E-3C0C5B61F4D5}"/>
                </c:ext>
              </c:extLst>
            </c:dLbl>
            <c:dLbl>
              <c:idx val="9"/>
              <c:layout>
                <c:manualLayout>
                  <c:x val="-8.4947865337902228E-3"/>
                  <c:y val="-0.22032145288243574"/>
                </c:manualLayout>
              </c:layout>
              <c:tx>
                <c:rich>
                  <a:bodyPr/>
                  <a:lstStyle/>
                  <a:p>
                    <a:fld id="{50AF8999-8C98-4CF9-9BCE-B3F011423DB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ED43-43A9-AA2E-3C0C5B61F4D5}"/>
                </c:ext>
              </c:extLst>
            </c:dLbl>
            <c:dLbl>
              <c:idx val="10"/>
              <c:layout>
                <c:manualLayout>
                  <c:x val="-7.4329382170665332E-3"/>
                  <c:y val="-0.20458420624797605"/>
                </c:manualLayout>
              </c:layout>
              <c:tx>
                <c:rich>
                  <a:bodyPr/>
                  <a:lstStyle/>
                  <a:p>
                    <a:fld id="{B3518478-5161-4527-854F-427C3CEBAAB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ED43-43A9-AA2E-3C0C5B61F4D5}"/>
                </c:ext>
              </c:extLst>
            </c:dLbl>
            <c:dLbl>
              <c:idx val="11"/>
              <c:layout>
                <c:manualLayout>
                  <c:x val="3.1855449501713047E-3"/>
                  <c:y val="-0.22556720176058898"/>
                </c:manualLayout>
              </c:layout>
              <c:tx>
                <c:rich>
                  <a:bodyPr/>
                  <a:lstStyle/>
                  <a:p>
                    <a:fld id="{7554FB8F-0834-44F0-B931-30C171BCCD8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ED43-43A9-AA2E-3C0C5B61F4D5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2AC0D86D-DFE1-402B-9E37-113B628E39A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ED43-43A9-AA2E-3C0C5B61F4D5}"/>
                </c:ext>
              </c:extLst>
            </c:dLbl>
            <c:numFmt formatCode="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Sheet5!$H$28:$T$28</c:f>
              <c:numCache>
                <c:formatCode>mmm\-yy</c:formatCode>
                <c:ptCount val="13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  <c:pt idx="11">
                  <c:v>45536</c:v>
                </c:pt>
                <c:pt idx="12">
                  <c:v>45566</c:v>
                </c:pt>
              </c:numCache>
            </c:numRef>
          </c:cat>
          <c:val>
            <c:numRef>
              <c:f>Sheet5!$H$30:$T$30</c:f>
              <c:numCache>
                <c:formatCode>0</c:formatCode>
                <c:ptCount val="13"/>
                <c:pt idx="0">
                  <c:v>6630.6668480540247</c:v>
                </c:pt>
                <c:pt idx="1">
                  <c:v>7332.5702284538538</c:v>
                </c:pt>
                <c:pt idx="2">
                  <c:v>4398.3206947687686</c:v>
                </c:pt>
                <c:pt idx="3">
                  <c:v>3721.8117254102526</c:v>
                </c:pt>
                <c:pt idx="4">
                  <c:v>4881.4203758878502</c:v>
                </c:pt>
                <c:pt idx="5">
                  <c:v>5909.2192946214855</c:v>
                </c:pt>
                <c:pt idx="6">
                  <c:v>5914.6348469053473</c:v>
                </c:pt>
                <c:pt idx="7">
                  <c:v>3484.5370574577919</c:v>
                </c:pt>
                <c:pt idx="8">
                  <c:v>3215.224459139421</c:v>
                </c:pt>
                <c:pt idx="9">
                  <c:v>3259.8643052734565</c:v>
                </c:pt>
                <c:pt idx="10">
                  <c:v>3547.1380009128497</c:v>
                </c:pt>
                <c:pt idx="11">
                  <c:v>3110.1039676841101</c:v>
                </c:pt>
                <c:pt idx="12">
                  <c:v>2649.4319134582424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Sheet5!$H$31:$T$31</c15:f>
                <c15:dlblRangeCache>
                  <c:ptCount val="13"/>
                  <c:pt idx="0">
                    <c:v>6631Rs/m3,
labour - 75 Nos</c:v>
                  </c:pt>
                  <c:pt idx="1">
                    <c:v>7333Rs/m3,
labour - 61 Nos</c:v>
                  </c:pt>
                  <c:pt idx="2">
                    <c:v>4398Rs/m3,
labour - 71 Nos</c:v>
                  </c:pt>
                  <c:pt idx="3">
                    <c:v>3722Rs/m3,
labour - 98 Nos</c:v>
                  </c:pt>
                  <c:pt idx="4">
                    <c:v>4881Rs/m3,
labour - 91 Nos</c:v>
                  </c:pt>
                  <c:pt idx="5">
                    <c:v>5909Rs/m3,
labour - 77 Nos</c:v>
                  </c:pt>
                  <c:pt idx="6">
                    <c:v>5915Rs/m3,
labour - 58 Nos</c:v>
                  </c:pt>
                  <c:pt idx="7">
                    <c:v>3485Rs/m3,
labour - 35 Nos</c:v>
                  </c:pt>
                  <c:pt idx="8">
                    <c:v>3215Rs/m3,
labour - 35 Nos</c:v>
                  </c:pt>
                  <c:pt idx="9">
                    <c:v>3260Rs/m3,
labour - 34 Nos</c:v>
                  </c:pt>
                  <c:pt idx="10">
                    <c:v>3547Rs/m3,
labour - 34 Nos</c:v>
                  </c:pt>
                  <c:pt idx="11">
                    <c:v>3110Rs/m3,
labour - 40 Nos</c:v>
                  </c:pt>
                  <c:pt idx="12">
                    <c:v>2649Rs/m3,
labour - 56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D-ED43-43A9-AA2E-3C0C5B61F4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overlap val="-100"/>
        <c:axId val="2002429231"/>
        <c:axId val="2002430479"/>
      </c:barChart>
      <c:lineChart>
        <c:grouping val="standard"/>
        <c:varyColors val="0"/>
        <c:ser>
          <c:idx val="0"/>
          <c:order val="0"/>
          <c:tx>
            <c:strRef>
              <c:f>Sheet5!$F$29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ED43-43A9-AA2E-3C0C5B61F4D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Sheet5!$H$28:$T$28</c:f>
              <c:numCache>
                <c:formatCode>mmm\-yy</c:formatCode>
                <c:ptCount val="13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  <c:pt idx="11">
                  <c:v>45536</c:v>
                </c:pt>
                <c:pt idx="12">
                  <c:v>45566</c:v>
                </c:pt>
              </c:numCache>
            </c:numRef>
          </c:cat>
          <c:val>
            <c:numRef>
              <c:f>Sheet5!$H$29:$T$29</c:f>
              <c:numCache>
                <c:formatCode>General</c:formatCode>
                <c:ptCount val="13"/>
                <c:pt idx="0">
                  <c:v>1800</c:v>
                </c:pt>
                <c:pt idx="1">
                  <c:v>1800</c:v>
                </c:pt>
                <c:pt idx="2">
                  <c:v>1800</c:v>
                </c:pt>
                <c:pt idx="3">
                  <c:v>1800</c:v>
                </c:pt>
                <c:pt idx="4">
                  <c:v>1800</c:v>
                </c:pt>
                <c:pt idx="5">
                  <c:v>1800</c:v>
                </c:pt>
                <c:pt idx="6">
                  <c:v>1800</c:v>
                </c:pt>
                <c:pt idx="7">
                  <c:v>1800</c:v>
                </c:pt>
                <c:pt idx="8">
                  <c:v>1800</c:v>
                </c:pt>
                <c:pt idx="9">
                  <c:v>1800</c:v>
                </c:pt>
                <c:pt idx="10">
                  <c:v>1800</c:v>
                </c:pt>
                <c:pt idx="11">
                  <c:v>1800</c:v>
                </c:pt>
                <c:pt idx="12">
                  <c:v>1800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ED43-43A9-AA2E-3C0C5B61F4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Special Mould Factory Element Repair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Sheet5!$F$63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340C097-CB25-45AB-BE10-4115171CF6CD}" type="CELLRANGE">
                      <a:rPr lang="en-US" baseline="0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3AE88D43-62A8-46E8-890D-893C546AAC90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20F8-4925-BDCF-2E4483E4CF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Sheet5!$O$28</c:f>
              <c:numCache>
                <c:formatCode>mmm\-yy</c:formatCode>
                <c:ptCount val="1"/>
                <c:pt idx="0">
                  <c:v>45413</c:v>
                </c:pt>
              </c:numCache>
            </c:numRef>
          </c:cat>
          <c:val>
            <c:numRef>
              <c:f>Sheet5!$O$63</c:f>
              <c:numCache>
                <c:formatCode>_(* #,##0_);_(* \(#,##0\);_(* "-"??_);_(@_)</c:formatCode>
                <c:ptCount val="1"/>
                <c:pt idx="0">
                  <c:v>758.43761850587862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Sheet5!$O$64</c15:f>
                <c15:dlblRangeCache>
                  <c:ptCount val="1"/>
                  <c:pt idx="0">
                    <c:v>758Rs/m3,
labour - 8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1-20F8-4925-BDCF-2E4483E4CF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Sheet5!$F$62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Sheet5!$O$28</c:f>
              <c:numCache>
                <c:formatCode>mmm\-yy</c:formatCode>
                <c:ptCount val="1"/>
                <c:pt idx="0">
                  <c:v>45413</c:v>
                </c:pt>
              </c:numCache>
            </c:numRef>
          </c:cat>
          <c:val>
            <c:numRef>
              <c:f>Sheet5!$O$62</c:f>
              <c:numCache>
                <c:formatCode>General</c:formatCode>
                <c:ptCount val="1"/>
                <c:pt idx="0">
                  <c:v>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0F8-4925-BDCF-2E4483E4CF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Carousal Factory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Sheet5!$F$36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5066084070387912E-3"/>
                  <c:y val="-9.4276144264770712E-2"/>
                </c:manualLayout>
              </c:layout>
              <c:tx>
                <c:rich>
                  <a:bodyPr/>
                  <a:lstStyle/>
                  <a:p>
                    <a:fld id="{F9D91B0E-92E9-4649-AC59-1B5420D1026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5645-43CE-B71F-EDBEF141B98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3DE02CA-3CCB-4A60-A2C9-B1BA50640B0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5645-43CE-B71F-EDBEF141B989}"/>
                </c:ext>
              </c:extLst>
            </c:dLbl>
            <c:dLbl>
              <c:idx val="2"/>
              <c:layout>
                <c:manualLayout>
                  <c:x val="-8.8105734512620489E-3"/>
                  <c:y val="-0.16835025761566194"/>
                </c:manualLayout>
              </c:layout>
              <c:tx>
                <c:rich>
                  <a:bodyPr/>
                  <a:lstStyle/>
                  <a:p>
                    <a:fld id="{62CD605D-C7F0-4E01-AF97-FB17C0A1C7D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5645-43CE-B71F-EDBEF141B989}"/>
                </c:ext>
              </c:extLst>
            </c:dLbl>
            <c:dLbl>
              <c:idx val="3"/>
              <c:layout>
                <c:manualLayout>
                  <c:x val="-6.6079300884465371E-3"/>
                  <c:y val="-2.693604121850594E-2"/>
                </c:manualLayout>
              </c:layout>
              <c:tx>
                <c:rich>
                  <a:bodyPr/>
                  <a:lstStyle/>
                  <a:p>
                    <a:fld id="{008C91C2-0B67-401C-BA2E-AD2E92E7844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5645-43CE-B71F-EDBEF141B989}"/>
                </c:ext>
              </c:extLst>
            </c:dLbl>
            <c:dLbl>
              <c:idx val="4"/>
              <c:layout>
                <c:manualLayout>
                  <c:x val="4.0381328496398399E-17"/>
                  <c:y val="-3.3670051523132419E-2"/>
                </c:manualLayout>
              </c:layout>
              <c:tx>
                <c:rich>
                  <a:bodyPr/>
                  <a:lstStyle/>
                  <a:p>
                    <a:fld id="{86D796D9-D1E4-4310-A11C-8E1BD262A28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5645-43CE-B71F-EDBEF141B989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1DC3EA8A-A349-4529-A63B-33848517682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5645-43CE-B71F-EDBEF141B989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C1809256-0D63-41B6-AF1F-119028FE610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5645-43CE-B71F-EDBEF141B989}"/>
                </c:ext>
              </c:extLst>
            </c:dLbl>
            <c:dLbl>
              <c:idx val="7"/>
              <c:layout>
                <c:manualLayout>
                  <c:x val="0"/>
                  <c:y val="-2.4841622431789452E-2"/>
                </c:manualLayout>
              </c:layout>
              <c:tx>
                <c:rich>
                  <a:bodyPr/>
                  <a:lstStyle/>
                  <a:p>
                    <a:fld id="{C304AEE5-C715-4A05-B411-E9BCD4BBB35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5645-43CE-B71F-EDBEF141B989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AFC43EF9-11D6-4BCE-85FD-67EC212F405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5645-43CE-B71F-EDBEF141B989}"/>
                </c:ext>
              </c:extLst>
            </c:dLbl>
            <c:dLbl>
              <c:idx val="9"/>
              <c:layout>
                <c:manualLayout>
                  <c:x val="9.9118951326697246E-3"/>
                  <c:y val="-3.0863857354290814E-17"/>
                </c:manualLayout>
              </c:layout>
              <c:tx>
                <c:rich>
                  <a:bodyPr/>
                  <a:lstStyle/>
                  <a:p>
                    <a:fld id="{8CECB406-C3D9-44C7-A8AF-159DF8A4318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5645-43CE-B71F-EDBEF141B989}"/>
                </c:ext>
              </c:extLst>
            </c:dLbl>
            <c:dLbl>
              <c:idx val="10"/>
              <c:layout>
                <c:manualLayout>
                  <c:x val="-9.9118951326699675E-3"/>
                  <c:y val="-0.22222234005267374"/>
                </c:manualLayout>
              </c:layout>
              <c:tx>
                <c:rich>
                  <a:bodyPr/>
                  <a:lstStyle/>
                  <a:p>
                    <a:fld id="{A9BB5ADE-5887-4969-B283-DC1F1F41B05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5645-43CE-B71F-EDBEF141B989}"/>
                </c:ext>
              </c:extLst>
            </c:dLbl>
            <c:dLbl>
              <c:idx val="11"/>
              <c:layout>
                <c:manualLayout>
                  <c:x val="-6.6079300884465371E-3"/>
                  <c:y val="-0.25589239157580618"/>
                </c:manualLayout>
              </c:layout>
              <c:tx>
                <c:rich>
                  <a:bodyPr/>
                  <a:lstStyle/>
                  <a:p>
                    <a:fld id="{CBF95FF4-107E-4364-998A-FB699AC5E8A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5645-43CE-B71F-EDBEF141B989}"/>
                </c:ext>
              </c:extLst>
            </c:dLbl>
            <c:dLbl>
              <c:idx val="12"/>
              <c:layout>
                <c:manualLayout>
                  <c:x val="-1.6152531398559359E-16"/>
                  <c:y val="-7.4074113350891216E-2"/>
                </c:manualLayout>
              </c:layout>
              <c:tx>
                <c:rich>
                  <a:bodyPr/>
                  <a:lstStyle/>
                  <a:p>
                    <a:fld id="{6571DB1D-0239-4A2B-AC1B-A99C8EAFA08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5645-43CE-B71F-EDBEF141B9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Sheet5!$H$28:$T$28</c:f>
              <c:numCache>
                <c:formatCode>mmm\-yy</c:formatCode>
                <c:ptCount val="13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  <c:pt idx="11">
                  <c:v>45536</c:v>
                </c:pt>
                <c:pt idx="12">
                  <c:v>45566</c:v>
                </c:pt>
              </c:numCache>
            </c:numRef>
          </c:cat>
          <c:val>
            <c:numRef>
              <c:f>Sheet5!$H$36:$T$36</c:f>
              <c:numCache>
                <c:formatCode>0</c:formatCode>
                <c:ptCount val="13"/>
                <c:pt idx="0">
                  <c:v>5630.507364312929</c:v>
                </c:pt>
                <c:pt idx="1">
                  <c:v>3256.9824617620366</c:v>
                </c:pt>
                <c:pt idx="2">
                  <c:v>6918.8037982479082</c:v>
                </c:pt>
                <c:pt idx="3">
                  <c:v>4313.5077777818315</c:v>
                </c:pt>
                <c:pt idx="4">
                  <c:v>4107.3462639101654</c:v>
                </c:pt>
                <c:pt idx="5">
                  <c:v>5262</c:v>
                </c:pt>
                <c:pt idx="6">
                  <c:v>7417.9144758571802</c:v>
                </c:pt>
                <c:pt idx="7">
                  <c:v>5497.0231596757476</c:v>
                </c:pt>
                <c:pt idx="8">
                  <c:v>4361.5258836740741</c:v>
                </c:pt>
                <c:pt idx="9">
                  <c:v>5212.8907335370695</c:v>
                </c:pt>
                <c:pt idx="10">
                  <c:v>5000.7806682681312</c:v>
                </c:pt>
                <c:pt idx="11">
                  <c:v>4121.5093550945876</c:v>
                </c:pt>
                <c:pt idx="12">
                  <c:v>3219.9231172695022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Sheet5!$H$37:$T$37</c15:f>
                <c15:dlblRangeCache>
                  <c:ptCount val="13"/>
                  <c:pt idx="0">
                    <c:v>5631Rs/m3,
labour - 125 Nos</c:v>
                  </c:pt>
                  <c:pt idx="1">
                    <c:v>3257Rs/m3,
labour - 84 Nos</c:v>
                  </c:pt>
                  <c:pt idx="2">
                    <c:v>6919Rs/m3,
labour - 108 Nos</c:v>
                  </c:pt>
                  <c:pt idx="3">
                    <c:v>4314Rs/m3,
labour - 231 Nos</c:v>
                  </c:pt>
                  <c:pt idx="4">
                    <c:v>4107Rs/m3,
labour - 174 Nos</c:v>
                  </c:pt>
                  <c:pt idx="5">
                    <c:v>5262Rs/m3,
labour - 156 Nos</c:v>
                  </c:pt>
                  <c:pt idx="6">
                    <c:v>7418Rs/m3,
labour - 155 Nos</c:v>
                  </c:pt>
                  <c:pt idx="7">
                    <c:v>5497Rs/m3,
labour - 160 Nos</c:v>
                  </c:pt>
                  <c:pt idx="8">
                    <c:v>4362Rs/m3,
labour - 171 Nos</c:v>
                  </c:pt>
                  <c:pt idx="9">
                    <c:v>5213Rs/m3,
labour - 140 Nos</c:v>
                  </c:pt>
                  <c:pt idx="10">
                    <c:v>5001Rs/m3,
labour - 119 Nos</c:v>
                  </c:pt>
                  <c:pt idx="11">
                    <c:v>4122Rs/m3,
labour - 117 Nos</c:v>
                  </c:pt>
                  <c:pt idx="12">
                    <c:v>3220Rs/m3,
labour - 118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D-5645-43CE-B71F-EDBEF141B9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Sheet5!$F$35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5645-43CE-B71F-EDBEF141B9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Sheet5!$H$28:$T$28</c:f>
              <c:numCache>
                <c:formatCode>mmm\-yy</c:formatCode>
                <c:ptCount val="13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  <c:pt idx="11">
                  <c:v>45536</c:v>
                </c:pt>
                <c:pt idx="12">
                  <c:v>45566</c:v>
                </c:pt>
              </c:numCache>
            </c:numRef>
          </c:cat>
          <c:val>
            <c:numRef>
              <c:f>Sheet5!$H$35:$T$35</c:f>
              <c:numCache>
                <c:formatCode>General</c:formatCode>
                <c:ptCount val="13"/>
                <c:pt idx="0">
                  <c:v>1800</c:v>
                </c:pt>
                <c:pt idx="1">
                  <c:v>1800</c:v>
                </c:pt>
                <c:pt idx="2">
                  <c:v>1800</c:v>
                </c:pt>
                <c:pt idx="3">
                  <c:v>1800</c:v>
                </c:pt>
                <c:pt idx="4">
                  <c:v>1800</c:v>
                </c:pt>
                <c:pt idx="5">
                  <c:v>1800</c:v>
                </c:pt>
                <c:pt idx="6">
                  <c:v>1800</c:v>
                </c:pt>
                <c:pt idx="7" formatCode="0">
                  <c:v>1800</c:v>
                </c:pt>
                <c:pt idx="8" formatCode="0">
                  <c:v>1800</c:v>
                </c:pt>
                <c:pt idx="9">
                  <c:v>1800</c:v>
                </c:pt>
                <c:pt idx="10">
                  <c:v>1800</c:v>
                </c:pt>
                <c:pt idx="11" formatCode="0">
                  <c:v>1800</c:v>
                </c:pt>
                <c:pt idx="12" formatCode="0">
                  <c:v>1800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5645-43CE-B71F-EDBEF141B9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Carousal Factory Element Repair Cost Performance</a:t>
            </a:r>
          </a:p>
        </c:rich>
      </c:tx>
      <c:layout>
        <c:manualLayout>
          <c:xMode val="edge"/>
          <c:yMode val="edge"/>
          <c:x val="0.21967556094160043"/>
          <c:y val="3.024049849457882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Sheet5!$F$45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778471B9-BBA9-4E99-8EAB-8D09D915F42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F61-441B-A8BD-AC8C735952B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F7612BA-E4E6-4B03-A640-8849EDD1E84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5F61-441B-A8BD-AC8C735952B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CE2DB9D-9634-4BD0-833E-B84563F7AC5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5F61-441B-A8BD-AC8C735952B3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96CE200-E1F9-41A4-863B-286E3476AE1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5F61-441B-A8BD-AC8C735952B3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505C549C-B9BB-4CE2-A30F-0C888A9E07E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5F61-441B-A8BD-AC8C735952B3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718D71BF-043B-4802-82BA-18089C7C971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5F61-441B-A8BD-AC8C735952B3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AFF5ED8B-0358-409F-86EA-F5041DDCC26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5F61-441B-A8BD-AC8C735952B3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54166C80-ED12-4D05-8FC5-88755B4D609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5F61-441B-A8BD-AC8C735952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Sheet5!$H$28:$O$28</c:f>
              <c:numCache>
                <c:formatCode>mmm\-yy</c:formatCode>
                <c:ptCount val="8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</c:numCache>
            </c:numRef>
          </c:cat>
          <c:val>
            <c:numRef>
              <c:f>Sheet5!$H$45:$O$45</c:f>
              <c:numCache>
                <c:formatCode>0</c:formatCode>
                <c:ptCount val="8"/>
                <c:pt idx="0">
                  <c:v>961.82756215163988</c:v>
                </c:pt>
                <c:pt idx="1">
                  <c:v>976.88345341928959</c:v>
                </c:pt>
                <c:pt idx="2">
                  <c:v>1146.4760842143232</c:v>
                </c:pt>
                <c:pt idx="3">
                  <c:v>0</c:v>
                </c:pt>
                <c:pt idx="4">
                  <c:v>1571.1058254426073</c:v>
                </c:pt>
                <c:pt idx="5" formatCode="_(* #,##0_);_(* \(#,##0\);_(* &quot;-&quot;??_);_(@_)">
                  <c:v>664.77455538640095</c:v>
                </c:pt>
                <c:pt idx="6">
                  <c:v>1276.5156518822289</c:v>
                </c:pt>
                <c:pt idx="7">
                  <c:v>1466.976591679746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Sheet5!$H$46:$O$46</c15:f>
                <c15:dlblRangeCache>
                  <c:ptCount val="8"/>
                  <c:pt idx="0">
                    <c:v>962Rs/m3,
labour - 4 Nos</c:v>
                  </c:pt>
                  <c:pt idx="1">
                    <c:v>977Rs/m3,
labour - 4 Nos</c:v>
                  </c:pt>
                  <c:pt idx="2">
                    <c:v>1146Rs/m3,
labour - 4 Nos</c:v>
                  </c:pt>
                  <c:pt idx="3">
                    <c:v>0Rs/m3,
labour - 0 Nos</c:v>
                  </c:pt>
                  <c:pt idx="4">
                    <c:v>1571Rs/m3,
labour - 10 Nos</c:v>
                  </c:pt>
                  <c:pt idx="5">
                    <c:v>665Rs/m3,
labour - 10 Nos</c:v>
                  </c:pt>
                  <c:pt idx="6">
                    <c:v>1277Rs/m3,
labour - 13 Nos</c:v>
                  </c:pt>
                  <c:pt idx="7">
                    <c:v>1467Rs/m3,
labour - 5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5F61-441B-A8BD-AC8C735952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Sheet5!$F$44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F61-441B-A8BD-AC8C735952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Sheet5!$H$28:$O$28</c:f>
              <c:numCache>
                <c:formatCode>mmm\-yy</c:formatCode>
                <c:ptCount val="8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</c:numCache>
            </c:numRef>
          </c:cat>
          <c:val>
            <c:numRef>
              <c:f>Sheet5!$H$44:$O$44</c:f>
              <c:numCache>
                <c:formatCode>General</c:formatCode>
                <c:ptCount val="8"/>
                <c:pt idx="0">
                  <c:v>500</c:v>
                </c:pt>
                <c:pt idx="1">
                  <c:v>500</c:v>
                </c:pt>
                <c:pt idx="2">
                  <c:v>500</c:v>
                </c:pt>
                <c:pt idx="3">
                  <c:v>500</c:v>
                </c:pt>
                <c:pt idx="4">
                  <c:v>500</c:v>
                </c:pt>
                <c:pt idx="5">
                  <c:v>500</c:v>
                </c:pt>
                <c:pt idx="6">
                  <c:v>500</c:v>
                </c:pt>
                <c:pt idx="7">
                  <c:v>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5F61-441B-A8BD-AC8C735952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Pod Factory Cost Performance</a:t>
            </a:r>
          </a:p>
        </c:rich>
      </c:tx>
      <c:layout>
        <c:manualLayout>
          <c:xMode val="edge"/>
          <c:yMode val="edge"/>
          <c:x val="0.27569152732312957"/>
          <c:y val="6.9492809877638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Sheet5!$F$33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1971388926541185E-3"/>
                  <c:y val="-9.4062368534878635E-2"/>
                </c:manualLayout>
              </c:layout>
              <c:tx>
                <c:rich>
                  <a:bodyPr/>
                  <a:lstStyle/>
                  <a:p>
                    <a:fld id="{3BE586DD-B377-4A2E-B835-F9168CF0340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94D7-4568-842C-ECCD15D3510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B107189-1E4A-49A2-AFD3-E9B28D27560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94D7-4568-842C-ECCD15D35104}"/>
                </c:ext>
              </c:extLst>
            </c:dLbl>
            <c:dLbl>
              <c:idx val="2"/>
              <c:layout>
                <c:manualLayout>
                  <c:x val="-1.0985694463270541E-3"/>
                  <c:y val="-0.15520290808254972"/>
                </c:manualLayout>
              </c:layout>
              <c:tx>
                <c:rich>
                  <a:bodyPr/>
                  <a:lstStyle/>
                  <a:p>
                    <a:fld id="{4782FA51-64D6-400E-916B-F2E6446F998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94D7-4568-842C-ECCD15D3510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2C1573F-2DB6-420F-B79D-9BB14BB544C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94D7-4568-842C-ECCD15D35104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3F698433-BB1B-44D4-B1B0-7B8C62895C2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94D7-4568-842C-ECCD15D35104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42A19288-A933-40BB-8655-3CFED9C049C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94D7-4568-842C-ECCD15D35104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3764FAC8-DFFB-4C15-BE58-3AE5E0FFCB0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94D7-4568-842C-ECCD15D35104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D570E7F5-9543-49DD-920B-D8B9960CA19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94D7-4568-842C-ECCD15D35104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3C1DD935-9D7A-42CC-AC0E-A231273208E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94D7-4568-842C-ECCD15D35104}"/>
                </c:ext>
              </c:extLst>
            </c:dLbl>
            <c:dLbl>
              <c:idx val="9"/>
              <c:layout>
                <c:manualLayout>
                  <c:x val="-3.0759944497157434E-2"/>
                  <c:y val="-2.8218710560463586E-2"/>
                </c:manualLayout>
              </c:layout>
              <c:tx>
                <c:rich>
                  <a:bodyPr/>
                  <a:lstStyle/>
                  <a:p>
                    <a:fld id="{50F0C8C0-DFAA-4C53-A309-5DC898ADCA7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94D7-4568-842C-ECCD15D35104}"/>
                </c:ext>
              </c:extLst>
            </c:dLbl>
            <c:dLbl>
              <c:idx val="10"/>
              <c:layout>
                <c:manualLayout>
                  <c:x val="-3.2957083389811626E-3"/>
                  <c:y val="-7.9953013254646849E-2"/>
                </c:manualLayout>
              </c:layout>
              <c:tx>
                <c:rich>
                  <a:bodyPr/>
                  <a:lstStyle/>
                  <a:p>
                    <a:fld id="{37559604-26F1-44C1-B240-37829BA9735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94D7-4568-842C-ECCD15D35104}"/>
                </c:ext>
              </c:extLst>
            </c:dLbl>
            <c:dLbl>
              <c:idx val="11"/>
              <c:layout>
                <c:manualLayout>
                  <c:x val="0"/>
                  <c:y val="7.0546776401158917E-2"/>
                </c:manualLayout>
              </c:layout>
              <c:tx>
                <c:rich>
                  <a:bodyPr/>
                  <a:lstStyle/>
                  <a:p>
                    <a:fld id="{8CD7C210-A233-4C8F-82B8-6F470A94F6A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94D7-4568-842C-ECCD15D35104}"/>
                </c:ext>
              </c:extLst>
            </c:dLbl>
            <c:dLbl>
              <c:idx val="12"/>
              <c:layout>
                <c:manualLayout>
                  <c:x val="0"/>
                  <c:y val="-0.27278086875114799"/>
                </c:manualLayout>
              </c:layout>
              <c:tx>
                <c:rich>
                  <a:bodyPr/>
                  <a:lstStyle/>
                  <a:p>
                    <a:fld id="{0C7BE862-617D-41A4-9D1F-300BF6F1D87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94D7-4568-842C-ECCD15D351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Sheet5!$H$28:$T$28</c:f>
              <c:numCache>
                <c:formatCode>mmm\-yy</c:formatCode>
                <c:ptCount val="13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  <c:pt idx="11">
                  <c:v>45536</c:v>
                </c:pt>
                <c:pt idx="12">
                  <c:v>45566</c:v>
                </c:pt>
              </c:numCache>
            </c:numRef>
          </c:cat>
          <c:val>
            <c:numRef>
              <c:f>Sheet5!$H$33:$T$33</c:f>
              <c:numCache>
                <c:formatCode>0</c:formatCode>
                <c:ptCount val="13"/>
                <c:pt idx="0">
                  <c:v>4449.8318342520752</c:v>
                </c:pt>
                <c:pt idx="1">
                  <c:v>3793.9381346399155</c:v>
                </c:pt>
                <c:pt idx="2">
                  <c:v>3754.0822899472719</c:v>
                </c:pt>
                <c:pt idx="3">
                  <c:v>4163.4472533738926</c:v>
                </c:pt>
                <c:pt idx="4">
                  <c:v>4295.0105615154189</c:v>
                </c:pt>
                <c:pt idx="5">
                  <c:v>3691</c:v>
                </c:pt>
                <c:pt idx="6">
                  <c:v>3766.9354145855968</c:v>
                </c:pt>
                <c:pt idx="7">
                  <c:v>3430.1888704939074</c:v>
                </c:pt>
                <c:pt idx="8">
                  <c:v>4226.7128699144196</c:v>
                </c:pt>
                <c:pt idx="9">
                  <c:v>5375.0955996624962</c:v>
                </c:pt>
                <c:pt idx="10">
                  <c:v>4628.5308255402306</c:v>
                </c:pt>
                <c:pt idx="11">
                  <c:v>4129.7770076750076</c:v>
                </c:pt>
                <c:pt idx="12">
                  <c:v>3429.6162279088921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Sheet5!$H$34:$T$34</c15:f>
                <c15:dlblRangeCache>
                  <c:ptCount val="13"/>
                  <c:pt idx="0">
                    <c:v>4450Rs/m3,
labour - 103 Nos</c:v>
                  </c:pt>
                  <c:pt idx="1">
                    <c:v>3794Rs/m3,
labour - 123 Nos</c:v>
                  </c:pt>
                  <c:pt idx="2">
                    <c:v>3754Rs/m3,
labour - 165 Nos</c:v>
                  </c:pt>
                  <c:pt idx="3">
                    <c:v>4163Rs/m3,
labour - 251 Nos</c:v>
                  </c:pt>
                  <c:pt idx="4">
                    <c:v>4295Rs/m3,
labour - 363 Nos</c:v>
                  </c:pt>
                  <c:pt idx="5">
                    <c:v>3691Rs/m3,
labour - 426 Nos</c:v>
                  </c:pt>
                  <c:pt idx="6">
                    <c:v>3767Rs/m3,
labour - 332 Nos</c:v>
                  </c:pt>
                  <c:pt idx="7">
                    <c:v>3430Rs/m3,
labour - 387 Nos</c:v>
                  </c:pt>
                  <c:pt idx="8">
                    <c:v>4227Rs/m3,
labour - 404 Nos</c:v>
                  </c:pt>
                  <c:pt idx="9">
                    <c:v>5375Rs/m3,
labour - 358 Nos</c:v>
                  </c:pt>
                  <c:pt idx="10">
                    <c:v>4629Rs/m3,
labour - 343 Nos</c:v>
                  </c:pt>
                  <c:pt idx="11">
                    <c:v>4130Rs/m3,
labour - 363 Nos</c:v>
                  </c:pt>
                  <c:pt idx="12">
                    <c:v>3430Rs/m3,
labour - 347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D-94D7-4568-842C-ECCD15D351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Sheet5!$F$32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94D7-4568-842C-ECCD15D351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Sheet5!$H$28:$T$28</c:f>
              <c:numCache>
                <c:formatCode>mmm\-yy</c:formatCode>
                <c:ptCount val="13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  <c:pt idx="11">
                  <c:v>45536</c:v>
                </c:pt>
                <c:pt idx="12">
                  <c:v>45566</c:v>
                </c:pt>
              </c:numCache>
            </c:numRef>
          </c:cat>
          <c:val>
            <c:numRef>
              <c:f>Sheet5!$H$32:$T$32</c:f>
              <c:numCache>
                <c:formatCode>General</c:formatCode>
                <c:ptCount val="13"/>
                <c:pt idx="0">
                  <c:v>2200</c:v>
                </c:pt>
                <c:pt idx="1">
                  <c:v>2200</c:v>
                </c:pt>
                <c:pt idx="2">
                  <c:v>2200</c:v>
                </c:pt>
                <c:pt idx="3">
                  <c:v>2200</c:v>
                </c:pt>
                <c:pt idx="4">
                  <c:v>2200</c:v>
                </c:pt>
                <c:pt idx="5">
                  <c:v>2200</c:v>
                </c:pt>
                <c:pt idx="6">
                  <c:v>2200</c:v>
                </c:pt>
                <c:pt idx="7">
                  <c:v>2200</c:v>
                </c:pt>
                <c:pt idx="8">
                  <c:v>2200</c:v>
                </c:pt>
                <c:pt idx="9">
                  <c:v>2200</c:v>
                </c:pt>
                <c:pt idx="10">
                  <c:v>2200</c:v>
                </c:pt>
                <c:pt idx="11">
                  <c:v>2200</c:v>
                </c:pt>
                <c:pt idx="12">
                  <c:v>2200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94D7-4568-842C-ECCD15D351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HCS Factory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Sheet5!$F$39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5FC7C21-BAB6-4762-9DB1-73D01A3460D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64DC-45C2-8546-F86DA15650E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1592359-F99E-4355-B326-9348AFCD405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64DC-45C2-8546-F86DA15650E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95B8B2B-9301-4FAF-B487-4F1D8DF166B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4DC-45C2-8546-F86DA15650E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C1DB6C7-B2DE-4A54-9FAA-1FF3065C7FE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64DC-45C2-8546-F86DA15650E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0FE4B040-3781-442A-B735-558D3087B41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64DC-45C2-8546-F86DA15650EB}"/>
                </c:ext>
              </c:extLst>
            </c:dLbl>
            <c:dLbl>
              <c:idx val="5"/>
              <c:layout>
                <c:manualLayout>
                  <c:x val="-2.1922068255654124E-3"/>
                  <c:y val="-8.6264466189906241E-2"/>
                </c:manualLayout>
              </c:layout>
              <c:tx>
                <c:rich>
                  <a:bodyPr/>
                  <a:lstStyle/>
                  <a:p>
                    <a:fld id="{EEBBDF8F-C8C5-4E2A-88CB-A657FFC4CB1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64DC-45C2-8546-F86DA15650EB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982A653B-FB71-487D-B4E9-7121AB2B6F4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64DC-45C2-8546-F86DA15650EB}"/>
                </c:ext>
              </c:extLst>
            </c:dLbl>
            <c:dLbl>
              <c:idx val="7"/>
              <c:layout>
                <c:manualLayout>
                  <c:x val="0"/>
                  <c:y val="-6.8103525939399653E-2"/>
                </c:manualLayout>
              </c:layout>
              <c:tx>
                <c:rich>
                  <a:bodyPr/>
                  <a:lstStyle/>
                  <a:p>
                    <a:fld id="{5CBBAC29-18E5-4D0B-8FF7-E50D69D5F28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64DC-45C2-8546-F86DA15650EB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FBD90B34-6383-46C6-A5B9-9BFA014CF67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64DC-45C2-8546-F86DA15650EB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9E9FEF00-3E34-431C-90A4-DD91C257F2E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64DC-45C2-8546-F86DA15650EB}"/>
                </c:ext>
              </c:extLst>
            </c:dLbl>
            <c:dLbl>
              <c:idx val="10"/>
              <c:layout>
                <c:manualLayout>
                  <c:x val="2.1922068255654124E-3"/>
                  <c:y val="-0.21793128300607895"/>
                </c:manualLayout>
              </c:layout>
              <c:tx>
                <c:rich>
                  <a:bodyPr/>
                  <a:lstStyle/>
                  <a:p>
                    <a:fld id="{712E94A9-63D7-4265-9702-54A9E741789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64DC-45C2-8546-F86DA15650EB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33184169-6765-469D-91C7-B61D836C194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64DC-45C2-8546-F86DA15650EB}"/>
                </c:ext>
              </c:extLst>
            </c:dLbl>
            <c:dLbl>
              <c:idx val="12"/>
              <c:layout>
                <c:manualLayout>
                  <c:x val="-2.1922068255654124E-3"/>
                  <c:y val="-0.12712658175354608"/>
                </c:manualLayout>
              </c:layout>
              <c:tx>
                <c:rich>
                  <a:bodyPr/>
                  <a:lstStyle/>
                  <a:p>
                    <a:fld id="{2A27CE33-C978-4DE6-94AC-0E331B91A77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64DC-45C2-8546-F86DA15650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Sheet5!$H$28:$T$28</c:f>
              <c:numCache>
                <c:formatCode>mmm\-yy</c:formatCode>
                <c:ptCount val="13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  <c:pt idx="11">
                  <c:v>45536</c:v>
                </c:pt>
                <c:pt idx="12">
                  <c:v>45566</c:v>
                </c:pt>
              </c:numCache>
            </c:numRef>
          </c:cat>
          <c:val>
            <c:numRef>
              <c:f>Sheet5!$H$39:$T$39</c:f>
              <c:numCache>
                <c:formatCode>0</c:formatCode>
                <c:ptCount val="13"/>
                <c:pt idx="0">
                  <c:v>3485.2450979515065</c:v>
                </c:pt>
                <c:pt idx="1">
                  <c:v>2596.5348370275983</c:v>
                </c:pt>
                <c:pt idx="2">
                  <c:v>3262.035004364328</c:v>
                </c:pt>
                <c:pt idx="3">
                  <c:v>1632.7197133072759</c:v>
                </c:pt>
                <c:pt idx="4">
                  <c:v>2105.8576669132067</c:v>
                </c:pt>
                <c:pt idx="5">
                  <c:v>2183</c:v>
                </c:pt>
                <c:pt idx="6">
                  <c:v>2318.2530425636037</c:v>
                </c:pt>
                <c:pt idx="7">
                  <c:v>2653.1205766514558</c:v>
                </c:pt>
                <c:pt idx="8">
                  <c:v>1990.5807050067358</c:v>
                </c:pt>
                <c:pt idx="9">
                  <c:v>1764.3530369281798</c:v>
                </c:pt>
                <c:pt idx="10">
                  <c:v>1217.8640946121295</c:v>
                </c:pt>
                <c:pt idx="11">
                  <c:v>1139.9407124301135</c:v>
                </c:pt>
                <c:pt idx="12">
                  <c:v>1652.8445251650123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Sheet5!$H$40:$T$40</c15:f>
                <c15:dlblRangeCache>
                  <c:ptCount val="13"/>
                  <c:pt idx="0">
                    <c:v>3485Rs/m3,
labour - 20 Nos</c:v>
                  </c:pt>
                  <c:pt idx="1">
                    <c:v>2597Rs/m3,
labour - 13 Nos</c:v>
                  </c:pt>
                  <c:pt idx="2">
                    <c:v>3262Rs/m3,
labour - 19 Nos</c:v>
                  </c:pt>
                  <c:pt idx="3">
                    <c:v>1633Rs/m3,
labour - 18 Nos</c:v>
                  </c:pt>
                  <c:pt idx="4">
                    <c:v>2106Rs/m3,
labour - 21 Nos</c:v>
                  </c:pt>
                  <c:pt idx="5">
                    <c:v>2183Rs/m3,
labour - 20 Nos</c:v>
                  </c:pt>
                  <c:pt idx="6">
                    <c:v>2318Rs/m3,
labour - 19 Nos</c:v>
                  </c:pt>
                  <c:pt idx="7">
                    <c:v>2653Rs/m3,
labour - 21 Nos</c:v>
                  </c:pt>
                  <c:pt idx="8">
                    <c:v>1991Rs/m3,
labour - 21 Nos</c:v>
                  </c:pt>
                  <c:pt idx="9">
                    <c:v>1764Rs/m3,
labour - 21 Nos</c:v>
                  </c:pt>
                  <c:pt idx="10">
                    <c:v>1218Rs/m3,
labour - 21 Nos</c:v>
                  </c:pt>
                  <c:pt idx="11">
                    <c:v>1140Rs/m3,
labour - 25 Nos</c:v>
                  </c:pt>
                  <c:pt idx="12">
                    <c:v>1653Rs/m3,
labour - 39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D-64DC-45C2-8546-F86DA15650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Sheet5!$F$38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64DC-45C2-8546-F86DA15650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Sheet5!$H$28:$T$28</c:f>
              <c:numCache>
                <c:formatCode>mmm\-yy</c:formatCode>
                <c:ptCount val="13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  <c:pt idx="11">
                  <c:v>45536</c:v>
                </c:pt>
                <c:pt idx="12">
                  <c:v>45566</c:v>
                </c:pt>
              </c:numCache>
            </c:numRef>
          </c:cat>
          <c:val>
            <c:numRef>
              <c:f>Sheet5!$H$38:$T$38</c:f>
              <c:numCache>
                <c:formatCode>General</c:formatCode>
                <c:ptCount val="13"/>
                <c:pt idx="0">
                  <c:v>1200</c:v>
                </c:pt>
                <c:pt idx="1">
                  <c:v>1200</c:v>
                </c:pt>
                <c:pt idx="2">
                  <c:v>1200</c:v>
                </c:pt>
                <c:pt idx="3">
                  <c:v>1200</c:v>
                </c:pt>
                <c:pt idx="4">
                  <c:v>1200</c:v>
                </c:pt>
                <c:pt idx="5">
                  <c:v>1200</c:v>
                </c:pt>
                <c:pt idx="6" formatCode="0">
                  <c:v>1200</c:v>
                </c:pt>
                <c:pt idx="7" formatCode="0">
                  <c:v>1200</c:v>
                </c:pt>
                <c:pt idx="8" formatCode="0">
                  <c:v>1200</c:v>
                </c:pt>
                <c:pt idx="9" formatCode="0">
                  <c:v>1200</c:v>
                </c:pt>
                <c:pt idx="10" formatCode="0">
                  <c:v>1200</c:v>
                </c:pt>
                <c:pt idx="11" formatCode="0">
                  <c:v>1200</c:v>
                </c:pt>
                <c:pt idx="12" formatCode="0">
                  <c:v>1200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64DC-45C2-8546-F86DA15650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Reinforcement Factory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Sheet5!$F$42</c:f>
              <c:strCache>
                <c:ptCount val="1"/>
                <c:pt idx="0">
                  <c:v>Actual Cost (Rs/KGS)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CEE80E6-C074-4230-A3C6-C258A53A115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8FA1-426B-9081-14968F8E77E6}"/>
                </c:ext>
              </c:extLst>
            </c:dLbl>
            <c:dLbl>
              <c:idx val="1"/>
              <c:layout>
                <c:manualLayout>
                  <c:x val="1.3215102677185564E-2"/>
                  <c:y val="-8.11965811965812E-2"/>
                </c:manualLayout>
              </c:layout>
              <c:tx>
                <c:rich>
                  <a:bodyPr/>
                  <a:lstStyle/>
                  <a:p>
                    <a:fld id="{0207E76C-277D-4ED5-99EA-E3637CF2FD2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FA1-426B-9081-14968F8E77E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3112CBA-E4F4-413F-9AD0-1E73855E6EC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8FA1-426B-9081-14968F8E77E6}"/>
                </c:ext>
              </c:extLst>
            </c:dLbl>
            <c:dLbl>
              <c:idx val="3"/>
              <c:layout>
                <c:manualLayout>
                  <c:x val="-1.2113844120753434E-2"/>
                  <c:y val="-0.10256410256410256"/>
                </c:manualLayout>
              </c:layout>
              <c:tx>
                <c:rich>
                  <a:bodyPr/>
                  <a:lstStyle/>
                  <a:p>
                    <a:fld id="{C613C236-59F1-494D-8B6A-ADAB229E2BC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FA1-426B-9081-14968F8E77E6}"/>
                </c:ext>
              </c:extLst>
            </c:dLbl>
            <c:dLbl>
              <c:idx val="4"/>
              <c:layout>
                <c:manualLayout>
                  <c:x val="2.2025171128642203E-3"/>
                  <c:y val="-0.12393162393162395"/>
                </c:manualLayout>
              </c:layout>
              <c:tx>
                <c:rich>
                  <a:bodyPr/>
                  <a:lstStyle/>
                  <a:p>
                    <a:fld id="{55CA461D-C8D7-49E2-A5B0-A93BDE94C2A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4-8FA1-426B-9081-14968F8E77E6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C383BBD8-0CDC-44B0-9B8A-E805AEBBFD9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8FA1-426B-9081-14968F8E77E6}"/>
                </c:ext>
              </c:extLst>
            </c:dLbl>
            <c:dLbl>
              <c:idx val="6"/>
              <c:layout>
                <c:manualLayout>
                  <c:x val="-1.2113844120753434E-2"/>
                  <c:y val="-0.11965811965811966"/>
                </c:manualLayout>
              </c:layout>
              <c:tx>
                <c:rich>
                  <a:bodyPr/>
                  <a:lstStyle/>
                  <a:p>
                    <a:fld id="{A20228EC-D665-438F-9E80-4EDC08F5A2A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8FA1-426B-9081-14968F8E77E6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4476ED69-456F-4156-9443-26330D42413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8FA1-426B-9081-14968F8E77E6}"/>
                </c:ext>
              </c:extLst>
            </c:dLbl>
            <c:dLbl>
              <c:idx val="8"/>
              <c:layout>
                <c:manualLayout>
                  <c:x val="-1.3215102677185484E-2"/>
                  <c:y val="-0.12393162393162398"/>
                </c:manualLayout>
              </c:layout>
              <c:tx>
                <c:rich>
                  <a:bodyPr/>
                  <a:lstStyle/>
                  <a:p>
                    <a:fld id="{12DC4375-551F-4E7A-91EF-E78BBBE9C14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8FA1-426B-9081-14968F8E77E6}"/>
                </c:ext>
              </c:extLst>
            </c:dLbl>
            <c:dLbl>
              <c:idx val="9"/>
              <c:layout>
                <c:manualLayout>
                  <c:x val="-2.20251711286418E-3"/>
                  <c:y val="-0.10683760683760686"/>
                </c:manualLayout>
              </c:layout>
              <c:tx>
                <c:rich>
                  <a:bodyPr/>
                  <a:lstStyle/>
                  <a:p>
                    <a:fld id="{68B42AF6-191B-4006-AD57-B3CD3591FEB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8FA1-426B-9081-14968F8E77E6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A9D610A5-288E-406F-9D7F-9E5324F5D76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8FA1-426B-9081-14968F8E77E6}"/>
                </c:ext>
              </c:extLst>
            </c:dLbl>
            <c:dLbl>
              <c:idx val="11"/>
              <c:layout>
                <c:manualLayout>
                  <c:x val="-2.5328946797938998E-2"/>
                  <c:y val="-0.17948717948717949"/>
                </c:manualLayout>
              </c:layout>
              <c:tx>
                <c:rich>
                  <a:bodyPr/>
                  <a:lstStyle/>
                  <a:p>
                    <a:fld id="{BC011078-62F0-4BE5-A22A-DC1FA38CCF4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8FA1-426B-9081-14968F8E77E6}"/>
                </c:ext>
              </c:extLst>
            </c:dLbl>
            <c:dLbl>
              <c:idx val="12"/>
              <c:layout>
                <c:manualLayout>
                  <c:x val="-1.1012585564321303E-3"/>
                  <c:y val="-0.34615384615384615"/>
                </c:manualLayout>
              </c:layout>
              <c:tx>
                <c:rich>
                  <a:bodyPr/>
                  <a:lstStyle/>
                  <a:p>
                    <a:fld id="{285A45D4-9DAD-4C58-8C11-4F353AFE928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C-8FA1-426B-9081-14968F8E77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Sheet5!$H$28:$T$28</c:f>
              <c:numCache>
                <c:formatCode>mmm\-yy</c:formatCode>
                <c:ptCount val="13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  <c:pt idx="11">
                  <c:v>45536</c:v>
                </c:pt>
                <c:pt idx="12">
                  <c:v>45566</c:v>
                </c:pt>
              </c:numCache>
            </c:numRef>
          </c:cat>
          <c:val>
            <c:numRef>
              <c:f>Sheet5!$H$42:$T$42</c:f>
              <c:numCache>
                <c:formatCode>0</c:formatCode>
                <c:ptCount val="13"/>
                <c:pt idx="0">
                  <c:v>13.937844251787681</c:v>
                </c:pt>
                <c:pt idx="1">
                  <c:v>16.384631875453046</c:v>
                </c:pt>
                <c:pt idx="2">
                  <c:v>11.13588448666826</c:v>
                </c:pt>
                <c:pt idx="3">
                  <c:v>11.109552559739642</c:v>
                </c:pt>
                <c:pt idx="4">
                  <c:v>11.48748598590244</c:v>
                </c:pt>
                <c:pt idx="5">
                  <c:v>8.8382514361768827</c:v>
                </c:pt>
                <c:pt idx="6">
                  <c:v>11.836221513850449</c:v>
                </c:pt>
                <c:pt idx="7">
                  <c:v>9.1870753210171827</c:v>
                </c:pt>
                <c:pt idx="8">
                  <c:v>11.538390909601839</c:v>
                </c:pt>
                <c:pt idx="9">
                  <c:v>11.85007259927052</c:v>
                </c:pt>
                <c:pt idx="10">
                  <c:v>8.8768155790974372</c:v>
                </c:pt>
                <c:pt idx="11">
                  <c:v>8.6783007015261866</c:v>
                </c:pt>
                <c:pt idx="12">
                  <c:v>6.9996472214474261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Sheet5!$H$43:$T$43</c15:f>
                <c15:dlblRangeCache>
                  <c:ptCount val="13"/>
                  <c:pt idx="0">
                    <c:v>14Rs/Per KGS,
labour - 113 Nos</c:v>
                  </c:pt>
                  <c:pt idx="1">
                    <c:v>16Rs/Per KGS,
labour - 89 Nos</c:v>
                  </c:pt>
                  <c:pt idx="2">
                    <c:v>11Rs/Per KGS,
labour - 146 Nos</c:v>
                  </c:pt>
                  <c:pt idx="3">
                    <c:v>11Rs/Per KGS,
labour - 180 Nos</c:v>
                  </c:pt>
                  <c:pt idx="4">
                    <c:v>11Rs/Per KGS,
labour - 213 Nos</c:v>
                  </c:pt>
                  <c:pt idx="5">
                    <c:v>9Rs/Per KGS,
labour - 248 Nos</c:v>
                  </c:pt>
                  <c:pt idx="6">
                    <c:v>12Rs/Per KGS,
labour - 212 Nos</c:v>
                  </c:pt>
                  <c:pt idx="7">
                    <c:v>9Rs/Per KGS,
labour - 170 Nos</c:v>
                  </c:pt>
                  <c:pt idx="8">
                    <c:v>12Rs/Per KGS,
labour - 171 Nos</c:v>
                  </c:pt>
                  <c:pt idx="9">
                    <c:v>12Rs/Per KGS,
labour - 185 Nos</c:v>
                  </c:pt>
                  <c:pt idx="10">
                    <c:v>9Rs/Per KGS,
labour - 112 Nos</c:v>
                  </c:pt>
                  <c:pt idx="11">
                    <c:v>9Rs/Per KGS,
labour - 156 Nos</c:v>
                  </c:pt>
                  <c:pt idx="12">
                    <c:v>7Rs/Per KGS,
labour - 145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D-8FA1-426B-9081-14968F8E77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Sheet5!$F$41</c:f>
              <c:strCache>
                <c:ptCount val="1"/>
                <c:pt idx="0">
                  <c:v>Approved Cost (Rs/KGS)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8FA1-426B-9081-14968F8E77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Sheet5!$H$28:$T$28</c:f>
              <c:numCache>
                <c:formatCode>mmm\-yy</c:formatCode>
                <c:ptCount val="13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  <c:pt idx="10">
                  <c:v>45505</c:v>
                </c:pt>
                <c:pt idx="11">
                  <c:v>45536</c:v>
                </c:pt>
                <c:pt idx="12">
                  <c:v>45566</c:v>
                </c:pt>
              </c:numCache>
            </c:numRef>
          </c:cat>
          <c:val>
            <c:numRef>
              <c:f>Sheet5!$H$41:$T$41</c:f>
              <c:numCache>
                <c:formatCode>General</c:formatCode>
                <c:ptCount val="13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 formatCode="0">
                  <c:v>12</c:v>
                </c:pt>
                <c:pt idx="7">
                  <c:v>12</c:v>
                </c:pt>
                <c:pt idx="8" formatCode="0">
                  <c:v>12</c:v>
                </c:pt>
                <c:pt idx="9" formatCode="0">
                  <c:v>12</c:v>
                </c:pt>
                <c:pt idx="10" formatCode="0">
                  <c:v>12</c:v>
                </c:pt>
                <c:pt idx="11" formatCode="0">
                  <c:v>7</c:v>
                </c:pt>
                <c:pt idx="12" formatCode="0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8FA1-426B-9081-14968F8E77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0.70733</cdr:x>
      <cdr:y>0.11966</cdr:y>
    </cdr:from>
    <cdr:to>
      <cdr:x>1</cdr:x>
      <cdr:y>0.24544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28B3D33B-5A3C-40FA-9B43-4B67DB882D5F}"/>
            </a:ext>
          </a:extLst>
        </cdr:cNvPr>
        <cdr:cNvSpPr txBox="1"/>
      </cdr:nvSpPr>
      <cdr:spPr>
        <a:xfrm xmlns:a="http://schemas.openxmlformats.org/drawingml/2006/main">
          <a:off x="7647976" y="351380"/>
          <a:ext cx="3075414" cy="369326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IN" sz="1800" kern="1200" dirty="0">
              <a:solidFill>
                <a:schemeClr val="bg1"/>
              </a:solidFill>
            </a:rPr>
            <a:t>24/27</a:t>
          </a:r>
          <a:r>
            <a:rPr lang="en-IN" dirty="0">
              <a:solidFill>
                <a:schemeClr val="bg1"/>
              </a:solidFill>
            </a:rPr>
            <a:t> = </a:t>
          </a:r>
          <a:r>
            <a:rPr lang="en-IN" sz="1800" kern="1200" dirty="0">
              <a:solidFill>
                <a:schemeClr val="bg1"/>
              </a:solidFill>
            </a:rPr>
            <a:t>0.88 POD Per Day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0.66835</cdr:x>
      <cdr:y>0.06482</cdr:y>
    </cdr:from>
    <cdr:to>
      <cdr:x>0.97401</cdr:x>
      <cdr:y>0.21512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892B855-D2DF-40D5-B064-FF1B4674D7DE}"/>
            </a:ext>
          </a:extLst>
        </cdr:cNvPr>
        <cdr:cNvSpPr txBox="1"/>
      </cdr:nvSpPr>
      <cdr:spPr>
        <a:xfrm xmlns:a="http://schemas.openxmlformats.org/drawingml/2006/main">
          <a:off x="7277113" y="159292"/>
          <a:ext cx="3327966" cy="36934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IN" dirty="0">
              <a:solidFill>
                <a:schemeClr val="bg1"/>
              </a:solidFill>
            </a:rPr>
            <a:t>95</a:t>
          </a:r>
          <a:r>
            <a:rPr lang="en-IN" sz="1800" kern="1200" dirty="0">
              <a:solidFill>
                <a:schemeClr val="bg1"/>
              </a:solidFill>
            </a:rPr>
            <a:t>/26</a:t>
          </a:r>
          <a:r>
            <a:rPr lang="en-IN" dirty="0">
              <a:solidFill>
                <a:schemeClr val="bg1"/>
              </a:solidFill>
            </a:rPr>
            <a:t> = </a:t>
          </a:r>
          <a:r>
            <a:rPr lang="en-IN" sz="1800" kern="1200" dirty="0">
              <a:solidFill>
                <a:schemeClr val="bg1"/>
              </a:solidFill>
            </a:rPr>
            <a:t>3.65 POD Per Day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0.76667</cdr:x>
      <cdr:y>0.64706</cdr:y>
    </cdr:from>
    <cdr:to>
      <cdr:x>0.86667</cdr:x>
      <cdr:y>0.77069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8D44976F-C333-4C85-817D-013A491304E6}"/>
            </a:ext>
          </a:extLst>
        </cdr:cNvPr>
        <cdr:cNvSpPr/>
      </cdr:nvSpPr>
      <cdr:spPr>
        <a:xfrm xmlns:a="http://schemas.openxmlformats.org/drawingml/2006/main">
          <a:off x="8473598" y="1871849"/>
          <a:ext cx="1105247" cy="357656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en-US" dirty="0"/>
            <a:t>POD</a:t>
          </a:r>
        </a:p>
      </cdr:txBody>
    </cdr:sp>
  </cdr:relSizeAnchor>
  <cdr:relSizeAnchor xmlns:cdr="http://schemas.openxmlformats.org/drawingml/2006/chartDrawing">
    <cdr:from>
      <cdr:x>0.59167</cdr:x>
      <cdr:y>0.64706</cdr:y>
    </cdr:from>
    <cdr:to>
      <cdr:x>0.74375</cdr:x>
      <cdr:y>0.77069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66EC7BB1-0855-4D4D-A270-4B4C8DACED7D}"/>
            </a:ext>
          </a:extLst>
        </cdr:cNvPr>
        <cdr:cNvSpPr/>
      </cdr:nvSpPr>
      <cdr:spPr>
        <a:xfrm xmlns:a="http://schemas.openxmlformats.org/drawingml/2006/main">
          <a:off x="6539416" y="1871849"/>
          <a:ext cx="1680859" cy="357656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en-US" dirty="0"/>
            <a:t>Carousal</a:t>
          </a:r>
        </a:p>
      </cdr:txBody>
    </cdr:sp>
  </cdr:relSizeAnchor>
  <cdr:relSizeAnchor xmlns:cdr="http://schemas.openxmlformats.org/drawingml/2006/chartDrawing">
    <cdr:from>
      <cdr:x>0.47292</cdr:x>
      <cdr:y>0.65</cdr:y>
    </cdr:from>
    <cdr:to>
      <cdr:x>0.57708</cdr:x>
      <cdr:y>0.77069</cdr:y>
    </cdr:to>
    <cdr:sp macro="" textlink="">
      <cdr:nvSpPr>
        <cdr:cNvPr id="4" name="Rectangle 3">
          <a:extLst xmlns:a="http://schemas.openxmlformats.org/drawingml/2006/main">
            <a:ext uri="{FF2B5EF4-FFF2-40B4-BE49-F238E27FC236}">
              <a16:creationId xmlns:a16="http://schemas.microsoft.com/office/drawing/2014/main" id="{3A98831A-0D28-4F15-86F1-134C45E32D05}"/>
            </a:ext>
          </a:extLst>
        </cdr:cNvPr>
        <cdr:cNvSpPr/>
      </cdr:nvSpPr>
      <cdr:spPr>
        <a:xfrm xmlns:a="http://schemas.openxmlformats.org/drawingml/2006/main">
          <a:off x="5226935" y="1880353"/>
          <a:ext cx="1151225" cy="349151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en-US"/>
            <a:t>HCS</a:t>
          </a:r>
        </a:p>
      </cdr:txBody>
    </cdr:sp>
  </cdr:relSizeAnchor>
  <cdr:relSizeAnchor xmlns:cdr="http://schemas.openxmlformats.org/drawingml/2006/chartDrawing">
    <cdr:from>
      <cdr:x>0.31815</cdr:x>
      <cdr:y>0.64536</cdr:y>
    </cdr:from>
    <cdr:to>
      <cdr:x>0.44225</cdr:x>
      <cdr:y>0.75225</cdr:y>
    </cdr:to>
    <cdr:sp macro="" textlink="">
      <cdr:nvSpPr>
        <cdr:cNvPr id="5" name="Rectangle 4">
          <a:extLst xmlns:a="http://schemas.openxmlformats.org/drawingml/2006/main">
            <a:ext uri="{FF2B5EF4-FFF2-40B4-BE49-F238E27FC236}">
              <a16:creationId xmlns:a16="http://schemas.microsoft.com/office/drawing/2014/main" id="{C1814C68-675E-4F50-9AB8-96DF9733DE8D}"/>
            </a:ext>
          </a:extLst>
        </cdr:cNvPr>
        <cdr:cNvSpPr/>
      </cdr:nvSpPr>
      <cdr:spPr>
        <a:xfrm xmlns:a="http://schemas.openxmlformats.org/drawingml/2006/main">
          <a:off x="3516337" y="1866928"/>
          <a:ext cx="1371600" cy="309211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en-US" dirty="0"/>
            <a:t>COMMON</a:t>
          </a:r>
        </a:p>
      </cdr:txBody>
    </cdr:sp>
  </cdr:relSizeAnchor>
  <cdr:relSizeAnchor xmlns:cdr="http://schemas.openxmlformats.org/drawingml/2006/chartDrawing">
    <cdr:from>
      <cdr:x>0.78958</cdr:x>
      <cdr:y>0.07359</cdr:y>
    </cdr:from>
    <cdr:to>
      <cdr:x>1</cdr:x>
      <cdr:y>0.17122</cdr:y>
    </cdr:to>
    <cdr:sp macro="" textlink="">
      <cdr:nvSpPr>
        <cdr:cNvPr id="6" name="Rectangle 5">
          <a:extLst xmlns:a="http://schemas.openxmlformats.org/drawingml/2006/main">
            <a:ext uri="{FF2B5EF4-FFF2-40B4-BE49-F238E27FC236}">
              <a16:creationId xmlns:a16="http://schemas.microsoft.com/office/drawing/2014/main" id="{BA0F6614-10E4-4B0B-8B71-B051A1BD94AA}"/>
            </a:ext>
          </a:extLst>
        </cdr:cNvPr>
        <cdr:cNvSpPr/>
      </cdr:nvSpPr>
      <cdr:spPr>
        <a:xfrm xmlns:a="http://schemas.openxmlformats.org/drawingml/2006/main">
          <a:off x="8726810" y="212898"/>
          <a:ext cx="2325661" cy="282429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en-US" dirty="0"/>
            <a:t>OCTOBER - 24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48877-04A0-44CA-B715-7622C12C8499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4517" y="4444908"/>
            <a:ext cx="5561043" cy="363647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39174-C100-4C23-A526-472E7BC23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86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39174-C100-4C23-A526-472E7BC239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5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39174-C100-4C23-A526-472E7BC239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39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39174-C100-4C23-A526-472E7BC239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74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39174-C100-4C23-A526-472E7BC239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49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39174-C100-4C23-A526-472E7BC2395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84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39174-C100-4C23-A526-472E7BC2395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9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72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33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860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409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51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718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310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535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61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58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12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52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65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93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77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93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70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734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  <p:sldLayoutId id="21474838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">
            <a:extLst>
              <a:ext uri="{FF2B5EF4-FFF2-40B4-BE49-F238E27FC236}">
                <a16:creationId xmlns:a16="http://schemas.microsoft.com/office/drawing/2014/main" id="{6F581A2B-4444-D397-1156-BC51E8C49E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ED2D6E-66D4-4B41-8A33-98505E8E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GB" sz="6700" dirty="0"/>
              <a:t>Production Progress Report FTM </a:t>
            </a:r>
            <a:br>
              <a:rPr lang="en-GB" sz="6700" dirty="0"/>
            </a:br>
            <a:r>
              <a:rPr lang="en-GB" sz="6700" dirty="0"/>
              <a:t>OCTOBER 24.	</a:t>
            </a:r>
            <a:endParaRPr lang="en-IN" sz="67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178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81F159-9682-CD74-C852-F89D9F67A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188818"/>
              </p:ext>
            </p:extLst>
          </p:nvPr>
        </p:nvGraphicFramePr>
        <p:xfrm>
          <a:off x="372140" y="662153"/>
          <a:ext cx="9441560" cy="2892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207">
                  <a:extLst>
                    <a:ext uri="{9D8B030D-6E8A-4147-A177-3AD203B41FA5}">
                      <a16:colId xmlns:a16="http://schemas.microsoft.com/office/drawing/2014/main" val="3596779769"/>
                    </a:ext>
                  </a:extLst>
                </a:gridCol>
                <a:gridCol w="1324201">
                  <a:extLst>
                    <a:ext uri="{9D8B030D-6E8A-4147-A177-3AD203B41FA5}">
                      <a16:colId xmlns:a16="http://schemas.microsoft.com/office/drawing/2014/main" val="3577236029"/>
                    </a:ext>
                  </a:extLst>
                </a:gridCol>
                <a:gridCol w="1158702">
                  <a:extLst>
                    <a:ext uri="{9D8B030D-6E8A-4147-A177-3AD203B41FA5}">
                      <a16:colId xmlns:a16="http://schemas.microsoft.com/office/drawing/2014/main" val="3505969423"/>
                    </a:ext>
                  </a:extLst>
                </a:gridCol>
                <a:gridCol w="1308648">
                  <a:extLst>
                    <a:ext uri="{9D8B030D-6E8A-4147-A177-3AD203B41FA5}">
                      <a16:colId xmlns:a16="http://schemas.microsoft.com/office/drawing/2014/main" val="2850432856"/>
                    </a:ext>
                  </a:extLst>
                </a:gridCol>
                <a:gridCol w="1308648">
                  <a:extLst>
                    <a:ext uri="{9D8B030D-6E8A-4147-A177-3AD203B41FA5}">
                      <a16:colId xmlns:a16="http://schemas.microsoft.com/office/drawing/2014/main" val="3424651826"/>
                    </a:ext>
                  </a:extLst>
                </a:gridCol>
                <a:gridCol w="1413486">
                  <a:extLst>
                    <a:ext uri="{9D8B030D-6E8A-4147-A177-3AD203B41FA5}">
                      <a16:colId xmlns:a16="http://schemas.microsoft.com/office/drawing/2014/main" val="1999576828"/>
                    </a:ext>
                  </a:extLst>
                </a:gridCol>
                <a:gridCol w="1061334">
                  <a:extLst>
                    <a:ext uri="{9D8B030D-6E8A-4147-A177-3AD203B41FA5}">
                      <a16:colId xmlns:a16="http://schemas.microsoft.com/office/drawing/2014/main" val="3843016198"/>
                    </a:ext>
                  </a:extLst>
                </a:gridCol>
                <a:gridCol w="1061334">
                  <a:extLst>
                    <a:ext uri="{9D8B030D-6E8A-4147-A177-3AD203B41FA5}">
                      <a16:colId xmlns:a16="http://schemas.microsoft.com/office/drawing/2014/main" val="3160724165"/>
                    </a:ext>
                  </a:extLst>
                </a:gridCol>
              </a:tblGrid>
              <a:tr h="756817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OCTOBER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ACHIEVED FTM OCTOBER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NOVEMBER 24</a:t>
                      </a:r>
                    </a:p>
                    <a:p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31502"/>
                  </a:ext>
                </a:extLst>
              </a:tr>
              <a:tr h="478504">
                <a:tc>
                  <a:txBody>
                    <a:bodyPr/>
                    <a:lstStyle/>
                    <a:p>
                      <a:r>
                        <a:rPr lang="en-GB" sz="1400" dirty="0"/>
                        <a:t>Sr 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Elements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589133"/>
                  </a:ext>
                </a:extLst>
              </a:tr>
              <a:tr h="62963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HCS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86BED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1116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49BED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86BED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1116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19875"/>
                  </a:ext>
                </a:extLst>
              </a:tr>
              <a:tr h="629638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86BED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1116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49BED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86BED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1116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629805"/>
                  </a:ext>
                </a:extLst>
              </a:tr>
              <a:tr h="397819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/>
                        <a:t>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57%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57%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81941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AEB2651-6C28-5B7F-E6D9-15D400716404}"/>
              </a:ext>
            </a:extLst>
          </p:cNvPr>
          <p:cNvSpPr txBox="1"/>
          <p:nvPr/>
        </p:nvSpPr>
        <p:spPr>
          <a:xfrm>
            <a:off x="0" y="10510"/>
            <a:ext cx="10068910" cy="5232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>
              <a:spcBef>
                <a:spcPct val="0"/>
              </a:spcBef>
              <a:buNone/>
              <a:defRPr sz="2800" b="0" i="0"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HCS Factory: Person In charge – MR. RANA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F84D38-3401-44F1-AA6D-35BDFBAF81FB}"/>
              </a:ext>
            </a:extLst>
          </p:cNvPr>
          <p:cNvSpPr txBox="1"/>
          <p:nvPr/>
        </p:nvSpPr>
        <p:spPr>
          <a:xfrm>
            <a:off x="10068910" y="1568507"/>
            <a:ext cx="19969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NOTE - PLAN TO BE REVISED AS PER ERECTION REQUIREMENT.</a:t>
            </a: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BF40ACB-41A6-4882-9DEB-111945444C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6661018"/>
              </p:ext>
            </p:extLst>
          </p:nvPr>
        </p:nvGraphicFramePr>
        <p:xfrm>
          <a:off x="372140" y="3803613"/>
          <a:ext cx="11586498" cy="2797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0786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2D6E-66D4-4B41-8A33-98505E8E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25" y="140580"/>
            <a:ext cx="10613731" cy="684756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Reinforcement Yard: Person In charge – MR. DK Patel.</a:t>
            </a:r>
            <a:endParaRPr lang="en-IN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024895E-4610-4C49-A976-993CB0C00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061648"/>
              </p:ext>
            </p:extLst>
          </p:nvPr>
        </p:nvGraphicFramePr>
        <p:xfrm>
          <a:off x="426378" y="1182037"/>
          <a:ext cx="11396426" cy="2300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10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2257405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543014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090930">
                  <a:extLst>
                    <a:ext uri="{9D8B030D-6E8A-4147-A177-3AD203B41FA5}">
                      <a16:colId xmlns:a16="http://schemas.microsoft.com/office/drawing/2014/main" val="2286214777"/>
                    </a:ext>
                  </a:extLst>
                </a:gridCol>
                <a:gridCol w="2640167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73691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OCTOBER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ACHIEVED FTM OCTOBER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NOVEMBER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47146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MTT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MTT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MTT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REINFORCEMENT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1212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422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1180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1212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422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1180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35%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202697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F6AA02B-CC37-4FE6-A650-B1DC593320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321907"/>
              </p:ext>
            </p:extLst>
          </p:nvPr>
        </p:nvGraphicFramePr>
        <p:xfrm>
          <a:off x="426378" y="3629025"/>
          <a:ext cx="1153226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4019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2D6E-66D4-4B41-8A33-98505E8E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2597"/>
            <a:ext cx="9734309" cy="1630702"/>
          </a:xfrm>
        </p:spPr>
        <p:txBody>
          <a:bodyPr>
            <a:normAutofit/>
          </a:bodyPr>
          <a:lstStyle/>
          <a:p>
            <a:r>
              <a:rPr lang="en-GB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CIVIL Work </a:t>
            </a:r>
            <a:br>
              <a:rPr lang="en-GB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GB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Person In charge – MR. Gauri.</a:t>
            </a:r>
            <a:endParaRPr lang="en-IN" sz="3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3FA55E-9A85-4686-A465-9A2A14176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554493"/>
              </p:ext>
            </p:extLst>
          </p:nvPr>
        </p:nvGraphicFramePr>
        <p:xfrm>
          <a:off x="227910" y="2273426"/>
          <a:ext cx="10061983" cy="128524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1368704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3217730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1629957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1943147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1902445">
                  <a:extLst>
                    <a:ext uri="{9D8B030D-6E8A-4147-A177-3AD203B41FA5}">
                      <a16:colId xmlns:a16="http://schemas.microsoft.com/office/drawing/2014/main" val="34050422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UoM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Qty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Cost/CMT FTM MAY 24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CIVIL WORK 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CMT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IN" dirty="0"/>
                    </a:p>
                  </a:txBody>
                  <a:tcPr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25502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193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2D6E-66D4-4B41-8A33-98505E8E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68" y="283336"/>
            <a:ext cx="10496282" cy="613921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2D Element Repairing: Person In charge – MR. </a:t>
            </a:r>
            <a:r>
              <a:rPr lang="en-GB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Sivaraman</a:t>
            </a:r>
            <a:r>
              <a:rPr lang="en-GB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IN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3FA55E-9A85-4686-A465-9A2A14176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45335"/>
              </p:ext>
            </p:extLst>
          </p:nvPr>
        </p:nvGraphicFramePr>
        <p:xfrm>
          <a:off x="206668" y="1281498"/>
          <a:ext cx="11566232" cy="3283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7797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446823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779761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652983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808868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83590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OCTOBER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OCTOBER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NOVEMBER 24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44452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39007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NLW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39007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50649"/>
                  </a:ext>
                </a:extLst>
              </a:tr>
              <a:tr h="339007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PSS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345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277906"/>
                  </a:ext>
                </a:extLst>
              </a:tr>
              <a:tr h="36277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PPW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09018"/>
                  </a:ext>
                </a:extLst>
              </a:tr>
              <a:tr h="36277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211305"/>
                  </a:ext>
                </a:extLst>
              </a:tr>
              <a:tr h="339007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347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B7F0D6F-567C-40CC-9093-C1254E7A85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7895000"/>
              </p:ext>
            </p:extLst>
          </p:nvPr>
        </p:nvGraphicFramePr>
        <p:xfrm>
          <a:off x="206668" y="4729164"/>
          <a:ext cx="11566232" cy="1845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84189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3F06C52-41C6-458A-83AE-0DAA17C73DCC}"/>
              </a:ext>
            </a:extLst>
          </p:cNvPr>
          <p:cNvSpPr txBox="1">
            <a:spLocks/>
          </p:cNvSpPr>
          <p:nvPr/>
        </p:nvSpPr>
        <p:spPr>
          <a:xfrm>
            <a:off x="90152" y="153515"/>
            <a:ext cx="11084456" cy="69649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 ERECTION: Person In charge – MR. SIVARAMAN.</a:t>
            </a:r>
            <a:endParaRPr lang="en-IN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B1D5ABB-97BD-4DBC-86C3-058653B30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200101"/>
              </p:ext>
            </p:extLst>
          </p:nvPr>
        </p:nvGraphicFramePr>
        <p:xfrm>
          <a:off x="238720" y="1125187"/>
          <a:ext cx="11084455" cy="2416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234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386557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663973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500823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691868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7284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OCTOBER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OCTOBER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NOVEMBER 24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422064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422064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238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658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422064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238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237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658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  <a:tr h="422064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>
                          <a:solidFill>
                            <a:schemeClr val="bg1"/>
                          </a:solidFill>
                          <a:latin typeface="+mn-lt"/>
                        </a:rPr>
                        <a:t>99.57%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729576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E9B6F31-D546-4636-B95F-5B434EFADF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3859623"/>
              </p:ext>
            </p:extLst>
          </p:nvPr>
        </p:nvGraphicFramePr>
        <p:xfrm>
          <a:off x="238720" y="3643312"/>
          <a:ext cx="11377018" cy="2928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9192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C99C-1A12-27D4-A47A-2CC2A6518F9E}"/>
              </a:ext>
            </a:extLst>
          </p:cNvPr>
          <p:cNvSpPr txBox="1">
            <a:spLocks/>
          </p:cNvSpPr>
          <p:nvPr/>
        </p:nvSpPr>
        <p:spPr>
          <a:xfrm>
            <a:off x="103636" y="231821"/>
            <a:ext cx="11191741" cy="61818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7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 FINISHING(FACTORY): Person In charge – MR. SIVARAMAN.</a:t>
            </a:r>
            <a:endParaRPr lang="en-IN" sz="27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2E73950F-5806-4410-9D13-7780D8B6C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987564"/>
              </p:ext>
            </p:extLst>
          </p:nvPr>
        </p:nvGraphicFramePr>
        <p:xfrm>
          <a:off x="309698" y="1305560"/>
          <a:ext cx="1157260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281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447620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781292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654994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810414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27066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OCTOBER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OCTOBER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NOVEMBER 24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400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350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400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223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350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56%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826693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B500AA7-F93A-46E0-B343-D8136B8C33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2096887"/>
              </p:ext>
            </p:extLst>
          </p:nvPr>
        </p:nvGraphicFramePr>
        <p:xfrm>
          <a:off x="309698" y="3700462"/>
          <a:ext cx="11572601" cy="2814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739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8E69-3A38-40BC-9C22-07B650F0EAA5}"/>
              </a:ext>
            </a:extLst>
          </p:cNvPr>
          <p:cNvSpPr txBox="1">
            <a:spLocks/>
          </p:cNvSpPr>
          <p:nvPr/>
        </p:nvSpPr>
        <p:spPr>
          <a:xfrm>
            <a:off x="115910" y="167426"/>
            <a:ext cx="10766738" cy="61818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 FINISHING(HOSPITAL AREA): Person In charge – MR. SIVARAMAN.</a:t>
            </a:r>
            <a:endParaRPr lang="en-IN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79F335B6-5E95-42D7-82CB-7135F8F78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322749"/>
              </p:ext>
            </p:extLst>
          </p:nvPr>
        </p:nvGraphicFramePr>
        <p:xfrm>
          <a:off x="219544" y="1133441"/>
          <a:ext cx="11641897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540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440091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814142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676881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827243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OCTOBER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OCTOBER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NOVEMBER 24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150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200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150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146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200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97%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826693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F74177C-DB3E-44C7-B703-DC3FE790E8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916158"/>
              </p:ext>
            </p:extLst>
          </p:nvPr>
        </p:nvGraphicFramePr>
        <p:xfrm>
          <a:off x="219544" y="3714750"/>
          <a:ext cx="11641897" cy="2771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6106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F9078D-7012-4BDF-6658-CC4AEFD54D72}"/>
              </a:ext>
            </a:extLst>
          </p:cNvPr>
          <p:cNvSpPr txBox="1"/>
          <p:nvPr/>
        </p:nvSpPr>
        <p:spPr>
          <a:xfrm>
            <a:off x="154546" y="102139"/>
            <a:ext cx="893793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500" dirty="0"/>
              <a:t>FABRICATION: Person In charge – MR. Ramdhyan Yadav</a:t>
            </a:r>
            <a:endParaRPr lang="en-US" sz="25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3219513-AE03-4BBC-A37F-85A05C051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604723"/>
              </p:ext>
            </p:extLst>
          </p:nvPr>
        </p:nvGraphicFramePr>
        <p:xfrm>
          <a:off x="281419" y="847157"/>
          <a:ext cx="11312233" cy="245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521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2183692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519438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259612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490970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OCTOBER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OCTOBER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NOVEMBER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KGS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KGS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KGS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POD(B9 &amp; A10 Shutter), Lifter, PW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Mould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(2NOS)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28000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28000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826693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47F6C1C-A7DA-49B6-B9F0-10A24882A0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1586692"/>
              </p:ext>
            </p:extLst>
          </p:nvPr>
        </p:nvGraphicFramePr>
        <p:xfrm>
          <a:off x="281418" y="3686174"/>
          <a:ext cx="11434331" cy="2957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1777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E5A75E-4B41-9B86-4C0E-6E58E43AFE9B}"/>
              </a:ext>
            </a:extLst>
          </p:cNvPr>
          <p:cNvSpPr txBox="1"/>
          <p:nvPr/>
        </p:nvSpPr>
        <p:spPr>
          <a:xfrm>
            <a:off x="116847" y="175438"/>
            <a:ext cx="1025064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500" dirty="0"/>
              <a:t>BUILDING ERECTION WORK: Person In charge – MR. ARUN SIR</a:t>
            </a:r>
            <a:endParaRPr lang="en-US" sz="25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CFE4153-1A94-4E5D-8CEE-1F191152C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205785"/>
              </p:ext>
            </p:extLst>
          </p:nvPr>
        </p:nvGraphicFramePr>
        <p:xfrm>
          <a:off x="116847" y="1158543"/>
          <a:ext cx="1155939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93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733012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79353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42222">
                  <a:extLst>
                    <a:ext uri="{9D8B030D-6E8A-4147-A177-3AD203B41FA5}">
                      <a16:colId xmlns:a16="http://schemas.microsoft.com/office/drawing/2014/main" val="1378507672"/>
                    </a:ext>
                  </a:extLst>
                </a:gridCol>
                <a:gridCol w="494651">
                  <a:extLst>
                    <a:ext uri="{9D8B030D-6E8A-4147-A177-3AD203B41FA5}">
                      <a16:colId xmlns:a16="http://schemas.microsoft.com/office/drawing/2014/main" val="2044518838"/>
                    </a:ext>
                  </a:extLst>
                </a:gridCol>
                <a:gridCol w="588870">
                  <a:extLst>
                    <a:ext uri="{9D8B030D-6E8A-4147-A177-3AD203B41FA5}">
                      <a16:colId xmlns:a16="http://schemas.microsoft.com/office/drawing/2014/main" val="1078872102"/>
                    </a:ext>
                  </a:extLst>
                </a:gridCol>
                <a:gridCol w="482874">
                  <a:extLst>
                    <a:ext uri="{9D8B030D-6E8A-4147-A177-3AD203B41FA5}">
                      <a16:colId xmlns:a16="http://schemas.microsoft.com/office/drawing/2014/main" val="2970558816"/>
                    </a:ext>
                  </a:extLst>
                </a:gridCol>
                <a:gridCol w="541760">
                  <a:extLst>
                    <a:ext uri="{9D8B030D-6E8A-4147-A177-3AD203B41FA5}">
                      <a16:colId xmlns:a16="http://schemas.microsoft.com/office/drawing/2014/main" val="211505355"/>
                    </a:ext>
                  </a:extLst>
                </a:gridCol>
                <a:gridCol w="553537">
                  <a:extLst>
                    <a:ext uri="{9D8B030D-6E8A-4147-A177-3AD203B41FA5}">
                      <a16:colId xmlns:a16="http://schemas.microsoft.com/office/drawing/2014/main" val="3783397126"/>
                    </a:ext>
                  </a:extLst>
                </a:gridCol>
                <a:gridCol w="541760">
                  <a:extLst>
                    <a:ext uri="{9D8B030D-6E8A-4147-A177-3AD203B41FA5}">
                      <a16:colId xmlns:a16="http://schemas.microsoft.com/office/drawing/2014/main" val="1633574397"/>
                    </a:ext>
                  </a:extLst>
                </a:gridCol>
                <a:gridCol w="482874">
                  <a:extLst>
                    <a:ext uri="{9D8B030D-6E8A-4147-A177-3AD203B41FA5}">
                      <a16:colId xmlns:a16="http://schemas.microsoft.com/office/drawing/2014/main" val="2493502676"/>
                    </a:ext>
                  </a:extLst>
                </a:gridCol>
                <a:gridCol w="437068">
                  <a:extLst>
                    <a:ext uri="{9D8B030D-6E8A-4147-A177-3AD203B41FA5}">
                      <a16:colId xmlns:a16="http://schemas.microsoft.com/office/drawing/2014/main" val="1545285425"/>
                    </a:ext>
                  </a:extLst>
                </a:gridCol>
                <a:gridCol w="540433">
                  <a:extLst>
                    <a:ext uri="{9D8B030D-6E8A-4147-A177-3AD203B41FA5}">
                      <a16:colId xmlns:a16="http://schemas.microsoft.com/office/drawing/2014/main" val="4284074085"/>
                    </a:ext>
                  </a:extLst>
                </a:gridCol>
                <a:gridCol w="540433">
                  <a:extLst>
                    <a:ext uri="{9D8B030D-6E8A-4147-A177-3AD203B41FA5}">
                      <a16:colId xmlns:a16="http://schemas.microsoft.com/office/drawing/2014/main" val="1632699875"/>
                    </a:ext>
                  </a:extLst>
                </a:gridCol>
                <a:gridCol w="540433">
                  <a:extLst>
                    <a:ext uri="{9D8B030D-6E8A-4147-A177-3AD203B41FA5}">
                      <a16:colId xmlns:a16="http://schemas.microsoft.com/office/drawing/2014/main" val="44494692"/>
                    </a:ext>
                  </a:extLst>
                </a:gridCol>
                <a:gridCol w="540433">
                  <a:extLst>
                    <a:ext uri="{9D8B030D-6E8A-4147-A177-3AD203B41FA5}">
                      <a16:colId xmlns:a16="http://schemas.microsoft.com/office/drawing/2014/main" val="3751091410"/>
                    </a:ext>
                  </a:extLst>
                </a:gridCol>
                <a:gridCol w="402499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402499">
                  <a:extLst>
                    <a:ext uri="{9D8B030D-6E8A-4147-A177-3AD203B41FA5}">
                      <a16:colId xmlns:a16="http://schemas.microsoft.com/office/drawing/2014/main" val="880550838"/>
                    </a:ext>
                  </a:extLst>
                </a:gridCol>
                <a:gridCol w="402499">
                  <a:extLst>
                    <a:ext uri="{9D8B030D-6E8A-4147-A177-3AD203B41FA5}">
                      <a16:colId xmlns:a16="http://schemas.microsoft.com/office/drawing/2014/main" val="1848449885"/>
                    </a:ext>
                  </a:extLst>
                </a:gridCol>
                <a:gridCol w="402499">
                  <a:extLst>
                    <a:ext uri="{9D8B030D-6E8A-4147-A177-3AD203B41FA5}">
                      <a16:colId xmlns:a16="http://schemas.microsoft.com/office/drawing/2014/main" val="3470776780"/>
                    </a:ext>
                  </a:extLst>
                </a:gridCol>
                <a:gridCol w="402499">
                  <a:extLst>
                    <a:ext uri="{9D8B030D-6E8A-4147-A177-3AD203B41FA5}">
                      <a16:colId xmlns:a16="http://schemas.microsoft.com/office/drawing/2014/main" val="1620504312"/>
                    </a:ext>
                  </a:extLst>
                </a:gridCol>
                <a:gridCol w="402499">
                  <a:extLst>
                    <a:ext uri="{9D8B030D-6E8A-4147-A177-3AD203B41FA5}">
                      <a16:colId xmlns:a16="http://schemas.microsoft.com/office/drawing/2014/main" val="1155812512"/>
                    </a:ext>
                  </a:extLst>
                </a:gridCol>
                <a:gridCol w="402499">
                  <a:extLst>
                    <a:ext uri="{9D8B030D-6E8A-4147-A177-3AD203B41FA5}">
                      <a16:colId xmlns:a16="http://schemas.microsoft.com/office/drawing/2014/main" val="2647369610"/>
                    </a:ext>
                  </a:extLst>
                </a:gridCol>
                <a:gridCol w="402499">
                  <a:extLst>
                    <a:ext uri="{9D8B030D-6E8A-4147-A177-3AD203B41FA5}">
                      <a16:colId xmlns:a16="http://schemas.microsoft.com/office/drawing/2014/main" val="1438078618"/>
                    </a:ext>
                  </a:extLst>
                </a:gridCol>
                <a:gridCol w="402499">
                  <a:extLst>
                    <a:ext uri="{9D8B030D-6E8A-4147-A177-3AD203B41FA5}">
                      <a16:colId xmlns:a16="http://schemas.microsoft.com/office/drawing/2014/main" val="3816671332"/>
                    </a:ext>
                  </a:extLst>
                </a:gridCol>
              </a:tblGrid>
              <a:tr h="0">
                <a:tc gridSpan="25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CYCLE TIME BUILDING 18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ACHIEVED FTM APRIL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Sr 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FLOOR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+mn-lt"/>
                        </a:rPr>
                        <a:t>1.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41 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47 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739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95D33EE-7186-4246-99B5-54B26AD303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6351280"/>
              </p:ext>
            </p:extLst>
          </p:nvPr>
        </p:nvGraphicFramePr>
        <p:xfrm>
          <a:off x="116847" y="3746179"/>
          <a:ext cx="11371108" cy="2936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3363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C521F2-298C-4F66-95AF-B062C8278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851626"/>
              </p:ext>
            </p:extLst>
          </p:nvPr>
        </p:nvGraphicFramePr>
        <p:xfrm>
          <a:off x="441878" y="685800"/>
          <a:ext cx="10541885" cy="3231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478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696035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322089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272715">
                  <a:extLst>
                    <a:ext uri="{9D8B030D-6E8A-4147-A177-3AD203B41FA5}">
                      <a16:colId xmlns:a16="http://schemas.microsoft.com/office/drawing/2014/main" val="1378507672"/>
                    </a:ext>
                  </a:extLst>
                </a:gridCol>
                <a:gridCol w="467913">
                  <a:extLst>
                    <a:ext uri="{9D8B030D-6E8A-4147-A177-3AD203B41FA5}">
                      <a16:colId xmlns:a16="http://schemas.microsoft.com/office/drawing/2014/main" val="2044518838"/>
                    </a:ext>
                  </a:extLst>
                </a:gridCol>
                <a:gridCol w="456200">
                  <a:extLst>
                    <a:ext uri="{9D8B030D-6E8A-4147-A177-3AD203B41FA5}">
                      <a16:colId xmlns:a16="http://schemas.microsoft.com/office/drawing/2014/main" val="1078872102"/>
                    </a:ext>
                  </a:extLst>
                </a:gridCol>
                <a:gridCol w="535497">
                  <a:extLst>
                    <a:ext uri="{9D8B030D-6E8A-4147-A177-3AD203B41FA5}">
                      <a16:colId xmlns:a16="http://schemas.microsoft.com/office/drawing/2014/main" val="2970558816"/>
                    </a:ext>
                  </a:extLst>
                </a:gridCol>
                <a:gridCol w="535497">
                  <a:extLst>
                    <a:ext uri="{9D8B030D-6E8A-4147-A177-3AD203B41FA5}">
                      <a16:colId xmlns:a16="http://schemas.microsoft.com/office/drawing/2014/main" val="4020129563"/>
                    </a:ext>
                  </a:extLst>
                </a:gridCol>
                <a:gridCol w="535497">
                  <a:extLst>
                    <a:ext uri="{9D8B030D-6E8A-4147-A177-3AD203B41FA5}">
                      <a16:colId xmlns:a16="http://schemas.microsoft.com/office/drawing/2014/main" val="590764291"/>
                    </a:ext>
                  </a:extLst>
                </a:gridCol>
                <a:gridCol w="535497">
                  <a:extLst>
                    <a:ext uri="{9D8B030D-6E8A-4147-A177-3AD203B41FA5}">
                      <a16:colId xmlns:a16="http://schemas.microsoft.com/office/drawing/2014/main" val="144968940"/>
                    </a:ext>
                  </a:extLst>
                </a:gridCol>
                <a:gridCol w="535497">
                  <a:extLst>
                    <a:ext uri="{9D8B030D-6E8A-4147-A177-3AD203B41FA5}">
                      <a16:colId xmlns:a16="http://schemas.microsoft.com/office/drawing/2014/main" val="2439289144"/>
                    </a:ext>
                  </a:extLst>
                </a:gridCol>
                <a:gridCol w="535497">
                  <a:extLst>
                    <a:ext uri="{9D8B030D-6E8A-4147-A177-3AD203B41FA5}">
                      <a16:colId xmlns:a16="http://schemas.microsoft.com/office/drawing/2014/main" val="4050443920"/>
                    </a:ext>
                  </a:extLst>
                </a:gridCol>
                <a:gridCol w="535497">
                  <a:extLst>
                    <a:ext uri="{9D8B030D-6E8A-4147-A177-3AD203B41FA5}">
                      <a16:colId xmlns:a16="http://schemas.microsoft.com/office/drawing/2014/main" val="2190188657"/>
                    </a:ext>
                  </a:extLst>
                </a:gridCol>
                <a:gridCol w="535497">
                  <a:extLst>
                    <a:ext uri="{9D8B030D-6E8A-4147-A177-3AD203B41FA5}">
                      <a16:colId xmlns:a16="http://schemas.microsoft.com/office/drawing/2014/main" val="1302673674"/>
                    </a:ext>
                  </a:extLst>
                </a:gridCol>
                <a:gridCol w="535497">
                  <a:extLst>
                    <a:ext uri="{9D8B030D-6E8A-4147-A177-3AD203B41FA5}">
                      <a16:colId xmlns:a16="http://schemas.microsoft.com/office/drawing/2014/main" val="942711124"/>
                    </a:ext>
                  </a:extLst>
                </a:gridCol>
                <a:gridCol w="535497">
                  <a:extLst>
                    <a:ext uri="{9D8B030D-6E8A-4147-A177-3AD203B41FA5}">
                      <a16:colId xmlns:a16="http://schemas.microsoft.com/office/drawing/2014/main" val="3903846584"/>
                    </a:ext>
                  </a:extLst>
                </a:gridCol>
                <a:gridCol w="535497">
                  <a:extLst>
                    <a:ext uri="{9D8B030D-6E8A-4147-A177-3AD203B41FA5}">
                      <a16:colId xmlns:a16="http://schemas.microsoft.com/office/drawing/2014/main" val="2881236329"/>
                    </a:ext>
                  </a:extLst>
                </a:gridCol>
                <a:gridCol w="535497">
                  <a:extLst>
                    <a:ext uri="{9D8B030D-6E8A-4147-A177-3AD203B41FA5}">
                      <a16:colId xmlns:a16="http://schemas.microsoft.com/office/drawing/2014/main" val="1431951420"/>
                    </a:ext>
                  </a:extLst>
                </a:gridCol>
                <a:gridCol w="535497">
                  <a:extLst>
                    <a:ext uri="{9D8B030D-6E8A-4147-A177-3AD203B41FA5}">
                      <a16:colId xmlns:a16="http://schemas.microsoft.com/office/drawing/2014/main" val="1507243479"/>
                    </a:ext>
                  </a:extLst>
                </a:gridCol>
                <a:gridCol w="535497">
                  <a:extLst>
                    <a:ext uri="{9D8B030D-6E8A-4147-A177-3AD203B41FA5}">
                      <a16:colId xmlns:a16="http://schemas.microsoft.com/office/drawing/2014/main" val="3467823978"/>
                    </a:ext>
                  </a:extLst>
                </a:gridCol>
                <a:gridCol w="535497">
                  <a:extLst>
                    <a:ext uri="{9D8B030D-6E8A-4147-A177-3AD203B41FA5}">
                      <a16:colId xmlns:a16="http://schemas.microsoft.com/office/drawing/2014/main" val="3536603184"/>
                    </a:ext>
                  </a:extLst>
                </a:gridCol>
              </a:tblGrid>
              <a:tr h="476689">
                <a:tc gridSpan="20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CYCLE TIME BUILDING 19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83420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Sr 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FLOOR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477435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+mn-lt"/>
                        </a:rPr>
                        <a:t>1.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37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477435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40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739"/>
                  </a:ext>
                </a:extLst>
              </a:tr>
              <a:tr h="477435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787367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8EF64A9-975B-4EA5-BE86-1888A793EA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5507729"/>
              </p:ext>
            </p:extLst>
          </p:nvPr>
        </p:nvGraphicFramePr>
        <p:xfrm>
          <a:off x="441878" y="4029075"/>
          <a:ext cx="10888110" cy="2457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370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E70-C790-4961-9F8D-BC941E0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dirty="0"/>
              <a:t>In House </a:t>
            </a:r>
            <a:r>
              <a:rPr lang="en-US" sz="2900" dirty="0" err="1"/>
              <a:t>Labour</a:t>
            </a:r>
            <a:r>
              <a:rPr lang="en-US" sz="2900" dirty="0"/>
              <a:t> Rate Monthly Summary		</a:t>
            </a:r>
            <a:br>
              <a:rPr lang="en-US" sz="2900" dirty="0"/>
            </a:br>
            <a:endParaRPr lang="en-US" sz="2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694B5A-73E3-2DF3-228D-E33363C9A22B}"/>
              </a:ext>
            </a:extLst>
          </p:cNvPr>
          <p:cNvSpPr txBox="1"/>
          <p:nvPr/>
        </p:nvSpPr>
        <p:spPr>
          <a:xfrm>
            <a:off x="648931" y="5948096"/>
            <a:ext cx="4166509" cy="2757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To be continue…</a:t>
            </a:r>
          </a:p>
        </p:txBody>
      </p:sp>
      <p:sp>
        <p:nvSpPr>
          <p:cNvPr id="9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3FD164-82F3-4BF7-ADA4-E7BF6E80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700974"/>
              </p:ext>
            </p:extLst>
          </p:nvPr>
        </p:nvGraphicFramePr>
        <p:xfrm>
          <a:off x="6093992" y="909903"/>
          <a:ext cx="5449892" cy="5038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234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628215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1377946">
                  <a:extLst>
                    <a:ext uri="{9D8B030D-6E8A-4147-A177-3AD203B41FA5}">
                      <a16:colId xmlns:a16="http://schemas.microsoft.com/office/drawing/2014/main" val="225539236"/>
                    </a:ext>
                  </a:extLst>
                </a:gridCol>
                <a:gridCol w="808099">
                  <a:extLst>
                    <a:ext uri="{9D8B030D-6E8A-4147-A177-3AD203B41FA5}">
                      <a16:colId xmlns:a16="http://schemas.microsoft.com/office/drawing/2014/main" val="2389182504"/>
                    </a:ext>
                  </a:extLst>
                </a:gridCol>
                <a:gridCol w="1057171">
                  <a:extLst>
                    <a:ext uri="{9D8B030D-6E8A-4147-A177-3AD203B41FA5}">
                      <a16:colId xmlns:a16="http://schemas.microsoft.com/office/drawing/2014/main" val="2715401926"/>
                    </a:ext>
                  </a:extLst>
                </a:gridCol>
                <a:gridCol w="1145227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</a:tblGrid>
              <a:tr h="439574">
                <a:tc>
                  <a:txBody>
                    <a:bodyPr/>
                    <a:lstStyle/>
                    <a:p>
                      <a:r>
                        <a:rPr lang="en-GB" sz="1100" dirty="0"/>
                        <a:t>Sr No</a:t>
                      </a:r>
                      <a:endParaRPr lang="en-IN" sz="1100" dirty="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Month</a:t>
                      </a:r>
                      <a:endParaRPr lang="en-IN" sz="1100" dirty="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Labour Cost (INR)</a:t>
                      </a:r>
                      <a:endParaRPr lang="en-IN" sz="1100" dirty="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Concrete (Cum)</a:t>
                      </a:r>
                      <a:endParaRPr lang="en-IN" sz="1100" dirty="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Labour (Nos)</a:t>
                      </a:r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r>
                        <a:rPr lang="en-GB" sz="1100" dirty="0" err="1"/>
                        <a:t>Avg</a:t>
                      </a:r>
                      <a:r>
                        <a:rPr lang="en-GB" sz="1100" dirty="0"/>
                        <a:t> Cost/Cum</a:t>
                      </a:r>
                      <a:endParaRPr lang="en-IN" sz="1100" dirty="0"/>
                    </a:p>
                  </a:txBody>
                  <a:tcPr marL="72457" marR="72457" marT="36229" marB="36229"/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bg1"/>
                          </a:solidFill>
                        </a:rPr>
                        <a:t>1.</a:t>
                      </a:r>
                      <a:endParaRPr lang="en-IN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Apr-22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24,29,680 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544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4469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45685890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 dirty="0"/>
                        <a:t>2.</a:t>
                      </a:r>
                      <a:endParaRPr lang="en-IN" sz="1100" dirty="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May-22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24,71,217 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652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3788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53759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/>
                        <a:t>3.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Jun-22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28,13,212 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662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4249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79381686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/>
                        <a:t>4.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Jul-22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26,55,188 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6637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6865305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/>
                        <a:t>5.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Aug-22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25,64,097 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445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5761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22965461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/>
                        <a:t>6.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Sep-22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19,90,612 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285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6974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1654216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/>
                        <a:t>7.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Oct-22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20,60,881 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387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5331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07677554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/>
                        <a:t>8.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Nov-22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26,62,365 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555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145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4801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9075735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/>
                        <a:t>9.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Dec-22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39,95,350 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195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4269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9526244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/>
                        <a:t>10.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Jan-23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47,93,115 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972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233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4934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06407072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/>
                        <a:t>11.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Feb-23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51,92,192 </a:t>
                      </a: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2232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249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2326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82359202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US" sz="1100"/>
                        <a:t>12.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Mar-23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42,88,932 </a:t>
                      </a: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253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4748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IN" sz="1100"/>
                        <a:t>13.</a:t>
                      </a:r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Apr-23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52,62,161 </a:t>
                      </a: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6384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39068496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IN" sz="1100"/>
                        <a:t>14.</a:t>
                      </a:r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May-23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56,68,339 </a:t>
                      </a: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5636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82286242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IN" sz="1100"/>
                        <a:t>15.</a:t>
                      </a:r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Jun-23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72,01,632 </a:t>
                      </a: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1085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745562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IN" sz="1100"/>
                        <a:t>16.</a:t>
                      </a:r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Jul-23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46,82,900 </a:t>
                      </a: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9251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59255137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IN" sz="1100"/>
                        <a:t>17.</a:t>
                      </a:r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Aug-23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79,61,810 </a:t>
                      </a: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59384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80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2ABA0C0-8BA7-4E34-97C7-E42F82D9D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487803"/>
              </p:ext>
            </p:extLst>
          </p:nvPr>
        </p:nvGraphicFramePr>
        <p:xfrm>
          <a:off x="203198" y="34650"/>
          <a:ext cx="4725989" cy="2001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284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745888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391332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401031">
                  <a:extLst>
                    <a:ext uri="{9D8B030D-6E8A-4147-A177-3AD203B41FA5}">
                      <a16:colId xmlns:a16="http://schemas.microsoft.com/office/drawing/2014/main" val="1378507672"/>
                    </a:ext>
                  </a:extLst>
                </a:gridCol>
                <a:gridCol w="453909">
                  <a:extLst>
                    <a:ext uri="{9D8B030D-6E8A-4147-A177-3AD203B41FA5}">
                      <a16:colId xmlns:a16="http://schemas.microsoft.com/office/drawing/2014/main" val="2044518838"/>
                    </a:ext>
                  </a:extLst>
                </a:gridCol>
                <a:gridCol w="471709">
                  <a:extLst>
                    <a:ext uri="{9D8B030D-6E8A-4147-A177-3AD203B41FA5}">
                      <a16:colId xmlns:a16="http://schemas.microsoft.com/office/drawing/2014/main" val="1078872102"/>
                    </a:ext>
                  </a:extLst>
                </a:gridCol>
                <a:gridCol w="471709">
                  <a:extLst>
                    <a:ext uri="{9D8B030D-6E8A-4147-A177-3AD203B41FA5}">
                      <a16:colId xmlns:a16="http://schemas.microsoft.com/office/drawing/2014/main" val="2211650016"/>
                    </a:ext>
                  </a:extLst>
                </a:gridCol>
                <a:gridCol w="471709">
                  <a:extLst>
                    <a:ext uri="{9D8B030D-6E8A-4147-A177-3AD203B41FA5}">
                      <a16:colId xmlns:a16="http://schemas.microsoft.com/office/drawing/2014/main" val="1528709651"/>
                    </a:ext>
                  </a:extLst>
                </a:gridCol>
                <a:gridCol w="471709">
                  <a:extLst>
                    <a:ext uri="{9D8B030D-6E8A-4147-A177-3AD203B41FA5}">
                      <a16:colId xmlns:a16="http://schemas.microsoft.com/office/drawing/2014/main" val="3720978182"/>
                    </a:ext>
                  </a:extLst>
                </a:gridCol>
                <a:gridCol w="471709">
                  <a:extLst>
                    <a:ext uri="{9D8B030D-6E8A-4147-A177-3AD203B41FA5}">
                      <a16:colId xmlns:a16="http://schemas.microsoft.com/office/drawing/2014/main" val="1481766472"/>
                    </a:ext>
                  </a:extLst>
                </a:gridCol>
              </a:tblGrid>
              <a:tr h="309817">
                <a:tc gridSpan="10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CYCLE TIME BUILDING 14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54218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Sr 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FLOOR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497926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+mn-lt"/>
                        </a:rPr>
                        <a:t>1.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49792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73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CABA2F-6190-4A7A-942A-90AFC2794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760655"/>
              </p:ext>
            </p:extLst>
          </p:nvPr>
        </p:nvGraphicFramePr>
        <p:xfrm>
          <a:off x="203197" y="4398151"/>
          <a:ext cx="4725989" cy="2122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283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887034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352938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298280">
                  <a:extLst>
                    <a:ext uri="{9D8B030D-6E8A-4147-A177-3AD203B41FA5}">
                      <a16:colId xmlns:a16="http://schemas.microsoft.com/office/drawing/2014/main" val="1378507672"/>
                    </a:ext>
                  </a:extLst>
                </a:gridCol>
                <a:gridCol w="453909">
                  <a:extLst>
                    <a:ext uri="{9D8B030D-6E8A-4147-A177-3AD203B41FA5}">
                      <a16:colId xmlns:a16="http://schemas.microsoft.com/office/drawing/2014/main" val="2044518838"/>
                    </a:ext>
                  </a:extLst>
                </a:gridCol>
                <a:gridCol w="471709">
                  <a:extLst>
                    <a:ext uri="{9D8B030D-6E8A-4147-A177-3AD203B41FA5}">
                      <a16:colId xmlns:a16="http://schemas.microsoft.com/office/drawing/2014/main" val="1078872102"/>
                    </a:ext>
                  </a:extLst>
                </a:gridCol>
                <a:gridCol w="471709">
                  <a:extLst>
                    <a:ext uri="{9D8B030D-6E8A-4147-A177-3AD203B41FA5}">
                      <a16:colId xmlns:a16="http://schemas.microsoft.com/office/drawing/2014/main" val="2524298166"/>
                    </a:ext>
                  </a:extLst>
                </a:gridCol>
                <a:gridCol w="471709">
                  <a:extLst>
                    <a:ext uri="{9D8B030D-6E8A-4147-A177-3AD203B41FA5}">
                      <a16:colId xmlns:a16="http://schemas.microsoft.com/office/drawing/2014/main" val="2878914839"/>
                    </a:ext>
                  </a:extLst>
                </a:gridCol>
                <a:gridCol w="471709">
                  <a:extLst>
                    <a:ext uri="{9D8B030D-6E8A-4147-A177-3AD203B41FA5}">
                      <a16:colId xmlns:a16="http://schemas.microsoft.com/office/drawing/2014/main" val="1758241829"/>
                    </a:ext>
                  </a:extLst>
                </a:gridCol>
                <a:gridCol w="471709">
                  <a:extLst>
                    <a:ext uri="{9D8B030D-6E8A-4147-A177-3AD203B41FA5}">
                      <a16:colId xmlns:a16="http://schemas.microsoft.com/office/drawing/2014/main" val="9017606"/>
                    </a:ext>
                  </a:extLst>
                </a:gridCol>
              </a:tblGrid>
              <a:tr h="0">
                <a:tc gridSpan="10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CYCLE TIME BUILDING 16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Sr 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FLOOR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+mn-lt"/>
                        </a:rPr>
                        <a:t>1.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73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56E4B5-FAD6-4BEC-93D4-D95B46CA3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65352"/>
              </p:ext>
            </p:extLst>
          </p:nvPr>
        </p:nvGraphicFramePr>
        <p:xfrm>
          <a:off x="203198" y="2134061"/>
          <a:ext cx="4725989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283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763938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373283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401031">
                  <a:extLst>
                    <a:ext uri="{9D8B030D-6E8A-4147-A177-3AD203B41FA5}">
                      <a16:colId xmlns:a16="http://schemas.microsoft.com/office/drawing/2014/main" val="1378507672"/>
                    </a:ext>
                  </a:extLst>
                </a:gridCol>
                <a:gridCol w="453909">
                  <a:extLst>
                    <a:ext uri="{9D8B030D-6E8A-4147-A177-3AD203B41FA5}">
                      <a16:colId xmlns:a16="http://schemas.microsoft.com/office/drawing/2014/main" val="2044518838"/>
                    </a:ext>
                  </a:extLst>
                </a:gridCol>
                <a:gridCol w="471709">
                  <a:extLst>
                    <a:ext uri="{9D8B030D-6E8A-4147-A177-3AD203B41FA5}">
                      <a16:colId xmlns:a16="http://schemas.microsoft.com/office/drawing/2014/main" val="1078872102"/>
                    </a:ext>
                  </a:extLst>
                </a:gridCol>
                <a:gridCol w="471709">
                  <a:extLst>
                    <a:ext uri="{9D8B030D-6E8A-4147-A177-3AD203B41FA5}">
                      <a16:colId xmlns:a16="http://schemas.microsoft.com/office/drawing/2014/main" val="3453246106"/>
                    </a:ext>
                  </a:extLst>
                </a:gridCol>
                <a:gridCol w="471709">
                  <a:extLst>
                    <a:ext uri="{9D8B030D-6E8A-4147-A177-3AD203B41FA5}">
                      <a16:colId xmlns:a16="http://schemas.microsoft.com/office/drawing/2014/main" val="2334096903"/>
                    </a:ext>
                  </a:extLst>
                </a:gridCol>
                <a:gridCol w="471709">
                  <a:extLst>
                    <a:ext uri="{9D8B030D-6E8A-4147-A177-3AD203B41FA5}">
                      <a16:colId xmlns:a16="http://schemas.microsoft.com/office/drawing/2014/main" val="3403415764"/>
                    </a:ext>
                  </a:extLst>
                </a:gridCol>
                <a:gridCol w="471709">
                  <a:extLst>
                    <a:ext uri="{9D8B030D-6E8A-4147-A177-3AD203B41FA5}">
                      <a16:colId xmlns:a16="http://schemas.microsoft.com/office/drawing/2014/main" val="382005647"/>
                    </a:ext>
                  </a:extLst>
                </a:gridCol>
              </a:tblGrid>
              <a:tr h="330127">
                <a:tc gridSpan="9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CYCLE TIME BUILDING 15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577722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Sr 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FLOOR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64614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+mn-lt"/>
                        </a:rPr>
                        <a:t>1.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64614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739"/>
                  </a:ext>
                </a:extLst>
              </a:tr>
              <a:tr h="364614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0885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E896EF9-05FE-3D3D-4805-EC797A50451E}"/>
              </a:ext>
            </a:extLst>
          </p:cNvPr>
          <p:cNvSpPr txBox="1"/>
          <p:nvPr/>
        </p:nvSpPr>
        <p:spPr>
          <a:xfrm>
            <a:off x="9038897" y="6435530"/>
            <a:ext cx="315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182/26 = 7 POD Per Day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BAC4681-9969-432A-A16E-27771484DB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4832790"/>
              </p:ext>
            </p:extLst>
          </p:nvPr>
        </p:nvGraphicFramePr>
        <p:xfrm>
          <a:off x="5054511" y="53138"/>
          <a:ext cx="6441249" cy="1960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B8772EF8-0171-45F4-A501-901312BD23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5504675"/>
              </p:ext>
            </p:extLst>
          </p:nvPr>
        </p:nvGraphicFramePr>
        <p:xfrm>
          <a:off x="5054511" y="2057400"/>
          <a:ext cx="6441249" cy="1960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B16C1082-7788-4442-8F9A-7E52BE483E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3635076"/>
              </p:ext>
            </p:extLst>
          </p:nvPr>
        </p:nvGraphicFramePr>
        <p:xfrm>
          <a:off x="5054510" y="4431268"/>
          <a:ext cx="6441249" cy="1911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80447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EF6088D-A71C-4122-B3EB-7FBFCA87C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007106"/>
              </p:ext>
            </p:extLst>
          </p:nvPr>
        </p:nvGraphicFramePr>
        <p:xfrm>
          <a:off x="441878" y="685800"/>
          <a:ext cx="10541882" cy="3220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734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933004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431747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65562">
                  <a:extLst>
                    <a:ext uri="{9D8B030D-6E8A-4147-A177-3AD203B41FA5}">
                      <a16:colId xmlns:a16="http://schemas.microsoft.com/office/drawing/2014/main" val="1378507672"/>
                    </a:ext>
                  </a:extLst>
                </a:gridCol>
                <a:gridCol w="627217">
                  <a:extLst>
                    <a:ext uri="{9D8B030D-6E8A-4147-A177-3AD203B41FA5}">
                      <a16:colId xmlns:a16="http://schemas.microsoft.com/office/drawing/2014/main" val="2044518838"/>
                    </a:ext>
                  </a:extLst>
                </a:gridCol>
                <a:gridCol w="611518">
                  <a:extLst>
                    <a:ext uri="{9D8B030D-6E8A-4147-A177-3AD203B41FA5}">
                      <a16:colId xmlns:a16="http://schemas.microsoft.com/office/drawing/2014/main" val="1078872102"/>
                    </a:ext>
                  </a:extLst>
                </a:gridCol>
                <a:gridCol w="717810">
                  <a:extLst>
                    <a:ext uri="{9D8B030D-6E8A-4147-A177-3AD203B41FA5}">
                      <a16:colId xmlns:a16="http://schemas.microsoft.com/office/drawing/2014/main" val="2970558816"/>
                    </a:ext>
                  </a:extLst>
                </a:gridCol>
                <a:gridCol w="717810">
                  <a:extLst>
                    <a:ext uri="{9D8B030D-6E8A-4147-A177-3AD203B41FA5}">
                      <a16:colId xmlns:a16="http://schemas.microsoft.com/office/drawing/2014/main" val="4020129563"/>
                    </a:ext>
                  </a:extLst>
                </a:gridCol>
                <a:gridCol w="717810">
                  <a:extLst>
                    <a:ext uri="{9D8B030D-6E8A-4147-A177-3AD203B41FA5}">
                      <a16:colId xmlns:a16="http://schemas.microsoft.com/office/drawing/2014/main" val="590764291"/>
                    </a:ext>
                  </a:extLst>
                </a:gridCol>
                <a:gridCol w="717810">
                  <a:extLst>
                    <a:ext uri="{9D8B030D-6E8A-4147-A177-3AD203B41FA5}">
                      <a16:colId xmlns:a16="http://schemas.microsoft.com/office/drawing/2014/main" val="144968940"/>
                    </a:ext>
                  </a:extLst>
                </a:gridCol>
                <a:gridCol w="717810">
                  <a:extLst>
                    <a:ext uri="{9D8B030D-6E8A-4147-A177-3AD203B41FA5}">
                      <a16:colId xmlns:a16="http://schemas.microsoft.com/office/drawing/2014/main" val="2439289144"/>
                    </a:ext>
                  </a:extLst>
                </a:gridCol>
                <a:gridCol w="717810">
                  <a:extLst>
                    <a:ext uri="{9D8B030D-6E8A-4147-A177-3AD203B41FA5}">
                      <a16:colId xmlns:a16="http://schemas.microsoft.com/office/drawing/2014/main" val="4050443920"/>
                    </a:ext>
                  </a:extLst>
                </a:gridCol>
                <a:gridCol w="717810">
                  <a:extLst>
                    <a:ext uri="{9D8B030D-6E8A-4147-A177-3AD203B41FA5}">
                      <a16:colId xmlns:a16="http://schemas.microsoft.com/office/drawing/2014/main" val="2190188657"/>
                    </a:ext>
                  </a:extLst>
                </a:gridCol>
                <a:gridCol w="717810">
                  <a:extLst>
                    <a:ext uri="{9D8B030D-6E8A-4147-A177-3AD203B41FA5}">
                      <a16:colId xmlns:a16="http://schemas.microsoft.com/office/drawing/2014/main" val="1302673674"/>
                    </a:ext>
                  </a:extLst>
                </a:gridCol>
                <a:gridCol w="717810">
                  <a:extLst>
                    <a:ext uri="{9D8B030D-6E8A-4147-A177-3AD203B41FA5}">
                      <a16:colId xmlns:a16="http://schemas.microsoft.com/office/drawing/2014/main" val="942711124"/>
                    </a:ext>
                  </a:extLst>
                </a:gridCol>
                <a:gridCol w="717810">
                  <a:extLst>
                    <a:ext uri="{9D8B030D-6E8A-4147-A177-3AD203B41FA5}">
                      <a16:colId xmlns:a16="http://schemas.microsoft.com/office/drawing/2014/main" val="3903846584"/>
                    </a:ext>
                  </a:extLst>
                </a:gridCol>
              </a:tblGrid>
              <a:tr h="476689">
                <a:tc gridSpan="16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CYCLE TIME BUILDING 17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83420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Sr 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FLOOR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477435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+mn-lt"/>
                        </a:rPr>
                        <a:t>1.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477435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739"/>
                  </a:ext>
                </a:extLst>
              </a:tr>
              <a:tr h="477435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787367"/>
                  </a:ext>
                </a:extLst>
              </a:tr>
              <a:tr h="477435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368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F872C2E-00C8-4CE2-88A4-D5CB78F54418}"/>
              </a:ext>
            </a:extLst>
          </p:cNvPr>
          <p:cNvSpPr txBox="1"/>
          <p:nvPr/>
        </p:nvSpPr>
        <p:spPr>
          <a:xfrm>
            <a:off x="8597019" y="4970103"/>
            <a:ext cx="315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74/26 = 2.85 POD Per 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7A943-3A1E-41F7-95F5-FC70D97EBBBB}"/>
              </a:ext>
            </a:extLst>
          </p:cNvPr>
          <p:cNvSpPr txBox="1"/>
          <p:nvPr/>
        </p:nvSpPr>
        <p:spPr>
          <a:xfrm>
            <a:off x="8597018" y="5802868"/>
            <a:ext cx="3153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B19,17,14,15,16,8,9 </a:t>
            </a:r>
          </a:p>
          <a:p>
            <a:r>
              <a:rPr lang="en-IN" dirty="0"/>
              <a:t>423/26 = 16.26 POD Per Day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AECEA81-6D4B-4D09-817C-E6DE16E6F1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9950559"/>
              </p:ext>
            </p:extLst>
          </p:nvPr>
        </p:nvGraphicFramePr>
        <p:xfrm>
          <a:off x="441878" y="4057650"/>
          <a:ext cx="6816172" cy="2357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2985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88BE6DB-E331-47D8-A019-248E6E35E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000341"/>
              </p:ext>
            </p:extLst>
          </p:nvPr>
        </p:nvGraphicFramePr>
        <p:xfrm>
          <a:off x="203199" y="34650"/>
          <a:ext cx="4051299" cy="1738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1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912698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478851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490717">
                  <a:extLst>
                    <a:ext uri="{9D8B030D-6E8A-4147-A177-3AD203B41FA5}">
                      <a16:colId xmlns:a16="http://schemas.microsoft.com/office/drawing/2014/main" val="1378507672"/>
                    </a:ext>
                  </a:extLst>
                </a:gridCol>
                <a:gridCol w="555420">
                  <a:extLst>
                    <a:ext uri="{9D8B030D-6E8A-4147-A177-3AD203B41FA5}">
                      <a16:colId xmlns:a16="http://schemas.microsoft.com/office/drawing/2014/main" val="2044518838"/>
                    </a:ext>
                  </a:extLst>
                </a:gridCol>
                <a:gridCol w="577201">
                  <a:extLst>
                    <a:ext uri="{9D8B030D-6E8A-4147-A177-3AD203B41FA5}">
                      <a16:colId xmlns:a16="http://schemas.microsoft.com/office/drawing/2014/main" val="1078872102"/>
                    </a:ext>
                  </a:extLst>
                </a:gridCol>
                <a:gridCol w="577201">
                  <a:extLst>
                    <a:ext uri="{9D8B030D-6E8A-4147-A177-3AD203B41FA5}">
                      <a16:colId xmlns:a16="http://schemas.microsoft.com/office/drawing/2014/main" val="2211650016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CYCLE TIME BUILDING 08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Sr 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FLOOR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+mn-lt"/>
                        </a:rPr>
                        <a:t>1.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73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A61873B-9F7E-4F93-B187-14745E9B6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350138"/>
              </p:ext>
            </p:extLst>
          </p:nvPr>
        </p:nvGraphicFramePr>
        <p:xfrm>
          <a:off x="203198" y="2134061"/>
          <a:ext cx="4051298" cy="210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211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934784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456764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490717">
                  <a:extLst>
                    <a:ext uri="{9D8B030D-6E8A-4147-A177-3AD203B41FA5}">
                      <a16:colId xmlns:a16="http://schemas.microsoft.com/office/drawing/2014/main" val="1378507672"/>
                    </a:ext>
                  </a:extLst>
                </a:gridCol>
                <a:gridCol w="555420">
                  <a:extLst>
                    <a:ext uri="{9D8B030D-6E8A-4147-A177-3AD203B41FA5}">
                      <a16:colId xmlns:a16="http://schemas.microsoft.com/office/drawing/2014/main" val="2044518838"/>
                    </a:ext>
                  </a:extLst>
                </a:gridCol>
                <a:gridCol w="577201">
                  <a:extLst>
                    <a:ext uri="{9D8B030D-6E8A-4147-A177-3AD203B41FA5}">
                      <a16:colId xmlns:a16="http://schemas.microsoft.com/office/drawing/2014/main" val="1078872102"/>
                    </a:ext>
                  </a:extLst>
                </a:gridCol>
                <a:gridCol w="577201">
                  <a:extLst>
                    <a:ext uri="{9D8B030D-6E8A-4147-A177-3AD203B41FA5}">
                      <a16:colId xmlns:a16="http://schemas.microsoft.com/office/drawing/2014/main" val="3453246106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CYCLE TIME BUILDING 09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Sr 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FLOOR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+mn-lt"/>
                        </a:rPr>
                        <a:t>1.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739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08853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9AB0EAE-1C5D-4703-8569-C56564095888}"/>
              </a:ext>
            </a:extLst>
          </p:cNvPr>
          <p:cNvSpPr txBox="1"/>
          <p:nvPr/>
        </p:nvSpPr>
        <p:spPr>
          <a:xfrm>
            <a:off x="8594760" y="5416627"/>
            <a:ext cx="315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72/26 = 2.76 POD Per Day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B0429C4-58A2-4F5E-9337-511AA000A9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1180421"/>
              </p:ext>
            </p:extLst>
          </p:nvPr>
        </p:nvGraphicFramePr>
        <p:xfrm>
          <a:off x="4752973" y="75037"/>
          <a:ext cx="6005513" cy="1762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BF9BF23-ADD1-4AA8-A068-8B3C4963C7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2294685"/>
              </p:ext>
            </p:extLst>
          </p:nvPr>
        </p:nvGraphicFramePr>
        <p:xfrm>
          <a:off x="4752972" y="2057400"/>
          <a:ext cx="6005513" cy="21814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94937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3493053A-5D61-43A1-B8EC-D86C66BBF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400948"/>
              </p:ext>
            </p:extLst>
          </p:nvPr>
        </p:nvGraphicFramePr>
        <p:xfrm>
          <a:off x="430370" y="1011626"/>
          <a:ext cx="11042493" cy="3120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051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2131622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1582675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2808760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3681385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08794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OCTOBER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OCTOBER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NOVEMBER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585817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Building Erection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Cum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Cum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Cum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287164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1102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991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28716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1269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1327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954089"/>
                  </a:ext>
                </a:extLst>
              </a:tr>
              <a:tr h="418441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2371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1156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2318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  <a:tr h="418441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49%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6560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CDBC0C6-3C35-4C76-9D53-FA272A741CD7}"/>
              </a:ext>
            </a:extLst>
          </p:cNvPr>
          <p:cNvSpPr txBox="1"/>
          <p:nvPr/>
        </p:nvSpPr>
        <p:spPr>
          <a:xfrm>
            <a:off x="430370" y="130586"/>
            <a:ext cx="1016143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500" dirty="0"/>
              <a:t>BUILDING ERECTION WORK: Person In charge – MR. ARUN SIR</a:t>
            </a:r>
            <a:endParaRPr lang="en-US" sz="25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1B8F65C-929B-4B6F-ABA0-4F29664310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0063613"/>
              </p:ext>
            </p:extLst>
          </p:nvPr>
        </p:nvGraphicFramePr>
        <p:xfrm>
          <a:off x="430370" y="4343400"/>
          <a:ext cx="10928193" cy="217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39310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9F18161-13E8-407A-B656-C90FC9633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517298"/>
              </p:ext>
            </p:extLst>
          </p:nvPr>
        </p:nvGraphicFramePr>
        <p:xfrm>
          <a:off x="557211" y="874610"/>
          <a:ext cx="10758487" cy="3145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496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2076800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1541970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2736520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3586701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94081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OCTOBER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OCTOBER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NOVEMBER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664622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Building Screed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Cum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Cum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Cum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2660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214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214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2660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277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277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954089"/>
                  </a:ext>
                </a:extLst>
              </a:tr>
              <a:tr h="46523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491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123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491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  <a:tr h="465236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48444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3AF4DD3-93AD-4227-A1AF-C0FD6123945F}"/>
              </a:ext>
            </a:extLst>
          </p:cNvPr>
          <p:cNvSpPr txBox="1"/>
          <p:nvPr/>
        </p:nvSpPr>
        <p:spPr>
          <a:xfrm>
            <a:off x="430370" y="130586"/>
            <a:ext cx="1104249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500" dirty="0"/>
              <a:t>BUILDING ERECTION SCREED WORK: Person In charge – MR. ARUN SIR</a:t>
            </a:r>
            <a:endParaRPr lang="en-US" sz="250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4638489-AC46-4926-85DA-9C47A8E8A3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658937"/>
              </p:ext>
            </p:extLst>
          </p:nvPr>
        </p:nvGraphicFramePr>
        <p:xfrm>
          <a:off x="557211" y="4129088"/>
          <a:ext cx="10758486" cy="2386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7314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D99CF4-A8B9-4AE3-9B0F-172C861691A6}"/>
              </a:ext>
            </a:extLst>
          </p:cNvPr>
          <p:cNvSpPr txBox="1"/>
          <p:nvPr/>
        </p:nvSpPr>
        <p:spPr>
          <a:xfrm>
            <a:off x="193182" y="94785"/>
            <a:ext cx="1016143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500" dirty="0"/>
              <a:t>BUILDING FLAT FINISHING WORK: Person In charge – MR. ARUN SIR</a:t>
            </a:r>
            <a:endParaRPr lang="en-US" sz="2500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3ED0851-38BE-480A-A42B-3DD9FF801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305408"/>
              </p:ext>
            </p:extLst>
          </p:nvPr>
        </p:nvGraphicFramePr>
        <p:xfrm>
          <a:off x="430368" y="846783"/>
          <a:ext cx="11637138" cy="2628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179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2246411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591800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353234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562514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73956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OCTOBER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OCTOBER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NOVEMBER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428476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428476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FLAT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72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72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42847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solidFill>
                            <a:schemeClr val="bg1"/>
                          </a:solidFill>
                          <a:latin typeface="+mn-lt"/>
                        </a:rPr>
                        <a:t>148</a:t>
                      </a:r>
                      <a:endParaRPr lang="en-GB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  <a:tr h="428476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82669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8ADEFD9-3BF7-362B-896E-663D4A680C1E}"/>
              </a:ext>
            </a:extLst>
          </p:cNvPr>
          <p:cNvSpPr txBox="1"/>
          <p:nvPr/>
        </p:nvSpPr>
        <p:spPr>
          <a:xfrm>
            <a:off x="8113986" y="6310242"/>
            <a:ext cx="332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2255/16.5 = 137 INR Per cum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36BC421-4DA5-49B4-A5C4-2DD0DD7E9D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8809882"/>
              </p:ext>
            </p:extLst>
          </p:nvPr>
        </p:nvGraphicFramePr>
        <p:xfrm>
          <a:off x="430368" y="3750031"/>
          <a:ext cx="11637138" cy="2436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8597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26E976-0F72-4782-A06B-E07EDADA3294}"/>
              </a:ext>
            </a:extLst>
          </p:cNvPr>
          <p:cNvSpPr txBox="1"/>
          <p:nvPr/>
        </p:nvSpPr>
        <p:spPr>
          <a:xfrm>
            <a:off x="103030" y="85708"/>
            <a:ext cx="1146217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500" dirty="0"/>
              <a:t>BATCHING PLANT: Person In charge – MR. PRABHU UPADHYAY</a:t>
            </a:r>
            <a:endParaRPr lang="en-US" sz="2500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AA27D3D-43CD-4525-A8DA-CFE6A1DDC7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9591903"/>
              </p:ext>
            </p:extLst>
          </p:nvPr>
        </p:nvGraphicFramePr>
        <p:xfrm>
          <a:off x="206079" y="766135"/>
          <a:ext cx="11462180" cy="28928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1132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2473091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2314247">
                  <a:extLst>
                    <a:ext uri="{9D8B030D-6E8A-4147-A177-3AD203B41FA5}">
                      <a16:colId xmlns:a16="http://schemas.microsoft.com/office/drawing/2014/main" val="2948043868"/>
                    </a:ext>
                  </a:extLst>
                </a:gridCol>
                <a:gridCol w="2199503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  <a:gridCol w="1591919">
                  <a:extLst>
                    <a:ext uri="{9D8B030D-6E8A-4147-A177-3AD203B41FA5}">
                      <a16:colId xmlns:a16="http://schemas.microsoft.com/office/drawing/2014/main" val="2110578482"/>
                    </a:ext>
                  </a:extLst>
                </a:gridCol>
                <a:gridCol w="1652288">
                  <a:extLst>
                    <a:ext uri="{9D8B030D-6E8A-4147-A177-3AD203B41FA5}">
                      <a16:colId xmlns:a16="http://schemas.microsoft.com/office/drawing/2014/main" val="320400275"/>
                    </a:ext>
                  </a:extLst>
                </a:gridCol>
              </a:tblGrid>
              <a:tr h="545892"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OCTOBER 24</a:t>
                      </a:r>
                    </a:p>
                    <a:p>
                      <a:pPr algn="ctr"/>
                      <a:endParaRPr lang="en-IN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ACHIEVED FTM OCTOBER 24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NOVEMBER  24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75090"/>
                  </a:ext>
                </a:extLst>
              </a:tr>
              <a:tr h="444819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Sr No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Batching Plant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/>
                        <a:t>CUM</a:t>
                      </a:r>
                    </a:p>
                    <a:p>
                      <a:pPr algn="ctr"/>
                      <a:endParaRPr lang="en-IN" sz="14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CUM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27454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COMMON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2924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1971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2242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370823"/>
                  </a:ext>
                </a:extLst>
              </a:tr>
              <a:tr h="27454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HCS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1896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786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1836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574158"/>
                  </a:ext>
                </a:extLst>
              </a:tr>
              <a:tr h="27454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CAROUSAL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1619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808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1011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865305"/>
                  </a:ext>
                </a:extLst>
              </a:tr>
              <a:tr h="291841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2880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1980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2293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728363"/>
                  </a:ext>
                </a:extLst>
              </a:tr>
              <a:tr h="262107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TOTAL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9319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5545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7382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163084"/>
                  </a:ext>
                </a:extLst>
              </a:tr>
              <a:tr h="261658"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59%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081766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B0236E6-4F27-4214-80AC-4312ECED68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9901201"/>
              </p:ext>
            </p:extLst>
          </p:nvPr>
        </p:nvGraphicFramePr>
        <p:xfrm>
          <a:off x="206080" y="3862360"/>
          <a:ext cx="11359130" cy="2892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02646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B0A334-CE4D-4E11-B489-3FB183719D00}"/>
              </a:ext>
            </a:extLst>
          </p:cNvPr>
          <p:cNvSpPr txBox="1"/>
          <p:nvPr/>
        </p:nvSpPr>
        <p:spPr>
          <a:xfrm>
            <a:off x="341751" y="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MAINTENANCE</a:t>
            </a:r>
            <a:br>
              <a:rPr lang="en-GB" sz="1800" dirty="0"/>
            </a:br>
            <a:r>
              <a:rPr lang="en-GB" sz="1800" dirty="0"/>
              <a:t>Person In charge – MR. </a:t>
            </a:r>
            <a:r>
              <a:rPr lang="en-GB" dirty="0"/>
              <a:t>AHUJA</a:t>
            </a:r>
            <a:r>
              <a:rPr lang="en-GB" sz="1800" dirty="0"/>
              <a:t> SIR</a:t>
            </a:r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4F9AF7C9-3647-4E85-8E86-F6373935C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769227"/>
              </p:ext>
            </p:extLst>
          </p:nvPr>
        </p:nvGraphicFramePr>
        <p:xfrm>
          <a:off x="341752" y="1721526"/>
          <a:ext cx="10093032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992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660856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027384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187700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 gridSpan="5">
                  <a:txBody>
                    <a:bodyPr/>
                    <a:lstStyle/>
                    <a:p>
                      <a:pPr algn="ctr"/>
                      <a:r>
                        <a:rPr lang="en-IN" dirty="0"/>
                        <a:t>BUDGET 2023-2024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BUDGET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231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BUDGET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EXPENSES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BALANCE</a:t>
                      </a:r>
                    </a:p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7935E16-ED44-485B-BEEB-5AFD5A643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090740"/>
              </p:ext>
            </p:extLst>
          </p:nvPr>
        </p:nvGraphicFramePr>
        <p:xfrm>
          <a:off x="341753" y="3662875"/>
          <a:ext cx="1009303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97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845365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3545473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582598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 gridSpan="4">
                  <a:txBody>
                    <a:bodyPr/>
                    <a:lstStyle/>
                    <a:p>
                      <a:pPr algn="ctr"/>
                      <a:r>
                        <a:rPr lang="en-IN" dirty="0"/>
                        <a:t>BREAKDOWN REPORT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BUDGET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23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 OF DAY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 OF HOURS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209E7C-BAF9-4665-BD7F-277BA4186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422285"/>
              </p:ext>
            </p:extLst>
          </p:nvPr>
        </p:nvGraphicFramePr>
        <p:xfrm>
          <a:off x="341751" y="5237494"/>
          <a:ext cx="1009303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97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845365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3545473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582598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302854">
                <a:tc gridSpan="4"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STAFF HIRING 2023-2024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BUDGET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23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DESIGNATION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AVAILABLE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REQUIRED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996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9D70FB81-269F-44FD-8D73-28357E197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524508"/>
              </p:ext>
            </p:extLst>
          </p:nvPr>
        </p:nvGraphicFramePr>
        <p:xfrm>
          <a:off x="456050" y="965200"/>
          <a:ext cx="7506850" cy="2080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950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2887684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3328216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</a:tblGrid>
              <a:tr h="514707">
                <a:tc gridSpan="3">
                  <a:txBody>
                    <a:bodyPr/>
                    <a:lstStyle/>
                    <a:p>
                      <a:pPr algn="ctr"/>
                      <a:r>
                        <a:rPr lang="en-IN" dirty="0"/>
                        <a:t>FUEL EFFICIENCY OF MACHINE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BUDGET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231626"/>
                  </a:ext>
                </a:extLst>
              </a:tr>
              <a:tr h="521856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MACHINE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MACHINE EFFICIENCY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521856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521856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865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4B5FEA-E1EE-72CB-9E87-76432C291EDF}"/>
              </a:ext>
            </a:extLst>
          </p:cNvPr>
          <p:cNvSpPr/>
          <p:nvPr/>
        </p:nvSpPr>
        <p:spPr>
          <a:xfrm>
            <a:off x="2495441" y="1979363"/>
            <a:ext cx="755847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CONCRETE SUMMARY 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FACTORY WISE</a:t>
            </a:r>
          </a:p>
        </p:txBody>
      </p:sp>
    </p:spTree>
    <p:extLst>
      <p:ext uri="{BB962C8B-B14F-4D97-AF65-F5344CB8AC3E}">
        <p14:creationId xmlns:p14="http://schemas.microsoft.com/office/powerpoint/2010/main" val="53230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48F7D-FBCC-4D5A-91D0-2E2863027404}"/>
              </a:ext>
            </a:extLst>
          </p:cNvPr>
          <p:cNvSpPr txBox="1"/>
          <p:nvPr/>
        </p:nvSpPr>
        <p:spPr>
          <a:xfrm>
            <a:off x="8191925" y="1325880"/>
            <a:ext cx="3352375" cy="306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/>
              <a:t>In House </a:t>
            </a:r>
            <a:r>
              <a:rPr lang="en-US" sz="4000" dirty="0" err="1"/>
              <a:t>Labour</a:t>
            </a:r>
            <a:r>
              <a:rPr lang="en-US" sz="4000" dirty="0"/>
              <a:t> Rate Monthly Summary </a:t>
            </a:r>
            <a:r>
              <a:rPr lang="en-US" sz="3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	</a:t>
            </a:r>
            <a:br>
              <a:rPr lang="en-US" sz="3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3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D7192D-6A56-C2FB-C400-F66EF353C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149818"/>
              </p:ext>
            </p:extLst>
          </p:nvPr>
        </p:nvGraphicFramePr>
        <p:xfrm>
          <a:off x="643851" y="570703"/>
          <a:ext cx="6583680" cy="4303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94">
                  <a:extLst>
                    <a:ext uri="{9D8B030D-6E8A-4147-A177-3AD203B41FA5}">
                      <a16:colId xmlns:a16="http://schemas.microsoft.com/office/drawing/2014/main" val="424207326"/>
                    </a:ext>
                  </a:extLst>
                </a:gridCol>
                <a:gridCol w="1262130">
                  <a:extLst>
                    <a:ext uri="{9D8B030D-6E8A-4147-A177-3AD203B41FA5}">
                      <a16:colId xmlns:a16="http://schemas.microsoft.com/office/drawing/2014/main" val="3034741115"/>
                    </a:ext>
                  </a:extLst>
                </a:gridCol>
                <a:gridCol w="1359916">
                  <a:extLst>
                    <a:ext uri="{9D8B030D-6E8A-4147-A177-3AD203B41FA5}">
                      <a16:colId xmlns:a16="http://schemas.microsoft.com/office/drawing/2014/main" val="32386203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52649166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73865927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376697238"/>
                    </a:ext>
                  </a:extLst>
                </a:gridCol>
              </a:tblGrid>
              <a:tr h="578828">
                <a:tc>
                  <a:txBody>
                    <a:bodyPr/>
                    <a:lstStyle/>
                    <a:p>
                      <a:r>
                        <a:rPr lang="en-GB" sz="1100" dirty="0"/>
                        <a:t>Sr No</a:t>
                      </a:r>
                      <a:endParaRPr lang="en-IN" sz="1100" dirty="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Month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Labour Cost (INR)</a:t>
                      </a:r>
                      <a:endParaRPr lang="en-IN" sz="1100" dirty="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Concrete (Cum)</a:t>
                      </a:r>
                      <a:endParaRPr lang="en-IN" sz="1100" dirty="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Labour (Nos)</a:t>
                      </a:r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r>
                        <a:rPr lang="en-GB" sz="1100" dirty="0" err="1"/>
                        <a:t>Avg</a:t>
                      </a:r>
                      <a:r>
                        <a:rPr lang="en-GB" sz="1100" dirty="0"/>
                        <a:t> Cost/Cum</a:t>
                      </a:r>
                      <a:endParaRPr lang="en-IN" sz="1100" dirty="0"/>
                    </a:p>
                  </a:txBody>
                  <a:tcPr marL="72457" marR="72457" marT="36229" marB="36229"/>
                </a:tc>
                <a:extLst>
                  <a:ext uri="{0D108BD9-81ED-4DB2-BD59-A6C34878D82A}">
                    <a16:rowId xmlns:a16="http://schemas.microsoft.com/office/drawing/2014/main" val="40201766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18.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Sep-23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10,003,410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1563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 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6401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874046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19.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Oct-23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  10,370,522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 454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7726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24082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Nov-23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    8,979,301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429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7508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04553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21.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Dec-23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  13,128,945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1863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 584 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7049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6803410"/>
                  </a:ext>
                </a:extLst>
              </a:tr>
              <a:tr h="261258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22.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Jan-24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  18,989,158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3224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 877 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5890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9859702"/>
                  </a:ext>
                </a:extLst>
              </a:tr>
              <a:tr h="27144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23.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Feb-24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  21,732,402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3589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 949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6055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3894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  22,651,394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3731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 1009 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6072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25216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25.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Apr-24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  20,895,183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3008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915 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6947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8162240"/>
                  </a:ext>
                </a:extLst>
              </a:tr>
              <a:tr h="21188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26.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May-24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  22,060,451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3467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997 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6363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307256"/>
                  </a:ext>
                </a:extLst>
              </a:tr>
              <a:tr h="264136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27.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Jun-24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24000480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3524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6811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982924"/>
                  </a:ext>
                </a:extLst>
              </a:tr>
              <a:tr h="264136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28.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July-24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18947767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2404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989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7882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231888"/>
                  </a:ext>
                </a:extLst>
              </a:tr>
              <a:tr h="264136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29.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August-24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17889451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2820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6344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8684818"/>
                  </a:ext>
                </a:extLst>
              </a:tr>
              <a:tr h="264136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30.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Sep-24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20070975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3589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918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5593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11782114"/>
                  </a:ext>
                </a:extLst>
              </a:tr>
              <a:tr h="264136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31.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Oct-24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20365311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4056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951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5021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38145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9421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E70-C790-4961-9F8D-BC941E0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69570" cy="1238491"/>
          </a:xfrm>
        </p:spPr>
        <p:txBody>
          <a:bodyPr>
            <a:normAutofit fontScale="9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GB" b="1" dirty="0">
                <a:ln/>
                <a:solidFill>
                  <a:schemeClr val="accent3"/>
                </a:solidFill>
              </a:rPr>
              <a:t>Concrete Monthly Summary: Special Mould </a:t>
            </a:r>
            <a:br>
              <a:rPr lang="en-GB" b="1" dirty="0">
                <a:ln/>
                <a:solidFill>
                  <a:schemeClr val="accent3"/>
                </a:solidFill>
              </a:rPr>
            </a:br>
            <a:endParaRPr lang="en-IN" b="1" dirty="0">
              <a:ln/>
              <a:solidFill>
                <a:schemeClr val="accent3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3FD164-82F3-4BF7-ADA4-E7BF6E80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8661036"/>
              </p:ext>
            </p:extLst>
          </p:nvPr>
        </p:nvGraphicFramePr>
        <p:xfrm>
          <a:off x="317500" y="1238491"/>
          <a:ext cx="11298238" cy="344125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9694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599694">
                  <a:extLst>
                    <a:ext uri="{9D8B030D-6E8A-4147-A177-3AD203B41FA5}">
                      <a16:colId xmlns:a16="http://schemas.microsoft.com/office/drawing/2014/main" val="81710667"/>
                    </a:ext>
                  </a:extLst>
                </a:gridCol>
                <a:gridCol w="743621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683651">
                  <a:extLst>
                    <a:ext uri="{9D8B030D-6E8A-4147-A177-3AD203B41FA5}">
                      <a16:colId xmlns:a16="http://schemas.microsoft.com/office/drawing/2014/main" val="225539236"/>
                    </a:ext>
                  </a:extLst>
                </a:gridCol>
                <a:gridCol w="1019481">
                  <a:extLst>
                    <a:ext uri="{9D8B030D-6E8A-4147-A177-3AD203B41FA5}">
                      <a16:colId xmlns:a16="http://schemas.microsoft.com/office/drawing/2014/main" val="2389182504"/>
                    </a:ext>
                  </a:extLst>
                </a:gridCol>
                <a:gridCol w="779603">
                  <a:extLst>
                    <a:ext uri="{9D8B030D-6E8A-4147-A177-3AD203B41FA5}">
                      <a16:colId xmlns:a16="http://schemas.microsoft.com/office/drawing/2014/main" val="330191352"/>
                    </a:ext>
                  </a:extLst>
                </a:gridCol>
                <a:gridCol w="1223376">
                  <a:extLst>
                    <a:ext uri="{9D8B030D-6E8A-4147-A177-3AD203B41FA5}">
                      <a16:colId xmlns:a16="http://schemas.microsoft.com/office/drawing/2014/main" val="4178655952"/>
                    </a:ext>
                  </a:extLst>
                </a:gridCol>
                <a:gridCol w="1079450">
                  <a:extLst>
                    <a:ext uri="{9D8B030D-6E8A-4147-A177-3AD203B41FA5}">
                      <a16:colId xmlns:a16="http://schemas.microsoft.com/office/drawing/2014/main" val="4269970429"/>
                    </a:ext>
                  </a:extLst>
                </a:gridCol>
                <a:gridCol w="1055461">
                  <a:extLst>
                    <a:ext uri="{9D8B030D-6E8A-4147-A177-3AD203B41FA5}">
                      <a16:colId xmlns:a16="http://schemas.microsoft.com/office/drawing/2014/main" val="3417745535"/>
                    </a:ext>
                  </a:extLst>
                </a:gridCol>
                <a:gridCol w="1055461">
                  <a:extLst>
                    <a:ext uri="{9D8B030D-6E8A-4147-A177-3AD203B41FA5}">
                      <a16:colId xmlns:a16="http://schemas.microsoft.com/office/drawing/2014/main" val="2979802358"/>
                    </a:ext>
                  </a:extLst>
                </a:gridCol>
                <a:gridCol w="648227">
                  <a:extLst>
                    <a:ext uri="{9D8B030D-6E8A-4147-A177-3AD203B41FA5}">
                      <a16:colId xmlns:a16="http://schemas.microsoft.com/office/drawing/2014/main" val="158595201"/>
                    </a:ext>
                  </a:extLst>
                </a:gridCol>
                <a:gridCol w="967556">
                  <a:extLst>
                    <a:ext uri="{9D8B030D-6E8A-4147-A177-3AD203B41FA5}">
                      <a16:colId xmlns:a16="http://schemas.microsoft.com/office/drawing/2014/main" val="3022916969"/>
                    </a:ext>
                  </a:extLst>
                </a:gridCol>
                <a:gridCol w="842963">
                  <a:extLst>
                    <a:ext uri="{9D8B030D-6E8A-4147-A177-3AD203B41FA5}">
                      <a16:colId xmlns:a16="http://schemas.microsoft.com/office/drawing/2014/main" val="2883283645"/>
                    </a:ext>
                  </a:extLst>
                </a:gridCol>
              </a:tblGrid>
              <a:tr h="514109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THEORETICAL CONCRETE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THEORETICAL CONCRETE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ACTUAL CONCRETE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DIFFERENCE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71068944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Sr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Grade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ELEMENT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Road Barrier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COMMON RMC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HCS RMC 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CUBE &amp; CLEANING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Rejected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Difference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4970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178.00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1.75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179.75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183.28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5.60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4.78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184.10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4.35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2.42%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759"/>
                  </a:ext>
                </a:extLst>
              </a:tr>
              <a:tr h="4970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302.00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1.75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303.75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318.00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5.08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314.92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11.17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3.68%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381686"/>
                  </a:ext>
                </a:extLst>
              </a:tr>
              <a:tr h="11362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480.00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3.50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483.50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501.28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7.60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9.86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499.02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15.52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3.21%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97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510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0F87-09FF-2978-F9E1-FDDD6C068D9D}"/>
              </a:ext>
            </a:extLst>
          </p:cNvPr>
          <p:cNvSpPr txBox="1">
            <a:spLocks/>
          </p:cNvSpPr>
          <p:nvPr/>
        </p:nvSpPr>
        <p:spPr>
          <a:xfrm>
            <a:off x="185456" y="285138"/>
            <a:ext cx="10619232" cy="902208"/>
          </a:xfrm>
          <a:prstGeom prst="rect">
            <a:avLst/>
          </a:prstGeom>
        </p:spPr>
        <p:txBody>
          <a:bodyPr>
            <a:normAutofit fontScale="67500" lnSpcReduction="2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5100" b="1" dirty="0">
                <a:ln/>
                <a:solidFill>
                  <a:schemeClr val="accent3"/>
                </a:solidFill>
              </a:rPr>
              <a:t>Concrete Monthly Summary: Pod Factory </a:t>
            </a:r>
            <a:r>
              <a:rPr lang="en-GB" b="1" dirty="0">
                <a:ln/>
                <a:solidFill>
                  <a:schemeClr val="accent3"/>
                </a:solidFill>
              </a:rPr>
              <a:t>	</a:t>
            </a:r>
            <a:br>
              <a:rPr lang="en-GB" b="1" dirty="0">
                <a:ln/>
                <a:solidFill>
                  <a:schemeClr val="accent3"/>
                </a:solidFill>
              </a:rPr>
            </a:br>
            <a:endParaRPr lang="en-IN" b="1" dirty="0">
              <a:ln/>
              <a:solidFill>
                <a:schemeClr val="accent3"/>
              </a:solidFill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1B9E53F-0C11-DF68-A2A6-F53BE08810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8724495"/>
              </p:ext>
            </p:extLst>
          </p:nvPr>
        </p:nvGraphicFramePr>
        <p:xfrm>
          <a:off x="365759" y="1313161"/>
          <a:ext cx="10978514" cy="40201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7517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447517">
                  <a:extLst>
                    <a:ext uri="{9D8B030D-6E8A-4147-A177-3AD203B41FA5}">
                      <a16:colId xmlns:a16="http://schemas.microsoft.com/office/drawing/2014/main" val="432212512"/>
                    </a:ext>
                  </a:extLst>
                </a:gridCol>
                <a:gridCol w="776000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532377">
                  <a:extLst>
                    <a:ext uri="{9D8B030D-6E8A-4147-A177-3AD203B41FA5}">
                      <a16:colId xmlns:a16="http://schemas.microsoft.com/office/drawing/2014/main" val="225539236"/>
                    </a:ext>
                  </a:extLst>
                </a:gridCol>
                <a:gridCol w="906435">
                  <a:extLst>
                    <a:ext uri="{9D8B030D-6E8A-4147-A177-3AD203B41FA5}">
                      <a16:colId xmlns:a16="http://schemas.microsoft.com/office/drawing/2014/main" val="2389182504"/>
                    </a:ext>
                  </a:extLst>
                </a:gridCol>
                <a:gridCol w="779537">
                  <a:extLst>
                    <a:ext uri="{9D8B030D-6E8A-4147-A177-3AD203B41FA5}">
                      <a16:colId xmlns:a16="http://schemas.microsoft.com/office/drawing/2014/main" val="330191352"/>
                    </a:ext>
                  </a:extLst>
                </a:gridCol>
                <a:gridCol w="830923">
                  <a:extLst>
                    <a:ext uri="{9D8B030D-6E8A-4147-A177-3AD203B41FA5}">
                      <a16:colId xmlns:a16="http://schemas.microsoft.com/office/drawing/2014/main" val="4178655952"/>
                    </a:ext>
                  </a:extLst>
                </a:gridCol>
                <a:gridCol w="691741">
                  <a:extLst>
                    <a:ext uri="{9D8B030D-6E8A-4147-A177-3AD203B41FA5}">
                      <a16:colId xmlns:a16="http://schemas.microsoft.com/office/drawing/2014/main" val="4269970429"/>
                    </a:ext>
                  </a:extLst>
                </a:gridCol>
                <a:gridCol w="832251">
                  <a:extLst>
                    <a:ext uri="{9D8B030D-6E8A-4147-A177-3AD203B41FA5}">
                      <a16:colId xmlns:a16="http://schemas.microsoft.com/office/drawing/2014/main" val="1504309633"/>
                    </a:ext>
                  </a:extLst>
                </a:gridCol>
                <a:gridCol w="940450">
                  <a:extLst>
                    <a:ext uri="{9D8B030D-6E8A-4147-A177-3AD203B41FA5}">
                      <a16:colId xmlns:a16="http://schemas.microsoft.com/office/drawing/2014/main" val="3954700475"/>
                    </a:ext>
                  </a:extLst>
                </a:gridCol>
                <a:gridCol w="940450">
                  <a:extLst>
                    <a:ext uri="{9D8B030D-6E8A-4147-A177-3AD203B41FA5}">
                      <a16:colId xmlns:a16="http://schemas.microsoft.com/office/drawing/2014/main" val="2979802358"/>
                    </a:ext>
                  </a:extLst>
                </a:gridCol>
                <a:gridCol w="1072617">
                  <a:extLst>
                    <a:ext uri="{9D8B030D-6E8A-4147-A177-3AD203B41FA5}">
                      <a16:colId xmlns:a16="http://schemas.microsoft.com/office/drawing/2014/main" val="158595201"/>
                    </a:ext>
                  </a:extLst>
                </a:gridCol>
                <a:gridCol w="1056722">
                  <a:extLst>
                    <a:ext uri="{9D8B030D-6E8A-4147-A177-3AD203B41FA5}">
                      <a16:colId xmlns:a16="http://schemas.microsoft.com/office/drawing/2014/main" val="3022916969"/>
                    </a:ext>
                  </a:extLst>
                </a:gridCol>
                <a:gridCol w="723977">
                  <a:extLst>
                    <a:ext uri="{9D8B030D-6E8A-4147-A177-3AD203B41FA5}">
                      <a16:colId xmlns:a16="http://schemas.microsoft.com/office/drawing/2014/main" val="2883283645"/>
                    </a:ext>
                  </a:extLst>
                </a:gridCol>
              </a:tblGrid>
              <a:tr h="1188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THEORETICAL CONCRETE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ACTUAL CONCRETE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DIFFERENCE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978904"/>
                  </a:ext>
                </a:extLst>
              </a:tr>
              <a:tr h="1155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Sr 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Grade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Element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Road Barrier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Common RMC 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HCS RMC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POD RMC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CUBE &amp; CLEANING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 Rejected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Difference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 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5100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2147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2153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1997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2175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381686"/>
                  </a:ext>
                </a:extLst>
              </a:tr>
              <a:tr h="11657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2147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2153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2175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97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98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5D3A8AE-D3FC-BE9C-5C5B-4122A3240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391330"/>
              </p:ext>
            </p:extLst>
          </p:nvPr>
        </p:nvGraphicFramePr>
        <p:xfrm>
          <a:off x="399490" y="1221965"/>
          <a:ext cx="10689700" cy="4482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486">
                  <a:extLst>
                    <a:ext uri="{9D8B030D-6E8A-4147-A177-3AD203B41FA5}">
                      <a16:colId xmlns:a16="http://schemas.microsoft.com/office/drawing/2014/main" val="1917074092"/>
                    </a:ext>
                  </a:extLst>
                </a:gridCol>
                <a:gridCol w="553486">
                  <a:extLst>
                    <a:ext uri="{9D8B030D-6E8A-4147-A177-3AD203B41FA5}">
                      <a16:colId xmlns:a16="http://schemas.microsoft.com/office/drawing/2014/main" val="4069564669"/>
                    </a:ext>
                  </a:extLst>
                </a:gridCol>
                <a:gridCol w="1109307">
                  <a:extLst>
                    <a:ext uri="{9D8B030D-6E8A-4147-A177-3AD203B41FA5}">
                      <a16:colId xmlns:a16="http://schemas.microsoft.com/office/drawing/2014/main" val="2122568459"/>
                    </a:ext>
                  </a:extLst>
                </a:gridCol>
                <a:gridCol w="691452">
                  <a:extLst>
                    <a:ext uri="{9D8B030D-6E8A-4147-A177-3AD203B41FA5}">
                      <a16:colId xmlns:a16="http://schemas.microsoft.com/office/drawing/2014/main" val="2181973246"/>
                    </a:ext>
                  </a:extLst>
                </a:gridCol>
                <a:gridCol w="726081">
                  <a:extLst>
                    <a:ext uri="{9D8B030D-6E8A-4147-A177-3AD203B41FA5}">
                      <a16:colId xmlns:a16="http://schemas.microsoft.com/office/drawing/2014/main" val="4197710317"/>
                    </a:ext>
                  </a:extLst>
                </a:gridCol>
                <a:gridCol w="667577">
                  <a:extLst>
                    <a:ext uri="{9D8B030D-6E8A-4147-A177-3AD203B41FA5}">
                      <a16:colId xmlns:a16="http://schemas.microsoft.com/office/drawing/2014/main" val="3673559718"/>
                    </a:ext>
                  </a:extLst>
                </a:gridCol>
                <a:gridCol w="1008975">
                  <a:extLst>
                    <a:ext uri="{9D8B030D-6E8A-4147-A177-3AD203B41FA5}">
                      <a16:colId xmlns:a16="http://schemas.microsoft.com/office/drawing/2014/main" val="3304603829"/>
                    </a:ext>
                  </a:extLst>
                </a:gridCol>
                <a:gridCol w="956812">
                  <a:extLst>
                    <a:ext uri="{9D8B030D-6E8A-4147-A177-3AD203B41FA5}">
                      <a16:colId xmlns:a16="http://schemas.microsoft.com/office/drawing/2014/main" val="1743003501"/>
                    </a:ext>
                  </a:extLst>
                </a:gridCol>
                <a:gridCol w="956812">
                  <a:extLst>
                    <a:ext uri="{9D8B030D-6E8A-4147-A177-3AD203B41FA5}">
                      <a16:colId xmlns:a16="http://schemas.microsoft.com/office/drawing/2014/main" val="2248468910"/>
                    </a:ext>
                  </a:extLst>
                </a:gridCol>
                <a:gridCol w="1339314">
                  <a:extLst>
                    <a:ext uri="{9D8B030D-6E8A-4147-A177-3AD203B41FA5}">
                      <a16:colId xmlns:a16="http://schemas.microsoft.com/office/drawing/2014/main" val="621508626"/>
                    </a:ext>
                  </a:extLst>
                </a:gridCol>
                <a:gridCol w="1365422">
                  <a:extLst>
                    <a:ext uri="{9D8B030D-6E8A-4147-A177-3AD203B41FA5}">
                      <a16:colId xmlns:a16="http://schemas.microsoft.com/office/drawing/2014/main" val="1414818716"/>
                    </a:ext>
                  </a:extLst>
                </a:gridCol>
                <a:gridCol w="760976">
                  <a:extLst>
                    <a:ext uri="{9D8B030D-6E8A-4147-A177-3AD203B41FA5}">
                      <a16:colId xmlns:a16="http://schemas.microsoft.com/office/drawing/2014/main" val="422163794"/>
                    </a:ext>
                  </a:extLst>
                </a:gridCol>
              </a:tblGrid>
              <a:tr h="118826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THEORETICAL CONCRETE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THEORETICAL CONCRETE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ACTUAL CONCRETE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DIFFERENCE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20907"/>
                  </a:ext>
                </a:extLst>
              </a:tr>
              <a:tr h="7966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Sr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Grade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ELEMENT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Road Barrier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Actual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CUBE &amp; CLEANING 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Reject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Difference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448195"/>
                  </a:ext>
                </a:extLst>
              </a:tr>
              <a:tr h="4340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81544"/>
                  </a:ext>
                </a:extLst>
              </a:tr>
              <a:tr h="4340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394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387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-2%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80117"/>
                  </a:ext>
                </a:extLst>
              </a:tr>
              <a:tr h="4340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164777"/>
                  </a:ext>
                </a:extLst>
              </a:tr>
              <a:tr h="4340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264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274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36357"/>
                  </a:ext>
                </a:extLst>
              </a:tr>
              <a:tr h="7253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676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3CD112-E579-EA74-88FE-2415635B08C4}"/>
              </a:ext>
            </a:extLst>
          </p:cNvPr>
          <p:cNvSpPr txBox="1"/>
          <p:nvPr/>
        </p:nvSpPr>
        <p:spPr>
          <a:xfrm>
            <a:off x="-154302" y="329414"/>
            <a:ext cx="1124349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400" b="1" dirty="0">
                <a:ln/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October 24 Concrete Monthly Summary: Carousal </a:t>
            </a:r>
            <a:br>
              <a:rPr lang="en-GB" sz="3400" b="1" dirty="0">
                <a:ln/>
                <a:solidFill>
                  <a:schemeClr val="accent3"/>
                </a:solidFill>
                <a:latin typeface="+mj-lt"/>
                <a:ea typeface="+mj-ea"/>
                <a:cs typeface="+mj-cs"/>
              </a:rPr>
            </a:br>
            <a:endParaRPr lang="en-US" sz="3400" b="1" dirty="0">
              <a:ln/>
              <a:solidFill>
                <a:schemeClr val="accent3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62024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C8E3AF-4B19-4CA2-D8B6-8A418E11780E}"/>
              </a:ext>
            </a:extLst>
          </p:cNvPr>
          <p:cNvSpPr txBox="1"/>
          <p:nvPr/>
        </p:nvSpPr>
        <p:spPr>
          <a:xfrm>
            <a:off x="-229811" y="424999"/>
            <a:ext cx="880714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400" b="1" dirty="0">
                <a:ln/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Concrete Monthly Summary: </a:t>
            </a:r>
            <a:r>
              <a:rPr lang="en-GB" sz="2800" b="1" dirty="0">
                <a:ln/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HCS </a:t>
            </a:r>
            <a:br>
              <a:rPr lang="en-GB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endParaRPr lang="en-US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EB6913-13DD-3977-093A-E022C75AA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026561"/>
              </p:ext>
            </p:extLst>
          </p:nvPr>
        </p:nvGraphicFramePr>
        <p:xfrm>
          <a:off x="514113" y="1615506"/>
          <a:ext cx="10020805" cy="2732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211">
                  <a:extLst>
                    <a:ext uri="{9D8B030D-6E8A-4147-A177-3AD203B41FA5}">
                      <a16:colId xmlns:a16="http://schemas.microsoft.com/office/drawing/2014/main" val="1917074092"/>
                    </a:ext>
                  </a:extLst>
                </a:gridCol>
                <a:gridCol w="681654">
                  <a:extLst>
                    <a:ext uri="{9D8B030D-6E8A-4147-A177-3AD203B41FA5}">
                      <a16:colId xmlns:a16="http://schemas.microsoft.com/office/drawing/2014/main" val="2122568459"/>
                    </a:ext>
                  </a:extLst>
                </a:gridCol>
                <a:gridCol w="584483">
                  <a:extLst>
                    <a:ext uri="{9D8B030D-6E8A-4147-A177-3AD203B41FA5}">
                      <a16:colId xmlns:a16="http://schemas.microsoft.com/office/drawing/2014/main" val="2181973246"/>
                    </a:ext>
                  </a:extLst>
                </a:gridCol>
                <a:gridCol w="1560977">
                  <a:extLst>
                    <a:ext uri="{9D8B030D-6E8A-4147-A177-3AD203B41FA5}">
                      <a16:colId xmlns:a16="http://schemas.microsoft.com/office/drawing/2014/main" val="874176093"/>
                    </a:ext>
                  </a:extLst>
                </a:gridCol>
                <a:gridCol w="1560977">
                  <a:extLst>
                    <a:ext uri="{9D8B030D-6E8A-4147-A177-3AD203B41FA5}">
                      <a16:colId xmlns:a16="http://schemas.microsoft.com/office/drawing/2014/main" val="4197710317"/>
                    </a:ext>
                  </a:extLst>
                </a:gridCol>
                <a:gridCol w="792839">
                  <a:extLst>
                    <a:ext uri="{9D8B030D-6E8A-4147-A177-3AD203B41FA5}">
                      <a16:colId xmlns:a16="http://schemas.microsoft.com/office/drawing/2014/main" val="3304603829"/>
                    </a:ext>
                  </a:extLst>
                </a:gridCol>
                <a:gridCol w="824247">
                  <a:extLst>
                    <a:ext uri="{9D8B030D-6E8A-4147-A177-3AD203B41FA5}">
                      <a16:colId xmlns:a16="http://schemas.microsoft.com/office/drawing/2014/main" val="604884662"/>
                    </a:ext>
                  </a:extLst>
                </a:gridCol>
                <a:gridCol w="1081826">
                  <a:extLst>
                    <a:ext uri="{9D8B030D-6E8A-4147-A177-3AD203B41FA5}">
                      <a16:colId xmlns:a16="http://schemas.microsoft.com/office/drawing/2014/main" val="621508626"/>
                    </a:ext>
                  </a:extLst>
                </a:gridCol>
                <a:gridCol w="656822">
                  <a:extLst>
                    <a:ext uri="{9D8B030D-6E8A-4147-A177-3AD203B41FA5}">
                      <a16:colId xmlns:a16="http://schemas.microsoft.com/office/drawing/2014/main" val="1414818716"/>
                    </a:ext>
                  </a:extLst>
                </a:gridCol>
                <a:gridCol w="1223493">
                  <a:extLst>
                    <a:ext uri="{9D8B030D-6E8A-4147-A177-3AD203B41FA5}">
                      <a16:colId xmlns:a16="http://schemas.microsoft.com/office/drawing/2014/main" val="822324467"/>
                    </a:ext>
                  </a:extLst>
                </a:gridCol>
                <a:gridCol w="502276">
                  <a:extLst>
                    <a:ext uri="{9D8B030D-6E8A-4147-A177-3AD203B41FA5}">
                      <a16:colId xmlns:a16="http://schemas.microsoft.com/office/drawing/2014/main" val="422163794"/>
                    </a:ext>
                  </a:extLst>
                </a:gridCol>
              </a:tblGrid>
              <a:tr h="94169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THEORETICAL CONCRETE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THEORETICAL CONCRETE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ACTUAL CONCRETE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DIFFERENCE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629428"/>
                  </a:ext>
                </a:extLst>
              </a:tr>
              <a:tr h="6325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Sr 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Grade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Element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Actual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CUBE &amp; CLEANING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Rejected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Difference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448195"/>
                  </a:ext>
                </a:extLst>
              </a:tr>
              <a:tr h="4914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634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634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730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726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81544"/>
                  </a:ext>
                </a:extLst>
              </a:tr>
              <a:tr h="4914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634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634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730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726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14%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67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6048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24B236-23C5-4253-9303-5B91C6271729}"/>
              </a:ext>
            </a:extLst>
          </p:cNvPr>
          <p:cNvSpPr txBox="1"/>
          <p:nvPr/>
        </p:nvSpPr>
        <p:spPr>
          <a:xfrm>
            <a:off x="1946319" y="2600340"/>
            <a:ext cx="780996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780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2F9A62B-4687-453E-8392-46B550D72C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3720535"/>
              </p:ext>
            </p:extLst>
          </p:nvPr>
        </p:nvGraphicFramePr>
        <p:xfrm>
          <a:off x="5806235" y="1"/>
          <a:ext cx="6385764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26E3DB8-A7FE-462F-B98D-07464F1D99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2913677"/>
              </p:ext>
            </p:extLst>
          </p:nvPr>
        </p:nvGraphicFramePr>
        <p:xfrm>
          <a:off x="0" y="0"/>
          <a:ext cx="5806235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14810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E70-C790-4961-9F8D-BC941E0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44" y="165028"/>
            <a:ext cx="9346499" cy="903249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sz="31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Special Mould Area: Person in charge – MR. VITRANG</a:t>
            </a:r>
            <a:br>
              <a:rPr lang="en-GB" b="1" dirty="0">
                <a:ln/>
                <a:solidFill>
                  <a:schemeClr val="accent4"/>
                </a:solidFill>
              </a:rPr>
            </a:br>
            <a:endParaRPr lang="en-IN" b="1" dirty="0">
              <a:ln/>
              <a:solidFill>
                <a:schemeClr val="accent4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3FD164-82F3-4BF7-ADA4-E7BF6E80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690336"/>
              </p:ext>
            </p:extLst>
          </p:nvPr>
        </p:nvGraphicFramePr>
        <p:xfrm>
          <a:off x="158644" y="757527"/>
          <a:ext cx="11960277" cy="341014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5041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1597073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1309936">
                  <a:extLst>
                    <a:ext uri="{9D8B030D-6E8A-4147-A177-3AD203B41FA5}">
                      <a16:colId xmlns:a16="http://schemas.microsoft.com/office/drawing/2014/main" val="2389182504"/>
                    </a:ext>
                  </a:extLst>
                </a:gridCol>
                <a:gridCol w="1494495">
                  <a:extLst>
                    <a:ext uri="{9D8B030D-6E8A-4147-A177-3AD203B41FA5}">
                      <a16:colId xmlns:a16="http://schemas.microsoft.com/office/drawing/2014/main" val="4274738573"/>
                    </a:ext>
                  </a:extLst>
                </a:gridCol>
                <a:gridCol w="1420396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  <a:gridCol w="1028030">
                  <a:extLst>
                    <a:ext uri="{9D8B030D-6E8A-4147-A177-3AD203B41FA5}">
                      <a16:colId xmlns:a16="http://schemas.microsoft.com/office/drawing/2014/main" val="533388387"/>
                    </a:ext>
                  </a:extLst>
                </a:gridCol>
                <a:gridCol w="1028030">
                  <a:extLst>
                    <a:ext uri="{9D8B030D-6E8A-4147-A177-3AD203B41FA5}">
                      <a16:colId xmlns:a16="http://schemas.microsoft.com/office/drawing/2014/main" val="2075852328"/>
                    </a:ext>
                  </a:extLst>
                </a:gridCol>
                <a:gridCol w="1028030">
                  <a:extLst>
                    <a:ext uri="{9D8B030D-6E8A-4147-A177-3AD203B41FA5}">
                      <a16:colId xmlns:a16="http://schemas.microsoft.com/office/drawing/2014/main" val="2110578482"/>
                    </a:ext>
                  </a:extLst>
                </a:gridCol>
                <a:gridCol w="1067016">
                  <a:extLst>
                    <a:ext uri="{9D8B030D-6E8A-4147-A177-3AD203B41FA5}">
                      <a16:colId xmlns:a16="http://schemas.microsoft.com/office/drawing/2014/main" val="320400275"/>
                    </a:ext>
                  </a:extLst>
                </a:gridCol>
                <a:gridCol w="1192230">
                  <a:extLst>
                    <a:ext uri="{9D8B030D-6E8A-4147-A177-3AD203B41FA5}">
                      <a16:colId xmlns:a16="http://schemas.microsoft.com/office/drawing/2014/main" val="780606342"/>
                    </a:ext>
                  </a:extLst>
                </a:gridCol>
              </a:tblGrid>
              <a:tr h="385473"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OCTOBER 24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ACHIEVED FTM OCTOBER 24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NOVEMBER 24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4947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Sr No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Elements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NOS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CUM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31259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213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626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302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208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601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574158"/>
                  </a:ext>
                </a:extLst>
              </a:tr>
              <a:tr h="312594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PSS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799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262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345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801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265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865305"/>
                  </a:ext>
                </a:extLst>
              </a:tr>
              <a:tr h="33228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PB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753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342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753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342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728363"/>
                  </a:ext>
                </a:extLst>
              </a:tr>
              <a:tr h="297920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PPW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76099"/>
                  </a:ext>
                </a:extLst>
              </a:tr>
              <a:tr h="32204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/>
                        <a:t>LAN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0463"/>
                  </a:ext>
                </a:extLst>
              </a:tr>
              <a:tr h="312594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Road</a:t>
                      </a:r>
                      <a:r>
                        <a:rPr lang="en-IN" sz="1200" b="1" dirty="0"/>
                        <a:t> </a:t>
                      </a:r>
                      <a:r>
                        <a:rPr lang="en-IN" sz="1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Barrier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558390"/>
                  </a:ext>
                </a:extLst>
              </a:tr>
              <a:tr h="298431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TOTAL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1839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1300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542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480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1841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1284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163084"/>
                  </a:ext>
                </a:extLst>
              </a:tr>
              <a:tr h="297920"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29%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37%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081766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0F88CDC-14E4-4C73-B3D7-C13795981A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0852342"/>
              </p:ext>
            </p:extLst>
          </p:nvPr>
        </p:nvGraphicFramePr>
        <p:xfrm>
          <a:off x="158644" y="4271964"/>
          <a:ext cx="11960277" cy="2421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7822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C3A1DF-AE95-4757-A60F-6356510C4E06}"/>
              </a:ext>
            </a:extLst>
          </p:cNvPr>
          <p:cNvSpPr txBox="1"/>
          <p:nvPr/>
        </p:nvSpPr>
        <p:spPr>
          <a:xfrm>
            <a:off x="155868" y="0"/>
            <a:ext cx="6180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Element Repairing </a:t>
            </a:r>
            <a:br>
              <a:rPr lang="en-GB" sz="1800" dirty="0"/>
            </a:br>
            <a:r>
              <a:rPr lang="en-GB" sz="1800" dirty="0"/>
              <a:t>Person In charge – MR. </a:t>
            </a:r>
            <a:r>
              <a:rPr lang="en-GB" dirty="0"/>
              <a:t>VITRANG</a:t>
            </a:r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23A748A-F81C-47FB-BBA9-F869BBFC3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151592"/>
              </p:ext>
            </p:extLst>
          </p:nvPr>
        </p:nvGraphicFramePr>
        <p:xfrm>
          <a:off x="155868" y="806829"/>
          <a:ext cx="11642433" cy="3313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581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456355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798074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677050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827373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MAY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MAY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JUNE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NLW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PSS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50649"/>
                  </a:ext>
                </a:extLst>
              </a:tr>
              <a:tr h="396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09018"/>
                  </a:ext>
                </a:extLst>
              </a:tr>
              <a:tr h="396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738282"/>
                  </a:ext>
                </a:extLst>
              </a:tr>
              <a:tr h="396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499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459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1B8F65C-929B-4B6F-ABA0-4F29664310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179577"/>
              </p:ext>
            </p:extLst>
          </p:nvPr>
        </p:nvGraphicFramePr>
        <p:xfrm>
          <a:off x="254000" y="4281270"/>
          <a:ext cx="7924800" cy="2259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3331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777" y="112457"/>
            <a:ext cx="9134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Carousal Factory: Person In charge – MR. VITRANG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263873"/>
              </p:ext>
            </p:extLst>
          </p:nvPr>
        </p:nvGraphicFramePr>
        <p:xfrm>
          <a:off x="444500" y="1172653"/>
          <a:ext cx="11531600" cy="341697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604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8559">
                  <a:extLst>
                    <a:ext uri="{9D8B030D-6E8A-4147-A177-3AD203B41FA5}">
                      <a16:colId xmlns:a16="http://schemas.microsoft.com/office/drawing/2014/main" val="139625465"/>
                    </a:ext>
                  </a:extLst>
                </a:gridCol>
                <a:gridCol w="763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5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45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5315">
                  <a:extLst>
                    <a:ext uri="{9D8B030D-6E8A-4147-A177-3AD203B41FA5}">
                      <a16:colId xmlns:a16="http://schemas.microsoft.com/office/drawing/2014/main" val="688041495"/>
                    </a:ext>
                  </a:extLst>
                </a:gridCol>
                <a:gridCol w="9336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330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0401"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OCTOBER 24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ACHIEVED FTM OCTOBER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NOVEMBER 24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3947992594"/>
                  </a:ext>
                </a:extLst>
              </a:tr>
              <a:tr h="288533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Sr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Elements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NOS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CUM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533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1.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NLW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3681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1586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1102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3681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1586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533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2.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LS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1374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167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318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1149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925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3.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PW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433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722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434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673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379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083452"/>
                  </a:ext>
                </a:extLst>
              </a:tr>
              <a:tr h="288533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PSS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211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199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1366"/>
                  </a:ext>
                </a:extLst>
              </a:tr>
              <a:tr h="309336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PPW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153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224075"/>
                  </a:ext>
                </a:extLst>
              </a:tr>
              <a:tr h="288533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Road Barrier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354109"/>
                  </a:ext>
                </a:extLst>
              </a:tr>
              <a:tr h="288533">
                <a:tc gridSpan="2">
                  <a:txBody>
                    <a:bodyPr/>
                    <a:lstStyle/>
                    <a:p>
                      <a:r>
                        <a:rPr lang="en-GB" sz="1200" b="1" dirty="0"/>
                        <a:t>TOTAL</a:t>
                      </a:r>
                      <a:endParaRPr lang="en-IN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5653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2609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1630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780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5706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2735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80">
                <a:tc>
                  <a:txBody>
                    <a:bodyPr/>
                    <a:lstStyle/>
                    <a:p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29%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30%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292168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9BB7212-CA8F-48E2-B32D-BEAE65B278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8092852"/>
              </p:ext>
            </p:extLst>
          </p:nvPr>
        </p:nvGraphicFramePr>
        <p:xfrm>
          <a:off x="444499" y="4700588"/>
          <a:ext cx="11531599" cy="2044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B5816B-53D1-4279-A3E8-7CC4A2423137}"/>
              </a:ext>
            </a:extLst>
          </p:cNvPr>
          <p:cNvSpPr txBox="1"/>
          <p:nvPr/>
        </p:nvSpPr>
        <p:spPr>
          <a:xfrm>
            <a:off x="155868" y="0"/>
            <a:ext cx="6180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Element Repairing </a:t>
            </a:r>
            <a:br>
              <a:rPr lang="en-GB" sz="1800" dirty="0"/>
            </a:br>
            <a:r>
              <a:rPr lang="en-GB" sz="1800" dirty="0"/>
              <a:t>Person In charge – MR. </a:t>
            </a:r>
            <a:r>
              <a:rPr lang="en-GB" dirty="0"/>
              <a:t>VITRANG</a:t>
            </a:r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8B49DBC-267F-4C32-95F0-D19EA3C44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36884"/>
              </p:ext>
            </p:extLst>
          </p:nvPr>
        </p:nvGraphicFramePr>
        <p:xfrm>
          <a:off x="155868" y="806829"/>
          <a:ext cx="11642433" cy="3313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581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456355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798074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677050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827373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MAY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MAY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JUNE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NLW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PSS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50649"/>
                  </a:ext>
                </a:extLst>
              </a:tr>
              <a:tr h="396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09018"/>
                  </a:ext>
                </a:extLst>
              </a:tr>
              <a:tr h="396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738282"/>
                  </a:ext>
                </a:extLst>
              </a:tr>
              <a:tr h="396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499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159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86B2D36-A5C2-4EB6-9EFB-3DF08D4C7A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2589600"/>
              </p:ext>
            </p:extLst>
          </p:nvPr>
        </p:nvGraphicFramePr>
        <p:xfrm>
          <a:off x="155868" y="4281269"/>
          <a:ext cx="11642433" cy="2195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3658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E70-C790-4961-9F8D-BC941E0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346499" cy="1072444"/>
          </a:xfr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 Production: Person in charge – MR. Rahil</a:t>
            </a:r>
            <a:endParaRPr lang="en-IN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3FD164-82F3-4BF7-ADA4-E7BF6E80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487620"/>
              </p:ext>
            </p:extLst>
          </p:nvPr>
        </p:nvGraphicFramePr>
        <p:xfrm>
          <a:off x="315755" y="536222"/>
          <a:ext cx="11560489" cy="361914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01311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1461722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834160">
                  <a:extLst>
                    <a:ext uri="{9D8B030D-6E8A-4147-A177-3AD203B41FA5}">
                      <a16:colId xmlns:a16="http://schemas.microsoft.com/office/drawing/2014/main" val="2527798638"/>
                    </a:ext>
                  </a:extLst>
                </a:gridCol>
                <a:gridCol w="1174635">
                  <a:extLst>
                    <a:ext uri="{9D8B030D-6E8A-4147-A177-3AD203B41FA5}">
                      <a16:colId xmlns:a16="http://schemas.microsoft.com/office/drawing/2014/main" val="143204997"/>
                    </a:ext>
                  </a:extLst>
                </a:gridCol>
                <a:gridCol w="1191658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  <a:gridCol w="1122760">
                  <a:extLst>
                    <a:ext uri="{9D8B030D-6E8A-4147-A177-3AD203B41FA5}">
                      <a16:colId xmlns:a16="http://schemas.microsoft.com/office/drawing/2014/main" val="2110578482"/>
                    </a:ext>
                  </a:extLst>
                </a:gridCol>
                <a:gridCol w="953587">
                  <a:extLst>
                    <a:ext uri="{9D8B030D-6E8A-4147-A177-3AD203B41FA5}">
                      <a16:colId xmlns:a16="http://schemas.microsoft.com/office/drawing/2014/main" val="786801068"/>
                    </a:ext>
                  </a:extLst>
                </a:gridCol>
                <a:gridCol w="1469570">
                  <a:extLst>
                    <a:ext uri="{9D8B030D-6E8A-4147-A177-3AD203B41FA5}">
                      <a16:colId xmlns:a16="http://schemas.microsoft.com/office/drawing/2014/main" val="3366188791"/>
                    </a:ext>
                  </a:extLst>
                </a:gridCol>
                <a:gridCol w="1044790">
                  <a:extLst>
                    <a:ext uri="{9D8B030D-6E8A-4147-A177-3AD203B41FA5}">
                      <a16:colId xmlns:a16="http://schemas.microsoft.com/office/drawing/2014/main" val="320400275"/>
                    </a:ext>
                  </a:extLst>
                </a:gridCol>
                <a:gridCol w="1406296">
                  <a:extLst>
                    <a:ext uri="{9D8B030D-6E8A-4147-A177-3AD203B41FA5}">
                      <a16:colId xmlns:a16="http://schemas.microsoft.com/office/drawing/2014/main" val="327882486"/>
                    </a:ext>
                  </a:extLst>
                </a:gridCol>
              </a:tblGrid>
              <a:tr h="636374"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OCTOBER 24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ACHIEVED FTM OCTOBER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NOVEMBER 24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4073297839"/>
                  </a:ext>
                </a:extLst>
              </a:tr>
              <a:tr h="622306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Sr No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Elements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NOS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CUM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38503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Kitchen POD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690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5735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255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2125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658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5585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685890"/>
                  </a:ext>
                </a:extLst>
              </a:tr>
              <a:tr h="40506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Lift POD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48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265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48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265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643748"/>
                  </a:ext>
                </a:extLst>
              </a:tr>
              <a:tr h="40506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PPW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699569"/>
                  </a:ext>
                </a:extLst>
              </a:tr>
              <a:tr h="40506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Road Barrier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876527"/>
                  </a:ext>
                </a:extLst>
              </a:tr>
              <a:tr h="430916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TOTAL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738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6000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259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2147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717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5854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273351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35%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36%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015521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0CDB357-5EA1-4EB8-8C61-BD2B737639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5780980"/>
              </p:ext>
            </p:extLst>
          </p:nvPr>
        </p:nvGraphicFramePr>
        <p:xfrm>
          <a:off x="315754" y="4271963"/>
          <a:ext cx="11560489" cy="2471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4588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19487</TotalTime>
  <Words>2267</Words>
  <Application>Microsoft Office PowerPoint</Application>
  <PresentationFormat>Widescreen</PresentationFormat>
  <Paragraphs>1400</Paragraphs>
  <Slides>34</Slides>
  <Notes>6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Algerian</vt:lpstr>
      <vt:lpstr>Aptos Narrow</vt:lpstr>
      <vt:lpstr>Arial</vt:lpstr>
      <vt:lpstr>Calibri</vt:lpstr>
      <vt:lpstr>Cambria</vt:lpstr>
      <vt:lpstr>Century Gothic</vt:lpstr>
      <vt:lpstr>Wingdings 3</vt:lpstr>
      <vt:lpstr>Ion</vt:lpstr>
      <vt:lpstr>Production Progress Report FTM  OCTOBER 24. </vt:lpstr>
      <vt:lpstr>In House Labour Rate Monthly Summary   </vt:lpstr>
      <vt:lpstr>PowerPoint Presentation</vt:lpstr>
      <vt:lpstr>PowerPoint Presentation</vt:lpstr>
      <vt:lpstr>Special Mould Area: Person in charge – MR. VITRANG </vt:lpstr>
      <vt:lpstr>PowerPoint Presentation</vt:lpstr>
      <vt:lpstr>PowerPoint Presentation</vt:lpstr>
      <vt:lpstr>PowerPoint Presentation</vt:lpstr>
      <vt:lpstr>Pod Production: Person in charge – MR. Rahil</vt:lpstr>
      <vt:lpstr>PowerPoint Presentation</vt:lpstr>
      <vt:lpstr>Reinforcement Yard: Person In charge – MR. DK Patel.</vt:lpstr>
      <vt:lpstr>CIVIL Work  Person In charge – MR. Gauri.</vt:lpstr>
      <vt:lpstr>2D Element Repairing: Person In charge – MR. Sivaraman.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Concrete Monthly Summary: Special Mould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progress report FTM  December 22.</dc:title>
  <dc:creator>Soham Shah</dc:creator>
  <cp:lastModifiedBy>JATIN JADHAV</cp:lastModifiedBy>
  <cp:revision>1339</cp:revision>
  <cp:lastPrinted>2024-11-14T09:48:28Z</cp:lastPrinted>
  <dcterms:created xsi:type="dcterms:W3CDTF">2023-01-03T04:57:00Z</dcterms:created>
  <dcterms:modified xsi:type="dcterms:W3CDTF">2024-11-14T09:48:36Z</dcterms:modified>
</cp:coreProperties>
</file>