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6"/>
  </p:notesMasterIdLst>
  <p:sldIdLst>
    <p:sldId id="256" r:id="rId2"/>
    <p:sldId id="263" r:id="rId3"/>
    <p:sldId id="275" r:id="rId4"/>
    <p:sldId id="290" r:id="rId5"/>
    <p:sldId id="257" r:id="rId6"/>
    <p:sldId id="286" r:id="rId7"/>
    <p:sldId id="269" r:id="rId8"/>
    <p:sldId id="279" r:id="rId9"/>
    <p:sldId id="258" r:id="rId10"/>
    <p:sldId id="271" r:id="rId11"/>
    <p:sldId id="261" r:id="rId12"/>
    <p:sldId id="259" r:id="rId13"/>
    <p:sldId id="260" r:id="rId14"/>
    <p:sldId id="280" r:id="rId15"/>
    <p:sldId id="268" r:id="rId16"/>
    <p:sldId id="289" r:id="rId17"/>
    <p:sldId id="273" r:id="rId18"/>
    <p:sldId id="277" r:id="rId19"/>
    <p:sldId id="281" r:id="rId20"/>
    <p:sldId id="284" r:id="rId21"/>
    <p:sldId id="294" r:id="rId22"/>
    <p:sldId id="295" r:id="rId23"/>
    <p:sldId id="296" r:id="rId24"/>
    <p:sldId id="293" r:id="rId25"/>
    <p:sldId id="282" r:id="rId26"/>
    <p:sldId id="288" r:id="rId27"/>
    <p:sldId id="283" r:id="rId28"/>
    <p:sldId id="285" r:id="rId29"/>
    <p:sldId id="292" r:id="rId30"/>
    <p:sldId id="267" r:id="rId31"/>
    <p:sldId id="278" r:id="rId32"/>
    <p:sldId id="270" r:id="rId33"/>
    <p:sldId id="274" r:id="rId34"/>
    <p:sldId id="291" r:id="rId3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19" autoAdjust="0"/>
  </p:normalViewPr>
  <p:slideViewPr>
    <p:cSldViewPr snapToGrid="0">
      <p:cViewPr varScale="1">
        <p:scale>
          <a:sx n="67" d="100"/>
          <a:sy n="67" d="100"/>
        </p:scale>
        <p:origin x="10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08,%20B09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08,%20B09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RP%20-%20B17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Concrete &amp; Labour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49562554680665"/>
          <c:y val="8.4774492134558566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Sheet6!$J$5</c:f>
              <c:strCache>
                <c:ptCount val="1"/>
                <c:pt idx="0">
                  <c:v>Concrete (Cum)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Sheet6!$G$6:$H$35</c:f>
              <c:multiLvlStrCache>
                <c:ptCount val="30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</c:multiLvlStrCache>
            </c:multiLvlStrRef>
          </c:cat>
          <c:val>
            <c:numRef>
              <c:f>Sheet6!$J$6:$J$35</c:f>
              <c:numCache>
                <c:formatCode>General</c:formatCode>
                <c:ptCount val="30"/>
                <c:pt idx="0">
                  <c:v>544</c:v>
                </c:pt>
                <c:pt idx="1">
                  <c:v>652</c:v>
                </c:pt>
                <c:pt idx="2">
                  <c:v>662</c:v>
                </c:pt>
                <c:pt idx="3">
                  <c:v>400</c:v>
                </c:pt>
                <c:pt idx="4">
                  <c:v>445</c:v>
                </c:pt>
                <c:pt idx="5">
                  <c:v>285</c:v>
                </c:pt>
                <c:pt idx="6">
                  <c:v>387</c:v>
                </c:pt>
                <c:pt idx="7">
                  <c:v>555</c:v>
                </c:pt>
                <c:pt idx="8">
                  <c:v>935</c:v>
                </c:pt>
                <c:pt idx="9">
                  <c:v>972</c:v>
                </c:pt>
                <c:pt idx="10">
                  <c:v>2232</c:v>
                </c:pt>
                <c:pt idx="11">
                  <c:v>903</c:v>
                </c:pt>
                <c:pt idx="12">
                  <c:v>824</c:v>
                </c:pt>
                <c:pt idx="13">
                  <c:v>1006</c:v>
                </c:pt>
                <c:pt idx="14">
                  <c:v>1085</c:v>
                </c:pt>
                <c:pt idx="15">
                  <c:v>506</c:v>
                </c:pt>
                <c:pt idx="16">
                  <c:v>1316</c:v>
                </c:pt>
                <c:pt idx="17">
                  <c:v>1563</c:v>
                </c:pt>
                <c:pt idx="18">
                  <c:v>1342</c:v>
                </c:pt>
                <c:pt idx="19">
                  <c:v>1196</c:v>
                </c:pt>
                <c:pt idx="20">
                  <c:v>1863</c:v>
                </c:pt>
                <c:pt idx="21">
                  <c:v>3224</c:v>
                </c:pt>
                <c:pt idx="22">
                  <c:v>3589</c:v>
                </c:pt>
                <c:pt idx="23">
                  <c:v>3731</c:v>
                </c:pt>
                <c:pt idx="24">
                  <c:v>3008</c:v>
                </c:pt>
                <c:pt idx="25">
                  <c:v>3467</c:v>
                </c:pt>
                <c:pt idx="26">
                  <c:v>3524</c:v>
                </c:pt>
                <c:pt idx="27">
                  <c:v>2404</c:v>
                </c:pt>
                <c:pt idx="28">
                  <c:v>2820</c:v>
                </c:pt>
                <c:pt idx="29">
                  <c:v>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D-4E8F-AA14-60F8487877C8}"/>
            </c:ext>
          </c:extLst>
        </c:ser>
        <c:ser>
          <c:idx val="2"/>
          <c:order val="2"/>
          <c:tx>
            <c:strRef>
              <c:f>Sheet6!$K$5</c:f>
              <c:strCache>
                <c:ptCount val="1"/>
                <c:pt idx="0">
                  <c:v>Labour (Nos)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Sheet6!$G$6:$H$35</c:f>
              <c:multiLvlStrCache>
                <c:ptCount val="30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</c:multiLvlStrCache>
            </c:multiLvlStrRef>
          </c:cat>
          <c:val>
            <c:numRef>
              <c:f>Sheet6!$K$6:$K$35</c:f>
              <c:numCache>
                <c:formatCode>General</c:formatCode>
                <c:ptCount val="30"/>
                <c:pt idx="0">
                  <c:v>120</c:v>
                </c:pt>
                <c:pt idx="1">
                  <c:v>122</c:v>
                </c:pt>
                <c:pt idx="2">
                  <c:v>127</c:v>
                </c:pt>
                <c:pt idx="3">
                  <c:v>125</c:v>
                </c:pt>
                <c:pt idx="4">
                  <c:v>116</c:v>
                </c:pt>
                <c:pt idx="5">
                  <c:v>111</c:v>
                </c:pt>
                <c:pt idx="6">
                  <c:v>102</c:v>
                </c:pt>
                <c:pt idx="7">
                  <c:v>145</c:v>
                </c:pt>
                <c:pt idx="8">
                  <c:v>195</c:v>
                </c:pt>
                <c:pt idx="9">
                  <c:v>233</c:v>
                </c:pt>
                <c:pt idx="10">
                  <c:v>249</c:v>
                </c:pt>
                <c:pt idx="11">
                  <c:v>253</c:v>
                </c:pt>
                <c:pt idx="12">
                  <c:v>209</c:v>
                </c:pt>
                <c:pt idx="13">
                  <c:v>277</c:v>
                </c:pt>
                <c:pt idx="14">
                  <c:v>343</c:v>
                </c:pt>
                <c:pt idx="15">
                  <c:v>193</c:v>
                </c:pt>
                <c:pt idx="16">
                  <c:v>370</c:v>
                </c:pt>
                <c:pt idx="17">
                  <c:v>442</c:v>
                </c:pt>
                <c:pt idx="18">
                  <c:v>454</c:v>
                </c:pt>
                <c:pt idx="19">
                  <c:v>429</c:v>
                </c:pt>
                <c:pt idx="20">
                  <c:v>584</c:v>
                </c:pt>
                <c:pt idx="21">
                  <c:v>877</c:v>
                </c:pt>
                <c:pt idx="22">
                  <c:v>949</c:v>
                </c:pt>
                <c:pt idx="23">
                  <c:v>1009</c:v>
                </c:pt>
                <c:pt idx="24">
                  <c:v>915</c:v>
                </c:pt>
                <c:pt idx="25">
                  <c:v>997</c:v>
                </c:pt>
                <c:pt idx="26">
                  <c:v>1050</c:v>
                </c:pt>
                <c:pt idx="27">
                  <c:v>989</c:v>
                </c:pt>
                <c:pt idx="28">
                  <c:v>842</c:v>
                </c:pt>
                <c:pt idx="29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D-4E8F-AA14-60F848787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Sheet6!$G$6:$H$35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Sheet6!$I$6:$I$35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  <c:pt idx="29" formatCode="0">
                        <c:v>20070974.655303024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6DD-4E8F-AA14-60F8487877C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Sheet6!$L$5</c15:sqref>
                        </c15:formulaRef>
                      </c:ext>
                    </c:extLst>
                    <c:strCache>
                      <c:ptCount val="1"/>
                      <c:pt idx="0">
                        <c:v>Avg Cost/Cum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Sheet6!$G$6:$H$35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Sheet6!$L$6:$L$35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4469</c:v>
                      </c:pt>
                      <c:pt idx="1">
                        <c:v>3788</c:v>
                      </c:pt>
                      <c:pt idx="2">
                        <c:v>4249</c:v>
                      </c:pt>
                      <c:pt idx="3">
                        <c:v>6637</c:v>
                      </c:pt>
                      <c:pt idx="4">
                        <c:v>5761</c:v>
                      </c:pt>
                      <c:pt idx="5">
                        <c:v>6974</c:v>
                      </c:pt>
                      <c:pt idx="6">
                        <c:v>5331</c:v>
                      </c:pt>
                      <c:pt idx="7">
                        <c:v>4801</c:v>
                      </c:pt>
                      <c:pt idx="8">
                        <c:v>4269</c:v>
                      </c:pt>
                      <c:pt idx="9">
                        <c:v>4934</c:v>
                      </c:pt>
                      <c:pt idx="10">
                        <c:v>2326</c:v>
                      </c:pt>
                      <c:pt idx="11">
                        <c:v>4748</c:v>
                      </c:pt>
                      <c:pt idx="12">
                        <c:v>6384</c:v>
                      </c:pt>
                      <c:pt idx="13">
                        <c:v>5636</c:v>
                      </c:pt>
                      <c:pt idx="14">
                        <c:v>6635</c:v>
                      </c:pt>
                      <c:pt idx="15">
                        <c:v>9251</c:v>
                      </c:pt>
                      <c:pt idx="16">
                        <c:v>6052</c:v>
                      </c:pt>
                      <c:pt idx="17">
                        <c:v>6401</c:v>
                      </c:pt>
                      <c:pt idx="18">
                        <c:v>7726</c:v>
                      </c:pt>
                      <c:pt idx="19">
                        <c:v>7508</c:v>
                      </c:pt>
                      <c:pt idx="20">
                        <c:v>7049</c:v>
                      </c:pt>
                      <c:pt idx="21">
                        <c:v>5890</c:v>
                      </c:pt>
                      <c:pt idx="22">
                        <c:v>6055</c:v>
                      </c:pt>
                      <c:pt idx="23">
                        <c:v>6072</c:v>
                      </c:pt>
                      <c:pt idx="24">
                        <c:v>6947</c:v>
                      </c:pt>
                      <c:pt idx="25">
                        <c:v>6363</c:v>
                      </c:pt>
                      <c:pt idx="26">
                        <c:v>6811</c:v>
                      </c:pt>
                      <c:pt idx="27">
                        <c:v>7882</c:v>
                      </c:pt>
                      <c:pt idx="28">
                        <c:v>6344</c:v>
                      </c:pt>
                      <c:pt idx="29" formatCode="0">
                        <c:v>5592.8102013695316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6DD-4E8F-AA14-60F8487877C8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4BCC102-FC6E-46FC-9A96-F2D461D9FC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59C-4EA8-BC11-6536AF14FF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6BECF5D-7EC0-4DD5-9167-3BE5934916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59C-4EA8-BC11-6536AF14FF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2FD33C-DA82-48D2-BCD7-96F2044195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59C-4EA8-BC11-6536AF14FF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466C5A-D53C-4DEE-B59C-C37D0F50FE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59C-4EA8-BC11-6536AF14FF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053CF89-10A9-4B33-BF85-DC66E719E2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59C-4EA8-BC11-6536AF14FF1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19EE052-1281-4E0A-AB5D-9AD8EE1731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59C-4EA8-BC11-6536AF14FF1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6772121-2FF5-4F96-BF6D-B1D4C93C6F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59C-4EA8-BC11-6536AF14FF1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B9C1A1B-69FF-4186-B5F5-E6ED184983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59C-4EA8-BC11-6536AF14FF1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3C70541-2FD9-4D2A-84B9-E16371E104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59C-4EA8-BC11-6536AF14FF1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E0C8FC4-A7B3-4A3B-94E0-E69C15C065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59C-4EA8-BC11-6536AF14FF1B}"/>
                </c:ext>
              </c:extLst>
            </c:dLbl>
            <c:dLbl>
              <c:idx val="10"/>
              <c:layout>
                <c:manualLayout>
                  <c:x val="-1.1479757977776622E-2"/>
                  <c:y val="-0.11072127390492466"/>
                </c:manualLayout>
              </c:layout>
              <c:tx>
                <c:rich>
                  <a:bodyPr/>
                  <a:lstStyle/>
                  <a:p>
                    <a:fld id="{C3E4FFB8-4EEE-45BA-A322-2ACB641E68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259C-4EA8-BC11-6536AF14FF1B}"/>
                </c:ext>
              </c:extLst>
            </c:dLbl>
            <c:dLbl>
              <c:idx val="11"/>
              <c:layout>
                <c:manualLayout>
                  <c:x val="1.147975797777477E-3"/>
                  <c:y val="-0.10380119428586686"/>
                </c:manualLayout>
              </c:layout>
              <c:tx>
                <c:rich>
                  <a:bodyPr/>
                  <a:lstStyle/>
                  <a:p>
                    <a:fld id="{5EE084A2-F892-44E6-B0ED-981FC913A5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59C-4EA8-BC11-6536AF14F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Sheet5!$H$48:$S$48</c:f>
              <c:numCache>
                <c:formatCode>0</c:formatCode>
                <c:ptCount val="12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  <c:pt idx="8">
                  <c:v>626.10333058726621</c:v>
                </c:pt>
                <c:pt idx="9">
                  <c:v>583.40091916734264</c:v>
                </c:pt>
                <c:pt idx="10">
                  <c:v>996.58605974395437</c:v>
                </c:pt>
                <c:pt idx="11">
                  <c:v>687.33648761480652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Sheet5!$H$49:$S$49</c15:f>
                <c15:dlblRangeCache>
                  <c:ptCount val="12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  <c:pt idx="8">
                    <c:v>626Rs/m3,
labour - 3 Nos</c:v>
                  </c:pt>
                  <c:pt idx="9">
                    <c:v>583Rs/m3,
labour - 2 Nos</c:v>
                  </c:pt>
                  <c:pt idx="10">
                    <c:v>997Rs/m3,
labour - 4 Nos</c:v>
                  </c:pt>
                  <c:pt idx="11">
                    <c:v>687Rs/m3,
labour - 6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259C-4EA8-BC11-6536AF14F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59C-4EA8-BC11-6536AF14F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Sheet5!$H$47:$S$47</c:f>
              <c:numCache>
                <c:formatCode>General</c:formatCode>
                <c:ptCount val="12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59C-4EA8-BC11-6536AF14F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8F31F43-4240-44BC-9CC8-C10B2ED83A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CFA-4B20-B41F-5FAF8894F2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2AE511A-AA46-4677-BBAF-4950ECEA02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CFA-4B20-B41F-5FAF8894F2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71B006-D841-4395-8E8E-57097398BF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CFA-4B20-B41F-5FAF8894F2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DAABCC3-92BA-4347-8AD2-3BC9F0365D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CFA-4B20-B41F-5FAF8894F2E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D597C0-41EF-4624-B0B7-78151A8621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CFA-4B20-B41F-5FAF8894F2E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C9F5372-B23F-4F9B-98EC-39B7D6F5CF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CFA-4B20-B41F-5FAF8894F2E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CACDB24-9871-4AF4-9EC0-C88CBAB97A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CFA-4B20-B41F-5FAF8894F2E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34B17DA-A37E-484D-AE0D-9A46B79A61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CFA-4B20-B41F-5FAF8894F2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Sheet5!$L$28:$S$28</c:f>
              <c:numCache>
                <c:formatCode>mmm\-yy</c:formatCode>
                <c:ptCount val="8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</c:numCache>
            </c:numRef>
          </c:cat>
          <c:val>
            <c:numRef>
              <c:f>Sheet5!$L$57:$S$57</c:f>
              <c:numCache>
                <c:formatCode>General</c:formatCode>
                <c:ptCount val="8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  <c:pt idx="4" formatCode="0">
                  <c:v>7402.7824074074078</c:v>
                </c:pt>
                <c:pt idx="5" formatCode="0">
                  <c:v>7754.3160533535165</c:v>
                </c:pt>
                <c:pt idx="6" formatCode="0">
                  <c:v>9494.7529732812036</c:v>
                </c:pt>
                <c:pt idx="7" formatCode="0">
                  <c:v>7471.1450187357414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Sheet5!$L$58:$S$58</c15:f>
                <c15:dlblRangeCache>
                  <c:ptCount val="8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  <c:pt idx="4">
                    <c:v>7403Rs/Per Pod,
labour - 72 Nos</c:v>
                  </c:pt>
                  <c:pt idx="5">
                    <c:v>7754Rs/Per Pod,
labour - 66 Nos</c:v>
                  </c:pt>
                  <c:pt idx="6">
                    <c:v>9495Rs/Per Pod,
labour - 68 Nos</c:v>
                  </c:pt>
                  <c:pt idx="7">
                    <c:v>7471Rs/Per Pod,
labour - 62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CFA-4B20-B41F-5FAF8894F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FA-4B20-B41F-5FAF8894F2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Sheet5!$L$28:$S$28</c:f>
              <c:numCache>
                <c:formatCode>mmm\-yy</c:formatCode>
                <c:ptCount val="8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</c:numCache>
            </c:numRef>
          </c:cat>
          <c:val>
            <c:numRef>
              <c:f>Sheet5!$L$56:$S$56</c:f>
              <c:numCache>
                <c:formatCode>General</c:formatCode>
                <c:ptCount val="8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  <c:pt idx="4" formatCode="0">
                  <c:v>4000</c:v>
                </c:pt>
                <c:pt idx="5">
                  <c:v>4000</c:v>
                </c:pt>
                <c:pt idx="6">
                  <c:v>4000</c:v>
                </c:pt>
                <c:pt idx="7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CFA-4B20-B41F-5FAF8894F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17650793650793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5C3191C-F4FD-4110-AD84-414C494355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DE-4B41-B4FF-854CB9BCC82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F65A14-0695-4FF4-9EB9-4A538163C3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DE-4B41-B4FF-854CB9BCC82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A9A1D0-145B-4DFD-9E54-C3667A4B9F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DE-4B41-B4FF-854CB9BCC82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3D03329-259A-4621-81F8-2606FA3F2F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DE-4B41-B4FF-854CB9BCC82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3D723D5-3974-4390-BC76-4213E506B8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DE-4B41-B4FF-854CB9BCC82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F45720E-F8F9-49E4-90C3-0B3152C94A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DE-4B41-B4FF-854CB9BCC82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6A2A15C-0E12-4268-8B3A-A3A5B75331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DE-4B41-B4FF-854CB9BCC82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AF47F41-9C90-477C-A522-91CE570867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DE-4B41-B4FF-854CB9BCC82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F329C60-E315-4A1A-8A0B-9A389EEFEF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FDE-4B41-B4FF-854CB9BCC82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C3422C8-6CC2-4551-9300-4D2899581F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FDE-4B41-B4FF-854CB9BCC825}"/>
                </c:ext>
              </c:extLst>
            </c:dLbl>
            <c:dLbl>
              <c:idx val="10"/>
              <c:layout>
                <c:manualLayout>
                  <c:x val="-1.6461295088286549E-2"/>
                  <c:y val="-0.11654040867495462"/>
                </c:manualLayout>
              </c:layout>
              <c:tx>
                <c:rich>
                  <a:bodyPr/>
                  <a:lstStyle/>
                  <a:p>
                    <a:fld id="{F1953B09-70A0-46B1-B83A-27DFF63931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FDE-4B41-B4FF-854CB9BCC825}"/>
                </c:ext>
              </c:extLst>
            </c:dLbl>
            <c:dLbl>
              <c:idx val="11"/>
              <c:layout>
                <c:manualLayout>
                  <c:x val="0"/>
                  <c:y val="-5.8270204337477267E-2"/>
                </c:manualLayout>
              </c:layout>
              <c:tx>
                <c:rich>
                  <a:bodyPr/>
                  <a:lstStyle/>
                  <a:p>
                    <a:fld id="{495E050E-F26C-494B-A323-8F276B4ECB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FDE-4B41-B4FF-854CB9BCC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Sheet5!$H$51:$S$51</c:f>
              <c:numCache>
                <c:formatCode>0</c:formatCode>
                <c:ptCount val="12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  <c:pt idx="8">
                  <c:v>1407.1705616795471</c:v>
                </c:pt>
                <c:pt idx="9">
                  <c:v>1304.0332436736742</c:v>
                </c:pt>
                <c:pt idx="10">
                  <c:v>1455.236915342068</c:v>
                </c:pt>
                <c:pt idx="11">
                  <c:v>1186.6760732382756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Sheet5!$H$52:$S$52</c15:f>
                <c15:dlblRangeCache>
                  <c:ptCount val="12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  <c:pt idx="8">
                    <c:v>1407Rs/m3,
labour - 109 Nos</c:v>
                  </c:pt>
                  <c:pt idx="9">
                    <c:v>1304Rs/m3,
labour - 125 Nos</c:v>
                  </c:pt>
                  <c:pt idx="10">
                    <c:v>1455Rs/m3,
labour - 81 Nos</c:v>
                  </c:pt>
                  <c:pt idx="11">
                    <c:v>1187Rs/m3,
labour - 72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FDE-4B41-B4FF-854CB9BCC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FDE-4B41-B4FF-854CB9BCC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Sheet5!$H$50:$S$50</c:f>
              <c:numCache>
                <c:formatCode>General</c:formatCode>
                <c:ptCount val="12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  <c:pt idx="8">
                  <c:v>1050</c:v>
                </c:pt>
                <c:pt idx="9">
                  <c:v>1050</c:v>
                </c:pt>
                <c:pt idx="10">
                  <c:v>1050</c:v>
                </c:pt>
                <c:pt idx="11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FDE-4B41-B4FF-854CB9BCC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D7A-4419-919E-5F218D759D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D7A-4419-919E-5F218D759D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D7A-4419-919E-5F218D759D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D7A-4419-919E-5F218D759D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D7A-4419-919E-5F218D759D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D7A-4419-919E-5F218D759D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D7A-4419-919E-5F218D759D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D7A-4419-919E-5F218D759D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29D4AC7-395D-448E-8FC7-883948DBB851}" type="CELLRANGE">
                      <a:rPr lang="fr-FR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D7A-4419-919E-5F218D759D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4C45198-1311-480A-9C2D-EE8A4FABC131}" type="CELLRANGE">
                      <a:rPr lang="fr-FR"/>
                      <a:pPr/>
                      <a:t>[CELLRANGE]</a:t>
                    </a:fld>
                    <a:r>
                      <a:rPr lang="fr-FR" baseline="0"/>
                      <a:t>,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D7A-4419-919E-5F218D759D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94FCA2E-424C-439E-BC30-6F9255BCDE13}" type="CELLRANGE">
                      <a:rPr lang="fr-FR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D7A-4419-919E-5F218D759D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62EC3BB-AC42-425C-AC90-22F62376CA1F}" type="CELLRANGE">
                      <a:rPr lang="fr-FR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D7A-4419-919E-5F218D759D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Sheet5!$H$54:$S$54</c:f>
              <c:numCache>
                <c:formatCode>General</c:formatCode>
                <c:ptCount val="12"/>
                <c:pt idx="8" formatCode="0">
                  <c:v>1855.2830786128829</c:v>
                </c:pt>
                <c:pt idx="9" formatCode="0">
                  <c:v>1437.298495818414</c:v>
                </c:pt>
                <c:pt idx="10" formatCode="0">
                  <c:v>1669.460195927416</c:v>
                </c:pt>
                <c:pt idx="11" formatCode="0">
                  <c:v>746.9106092167857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Sheet5!$H$55:$S$55</c15:f>
                <c15:dlblRangeCache>
                  <c:ptCount val="12"/>
                  <c:pt idx="8">
                    <c:v>1855Rs/Per Pod,
labour - 67 Nos</c:v>
                  </c:pt>
                  <c:pt idx="9">
                    <c:v>1437Rs/Per Pod,
labour - 29 Nos</c:v>
                  </c:pt>
                  <c:pt idx="10">
                    <c:v>1669Rs/Per Pod,
labour - 61 Nos</c:v>
                  </c:pt>
                  <c:pt idx="11">
                    <c:v>747Rs/Per Pod,
labour - 76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8D7A-4419-919E-5F218D759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Sheet5!$H$53:$S$53</c:f>
              <c:numCache>
                <c:formatCode>General</c:formatCode>
                <c:ptCount val="12"/>
                <c:pt idx="8">
                  <c:v>1050</c:v>
                </c:pt>
                <c:pt idx="9">
                  <c:v>1050</c:v>
                </c:pt>
                <c:pt idx="10" formatCode="0">
                  <c:v>1050</c:v>
                </c:pt>
                <c:pt idx="11" formatCode="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D7A-4419-919E-5F218D759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025823106719957E-2"/>
          <c:y val="0.21647586980920314"/>
          <c:w val="0.92652060826540616"/>
          <c:h val="0.54277260796945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Sheet5!$H$59:$S$59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0-57FE-4CA5-945B-F81B0814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9A6F4A4-2345-42B4-8A28-0A9E701EB9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7FE-4CA5-945B-F81B0814E85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0EA9556-4CD8-40D7-82B2-F32AB41B27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7FE-4CA5-945B-F81B0814E85A}"/>
                </c:ext>
              </c:extLst>
            </c:dLbl>
            <c:dLbl>
              <c:idx val="2"/>
              <c:layout>
                <c:manualLayout>
                  <c:x val="1.3472141176724349E-2"/>
                  <c:y val="-0.13019079685746351"/>
                </c:manualLayout>
              </c:layout>
              <c:tx>
                <c:rich>
                  <a:bodyPr/>
                  <a:lstStyle/>
                  <a:p>
                    <a:fld id="{AE194FAF-0E88-4421-872A-DC696E5B4F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7FE-4CA5-945B-F81B0814E85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271C873-6442-442D-A645-F63D622B71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7FE-4CA5-945B-F81B0814E85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028F6EF-0196-4062-BD04-7CD0267628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7FE-4CA5-945B-F81B0814E85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E5848DE-44F0-42F9-9B49-41FC1FB7F1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7FE-4CA5-945B-F81B0814E85A}"/>
                </c:ext>
              </c:extLst>
            </c:dLbl>
            <c:dLbl>
              <c:idx val="6"/>
              <c:layout>
                <c:manualLayout>
                  <c:x val="-2.2453568627873914E-3"/>
                  <c:y val="-0.16161616161616163"/>
                </c:manualLayout>
              </c:layout>
              <c:tx>
                <c:rich>
                  <a:bodyPr/>
                  <a:lstStyle/>
                  <a:p>
                    <a:fld id="{0D74F4C2-E014-4BA3-AFAD-45B0E173CD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7FE-4CA5-945B-F81B0814E85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F623B7B-2AEB-482A-97C6-F591524182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7FE-4CA5-945B-F81B0814E85A}"/>
                </c:ext>
              </c:extLst>
            </c:dLbl>
            <c:dLbl>
              <c:idx val="8"/>
              <c:layout>
                <c:manualLayout>
                  <c:x val="-2.2453568627874738E-3"/>
                  <c:y val="-0.16610549943883282"/>
                </c:manualLayout>
              </c:layout>
              <c:tx>
                <c:rich>
                  <a:bodyPr/>
                  <a:lstStyle/>
                  <a:p>
                    <a:fld id="{E3319E6A-2121-419F-8AC8-6443A7D279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7FE-4CA5-945B-F81B0814E85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113A630-61F6-438D-A8B9-CBE3A6361E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7FE-4CA5-945B-F81B0814E85A}"/>
                </c:ext>
              </c:extLst>
            </c:dLbl>
            <c:dLbl>
              <c:idx val="10"/>
              <c:layout>
                <c:manualLayout>
                  <c:x val="-5.1643207844110001E-2"/>
                  <c:y val="-0.21548821548821548"/>
                </c:manualLayout>
              </c:layout>
              <c:tx>
                <c:rich>
                  <a:bodyPr/>
                  <a:lstStyle/>
                  <a:p>
                    <a:fld id="{8B19DD9E-CB51-495F-886E-D941C6412D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7FE-4CA5-945B-F81B0814E85A}"/>
                </c:ext>
              </c:extLst>
            </c:dLbl>
            <c:dLbl>
              <c:idx val="11"/>
              <c:layout>
                <c:manualLayout>
                  <c:x val="0"/>
                  <c:y val="-0.30078563411896747"/>
                </c:manualLayout>
              </c:layout>
              <c:tx>
                <c:rich>
                  <a:bodyPr/>
                  <a:lstStyle/>
                  <a:p>
                    <a:fld id="{B81734FD-FB7E-417A-BD96-E00F96E8B6A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7FE-4CA5-945B-F81B0814E8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Sheet5!$H$60:$S$60</c:f>
              <c:numCache>
                <c:formatCode>0</c:formatCode>
                <c:ptCount val="12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  <c:pt idx="8">
                  <c:v>12.197160037878788</c:v>
                </c:pt>
                <c:pt idx="9">
                  <c:v>16.37243448244719</c:v>
                </c:pt>
                <c:pt idx="10">
                  <c:v>15.265895853698273</c:v>
                </c:pt>
                <c:pt idx="11">
                  <c:v>14.332147435897438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Sheet5!$H$61:$S$61</c15:f>
                <c15:dlblRangeCache>
                  <c:ptCount val="12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  <c:pt idx="8">
                    <c:v>12Rs/KGS,
labour - 20 Nos</c:v>
                  </c:pt>
                  <c:pt idx="9">
                    <c:v>16Rs/KGS,
labour - 33 Nos</c:v>
                  </c:pt>
                  <c:pt idx="10">
                    <c:v>15Rs/KGS,
labour - 22 Nos</c:v>
                  </c:pt>
                  <c:pt idx="11">
                    <c:v>14Rs/KGS,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57FE-4CA5-945B-F81B0814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B19.xlsx]Sheet3!PivotTable1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7620098234930138"/>
          <c:y val="6.9200782050570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Sheet3!$A$3:$A$16</c:f>
              <c:multiLvlStrCache>
                <c:ptCount val="11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Sheet3!$B$3:$B$16</c:f>
              <c:numCache>
                <c:formatCode>General</c:formatCode>
                <c:ptCount val="11"/>
                <c:pt idx="0">
                  <c:v>32</c:v>
                </c:pt>
                <c:pt idx="1">
                  <c:v>47</c:v>
                </c:pt>
                <c:pt idx="2">
                  <c:v>54</c:v>
                </c:pt>
                <c:pt idx="3">
                  <c:v>96</c:v>
                </c:pt>
                <c:pt idx="4">
                  <c:v>110</c:v>
                </c:pt>
                <c:pt idx="5">
                  <c:v>96</c:v>
                </c:pt>
                <c:pt idx="6">
                  <c:v>87</c:v>
                </c:pt>
                <c:pt idx="7">
                  <c:v>53</c:v>
                </c:pt>
                <c:pt idx="8">
                  <c:v>66</c:v>
                </c:pt>
                <c:pt idx="9">
                  <c:v>71</c:v>
                </c:pt>
                <c:pt idx="1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B-4384-AC46-D9E3BFA42A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79167807"/>
        <c:axId val="479169055"/>
      </c:barChart>
      <c:catAx>
        <c:axId val="47916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69055"/>
        <c:crosses val="autoZero"/>
        <c:auto val="1"/>
        <c:lblAlgn val="ctr"/>
        <c:lblOffset val="100"/>
        <c:noMultiLvlLbl val="0"/>
      </c:catAx>
      <c:valAx>
        <c:axId val="479169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16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B19.xlsx]Sheet4!PivotTable2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Sheet4!$A$3:$A$16</c:f>
              <c:multiLvlStrCache>
                <c:ptCount val="11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  <c:pt idx="8">
                    <c:v>Jul</c:v>
                  </c:pt>
                  <c:pt idx="9">
                    <c:v>Aug</c:v>
                  </c:pt>
                  <c:pt idx="10">
                    <c:v>Sep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Sheet4!$B$3:$B$16</c:f>
              <c:numCache>
                <c:formatCode>General</c:formatCode>
                <c:ptCount val="11"/>
                <c:pt idx="0">
                  <c:v>6</c:v>
                </c:pt>
                <c:pt idx="1">
                  <c:v>62</c:v>
                </c:pt>
                <c:pt idx="2">
                  <c:v>53</c:v>
                </c:pt>
                <c:pt idx="3">
                  <c:v>83</c:v>
                </c:pt>
                <c:pt idx="4">
                  <c:v>68</c:v>
                </c:pt>
                <c:pt idx="5">
                  <c:v>52</c:v>
                </c:pt>
                <c:pt idx="6">
                  <c:v>43</c:v>
                </c:pt>
                <c:pt idx="7">
                  <c:v>49</c:v>
                </c:pt>
                <c:pt idx="8">
                  <c:v>42</c:v>
                </c:pt>
                <c:pt idx="9">
                  <c:v>40</c:v>
                </c:pt>
                <c:pt idx="1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E-40DE-BE63-BC8E34AA0A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79208159"/>
        <c:axId val="479220639"/>
      </c:barChart>
      <c:catAx>
        <c:axId val="47920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0639"/>
        <c:crosses val="autoZero"/>
        <c:auto val="1"/>
        <c:lblAlgn val="ctr"/>
        <c:lblOffset val="100"/>
        <c:noMultiLvlLbl val="0"/>
      </c:catAx>
      <c:valAx>
        <c:axId val="479220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2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august24.xlsx]Sheet3!PivotTable4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Sheet3!$A$3:$A$11</c:f>
              <c:strCache>
                <c:ptCount val="8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</c:strCache>
            </c:strRef>
          </c:cat>
          <c:val>
            <c:numRef>
              <c:f>Sheet3!$B$3:$B$11</c:f>
              <c:numCache>
                <c:formatCode>General</c:formatCode>
                <c:ptCount val="8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39</c:v>
                </c:pt>
                <c:pt idx="4">
                  <c:v>29</c:v>
                </c:pt>
                <c:pt idx="5">
                  <c:v>37</c:v>
                </c:pt>
                <c:pt idx="6">
                  <c:v>63</c:v>
                </c:pt>
                <c:pt idx="7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9-4D50-9AB8-5BC148392F3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august24.xlsx]Sheet2!PivotTable3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Sheet2!$A$3:$A$11</c:f>
              <c:strCache>
                <c:ptCount val="8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</c:strCache>
            </c:strRef>
          </c:cat>
          <c:val>
            <c:numRef>
              <c:f>Sheet2!$B$3:$B$11</c:f>
              <c:numCache>
                <c:formatCode>General</c:formatCode>
                <c:ptCount val="8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26</c:v>
                </c:pt>
                <c:pt idx="5">
                  <c:v>22</c:v>
                </c:pt>
                <c:pt idx="6">
                  <c:v>57</c:v>
                </c:pt>
                <c:pt idx="7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25-410A-96C5-92E76C9CF1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august24.xlsx]Sheet4!PivotTable5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Sheet4!$A$3:$A$10</c:f>
              <c:strCache>
                <c:ptCount val="7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</c:strCache>
            </c:strRef>
          </c:cat>
          <c:val>
            <c:numRef>
              <c:f>Sheet4!$B$3:$B$10</c:f>
              <c:numCache>
                <c:formatCode>General</c:formatCode>
                <c:ptCount val="7"/>
                <c:pt idx="0">
                  <c:v>32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32</c:v>
                </c:pt>
                <c:pt idx="5">
                  <c:v>61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9-498A-A0EA-4CD7951EC10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83423"/>
        <c:axId val="82477599"/>
      </c:barChart>
      <c:catAx>
        <c:axId val="8248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7599"/>
        <c:crosses val="autoZero"/>
        <c:auto val="1"/>
        <c:lblAlgn val="ctr"/>
        <c:lblOffset val="100"/>
        <c:noMultiLvlLbl val="0"/>
      </c:catAx>
      <c:valAx>
        <c:axId val="82477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8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Cost/Cum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56050872109096"/>
          <c:y val="0.1152117803456386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3"/>
          <c:order val="3"/>
          <c:tx>
            <c:strRef>
              <c:f>Sheet6!$L$5</c:f>
              <c:strCache>
                <c:ptCount val="1"/>
                <c:pt idx="0">
                  <c:v>Avg Cost/Cum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Sheet6!$G$6:$H$35</c:f>
              <c:multiLvlStrCache>
                <c:ptCount val="30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</c:lvl>
              </c:multiLvlStrCache>
            </c:multiLvlStrRef>
          </c:cat>
          <c:val>
            <c:numRef>
              <c:f>Sheet6!$L$6:$L$35</c:f>
              <c:numCache>
                <c:formatCode>General</c:formatCode>
                <c:ptCount val="30"/>
                <c:pt idx="0">
                  <c:v>4469</c:v>
                </c:pt>
                <c:pt idx="1">
                  <c:v>3788</c:v>
                </c:pt>
                <c:pt idx="2">
                  <c:v>4249</c:v>
                </c:pt>
                <c:pt idx="3">
                  <c:v>6637</c:v>
                </c:pt>
                <c:pt idx="4">
                  <c:v>5761</c:v>
                </c:pt>
                <c:pt idx="5">
                  <c:v>6974</c:v>
                </c:pt>
                <c:pt idx="6">
                  <c:v>5331</c:v>
                </c:pt>
                <c:pt idx="7">
                  <c:v>4801</c:v>
                </c:pt>
                <c:pt idx="8">
                  <c:v>4269</c:v>
                </c:pt>
                <c:pt idx="9">
                  <c:v>4934</c:v>
                </c:pt>
                <c:pt idx="10">
                  <c:v>2326</c:v>
                </c:pt>
                <c:pt idx="11">
                  <c:v>4748</c:v>
                </c:pt>
                <c:pt idx="12">
                  <c:v>6384</c:v>
                </c:pt>
                <c:pt idx="13">
                  <c:v>5636</c:v>
                </c:pt>
                <c:pt idx="14">
                  <c:v>6635</c:v>
                </c:pt>
                <c:pt idx="15">
                  <c:v>9251</c:v>
                </c:pt>
                <c:pt idx="16">
                  <c:v>6052</c:v>
                </c:pt>
                <c:pt idx="17">
                  <c:v>6401</c:v>
                </c:pt>
                <c:pt idx="18">
                  <c:v>7726</c:v>
                </c:pt>
                <c:pt idx="19">
                  <c:v>7508</c:v>
                </c:pt>
                <c:pt idx="20">
                  <c:v>7049</c:v>
                </c:pt>
                <c:pt idx="21">
                  <c:v>5890</c:v>
                </c:pt>
                <c:pt idx="22">
                  <c:v>6055</c:v>
                </c:pt>
                <c:pt idx="23">
                  <c:v>6072</c:v>
                </c:pt>
                <c:pt idx="24">
                  <c:v>6947</c:v>
                </c:pt>
                <c:pt idx="25">
                  <c:v>6363</c:v>
                </c:pt>
                <c:pt idx="26">
                  <c:v>6811</c:v>
                </c:pt>
                <c:pt idx="27">
                  <c:v>7882</c:v>
                </c:pt>
                <c:pt idx="28">
                  <c:v>6344</c:v>
                </c:pt>
                <c:pt idx="29" formatCode="0">
                  <c:v>5592.8102013695316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A4-49E0-91EA-7A168C30D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Sheet6!$G$6:$H$35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Sheet6!$I$6:$I$35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  <c:pt idx="29" formatCode="0">
                        <c:v>20070974.655303024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9A4-49E0-91EA-7A168C30D4B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Sheet6!$J$5</c15:sqref>
                        </c15:formulaRef>
                      </c:ext>
                    </c:extLst>
                    <c:strCache>
                      <c:ptCount val="1"/>
                      <c:pt idx="0">
                        <c:v>Concrete (Cum)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Sheet6!$G$6:$H$35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Sheet6!$J$6:$J$35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544</c:v>
                      </c:pt>
                      <c:pt idx="1">
                        <c:v>652</c:v>
                      </c:pt>
                      <c:pt idx="2">
                        <c:v>662</c:v>
                      </c:pt>
                      <c:pt idx="3">
                        <c:v>400</c:v>
                      </c:pt>
                      <c:pt idx="4">
                        <c:v>445</c:v>
                      </c:pt>
                      <c:pt idx="5">
                        <c:v>285</c:v>
                      </c:pt>
                      <c:pt idx="6">
                        <c:v>387</c:v>
                      </c:pt>
                      <c:pt idx="7">
                        <c:v>555</c:v>
                      </c:pt>
                      <c:pt idx="8">
                        <c:v>935</c:v>
                      </c:pt>
                      <c:pt idx="9">
                        <c:v>972</c:v>
                      </c:pt>
                      <c:pt idx="10">
                        <c:v>2232</c:v>
                      </c:pt>
                      <c:pt idx="11">
                        <c:v>903</c:v>
                      </c:pt>
                      <c:pt idx="12">
                        <c:v>824</c:v>
                      </c:pt>
                      <c:pt idx="13">
                        <c:v>1006</c:v>
                      </c:pt>
                      <c:pt idx="14">
                        <c:v>1085</c:v>
                      </c:pt>
                      <c:pt idx="15">
                        <c:v>506</c:v>
                      </c:pt>
                      <c:pt idx="16">
                        <c:v>1316</c:v>
                      </c:pt>
                      <c:pt idx="17">
                        <c:v>1563</c:v>
                      </c:pt>
                      <c:pt idx="18">
                        <c:v>1342</c:v>
                      </c:pt>
                      <c:pt idx="19">
                        <c:v>1196</c:v>
                      </c:pt>
                      <c:pt idx="20">
                        <c:v>1863</c:v>
                      </c:pt>
                      <c:pt idx="21">
                        <c:v>3224</c:v>
                      </c:pt>
                      <c:pt idx="22">
                        <c:v>3589</c:v>
                      </c:pt>
                      <c:pt idx="23">
                        <c:v>3731</c:v>
                      </c:pt>
                      <c:pt idx="24">
                        <c:v>3008</c:v>
                      </c:pt>
                      <c:pt idx="25">
                        <c:v>3467</c:v>
                      </c:pt>
                      <c:pt idx="26">
                        <c:v>3524</c:v>
                      </c:pt>
                      <c:pt idx="27">
                        <c:v>2404</c:v>
                      </c:pt>
                      <c:pt idx="28">
                        <c:v>2820</c:v>
                      </c:pt>
                      <c:pt idx="29">
                        <c:v>3589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9A4-49E0-91EA-7A168C30D4B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Sheet6!$K$5</c15:sqref>
                        </c15:formulaRef>
                      </c:ext>
                    </c:extLst>
                    <c:strCache>
                      <c:ptCount val="1"/>
                      <c:pt idx="0">
                        <c:v>Labour (Nos)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Sheet6!$G$6:$H$35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Sheet6!$K$6:$K$35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120</c:v>
                      </c:pt>
                      <c:pt idx="1">
                        <c:v>122</c:v>
                      </c:pt>
                      <c:pt idx="2">
                        <c:v>127</c:v>
                      </c:pt>
                      <c:pt idx="3">
                        <c:v>125</c:v>
                      </c:pt>
                      <c:pt idx="4">
                        <c:v>116</c:v>
                      </c:pt>
                      <c:pt idx="5">
                        <c:v>111</c:v>
                      </c:pt>
                      <c:pt idx="6">
                        <c:v>102</c:v>
                      </c:pt>
                      <c:pt idx="7">
                        <c:v>145</c:v>
                      </c:pt>
                      <c:pt idx="8">
                        <c:v>195</c:v>
                      </c:pt>
                      <c:pt idx="9">
                        <c:v>233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209</c:v>
                      </c:pt>
                      <c:pt idx="13">
                        <c:v>277</c:v>
                      </c:pt>
                      <c:pt idx="14">
                        <c:v>343</c:v>
                      </c:pt>
                      <c:pt idx="15">
                        <c:v>193</c:v>
                      </c:pt>
                      <c:pt idx="16">
                        <c:v>370</c:v>
                      </c:pt>
                      <c:pt idx="17">
                        <c:v>442</c:v>
                      </c:pt>
                      <c:pt idx="18">
                        <c:v>454</c:v>
                      </c:pt>
                      <c:pt idx="19">
                        <c:v>429</c:v>
                      </c:pt>
                      <c:pt idx="20">
                        <c:v>584</c:v>
                      </c:pt>
                      <c:pt idx="21">
                        <c:v>877</c:v>
                      </c:pt>
                      <c:pt idx="22">
                        <c:v>949</c:v>
                      </c:pt>
                      <c:pt idx="23">
                        <c:v>1009</c:v>
                      </c:pt>
                      <c:pt idx="24">
                        <c:v>915</c:v>
                      </c:pt>
                      <c:pt idx="25">
                        <c:v>997</c:v>
                      </c:pt>
                      <c:pt idx="26">
                        <c:v>1050</c:v>
                      </c:pt>
                      <c:pt idx="27">
                        <c:v>989</c:v>
                      </c:pt>
                      <c:pt idx="28">
                        <c:v>842</c:v>
                      </c:pt>
                      <c:pt idx="29">
                        <c:v>918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9A4-49E0-91EA-7A168C30D4BE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6742429220616"/>
          <c:y val="0.96038940586972088"/>
          <c:w val="0.70146502431284763"/>
          <c:h val="3.961059413027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B08, B09.xlsx]Sheet7!PivotTable7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5267092176384"/>
          <c:y val="0.1318218126514642"/>
          <c:w val="0.76678931048765109"/>
          <c:h val="0.59547897665476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Sheet7!$A$2:$A$4</c:f>
              <c:strCache>
                <c:ptCount val="2"/>
                <c:pt idx="0">
                  <c:v>Aug</c:v>
                </c:pt>
                <c:pt idx="1">
                  <c:v>Sep</c:v>
                </c:pt>
              </c:strCache>
            </c:strRef>
          </c:cat>
          <c:val>
            <c:numRef>
              <c:f>Sheet7!$B$2:$B$4</c:f>
              <c:numCache>
                <c:formatCode>General</c:formatCode>
                <c:ptCount val="2"/>
                <c:pt idx="0">
                  <c:v>29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4-471B-8862-4E781E7448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37936"/>
        <c:axId val="158419216"/>
      </c:barChart>
      <c:catAx>
        <c:axId val="15843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19216"/>
        <c:crosses val="autoZero"/>
        <c:auto val="1"/>
        <c:lblAlgn val="ctr"/>
        <c:lblOffset val="100"/>
        <c:noMultiLvlLbl val="0"/>
      </c:catAx>
      <c:valAx>
        <c:axId val="15841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B08, B09.xlsx]Sheet8!PivotTable8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666666666666666E-2"/>
          <c:y val="0.13855143107111612"/>
          <c:w val="0.7933495188101487"/>
          <c:h val="0.6732407407407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Sheet8!$A$2:$A$4</c:f>
              <c:strCache>
                <c:ptCount val="2"/>
                <c:pt idx="0">
                  <c:v>Aug</c:v>
                </c:pt>
                <c:pt idx="1">
                  <c:v>Sep</c:v>
                </c:pt>
              </c:strCache>
            </c:strRef>
          </c:cat>
          <c:val>
            <c:numRef>
              <c:f>Sheet8!$B$2:$B$4</c:f>
              <c:numCache>
                <c:formatCode>General</c:formatCode>
                <c:ptCount val="2"/>
                <c:pt idx="0">
                  <c:v>7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E-4137-8FED-38560DDB5C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26704"/>
        <c:axId val="158420048"/>
      </c:barChart>
      <c:catAx>
        <c:axId val="15842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20048"/>
        <c:crosses val="autoZero"/>
        <c:auto val="1"/>
        <c:lblAlgn val="ctr"/>
        <c:lblOffset val="100"/>
        <c:noMultiLvlLbl val="0"/>
      </c:catAx>
      <c:valAx>
        <c:axId val="158420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2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B8 &amp; B9 Element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A1FDECB-70C4-44BA-AB0E-FF631C75E57C}" type="CELLRANGE">
                      <a:rPr lang="fr-FR" baseline="0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546-4979-9935-5AC9E0EEF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Sheet5!$S$66</c:f>
              <c:numCache>
                <c:formatCode>0</c:formatCode>
                <c:ptCount val="1"/>
                <c:pt idx="0">
                  <c:v>1757.9337019395791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Sheet5!$S$67</c15:f>
                <c15:dlblRangeCache>
                  <c:ptCount val="1"/>
                  <c:pt idx="0">
                    <c:v>1758Rs/m3,
labour - 60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546-4979-9935-5AC9E0EEF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Sheet5!$S$65</c:f>
              <c:numCache>
                <c:formatCode>General</c:formatCode>
                <c:ptCount val="1"/>
                <c:pt idx="0">
                  <c:v>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46-4979-9935-5AC9E0EEF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B8 &amp; B9 Screed Cost Performance</a:t>
            </a:r>
          </a:p>
        </c:rich>
      </c:tx>
      <c:layout>
        <c:manualLayout>
          <c:xMode val="edge"/>
          <c:yMode val="edge"/>
          <c:x val="0.232565929258842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28747795414462"/>
                  <c:y val="1.9184652278177457E-2"/>
                </c:manualLayout>
              </c:layout>
              <c:tx>
                <c:rich>
                  <a:bodyPr/>
                  <a:lstStyle/>
                  <a:p>
                    <a:fld id="{A2ADCCE2-89FE-4D1F-AC53-8585708D8730}" type="CELLRANGE">
                      <a:rPr lang="fr-FR" baseline="0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332-4978-9176-F6FC2E11A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Sheet5!$S$45</c:f>
              <c:numCache>
                <c:formatCode>0</c:formatCode>
                <c:ptCount val="1"/>
                <c:pt idx="0">
                  <c:v>3750.7920792079208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Sheet5!$S$46</c15:f>
                <c15:dlblRangeCache>
                  <c:ptCount val="1"/>
                  <c:pt idx="0">
                    <c:v>3751Rs/m3,
labour - 27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332-4978-9176-F6FC2E11A5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Sheet5!$S$44</c:f>
              <c:numCache>
                <c:formatCode>0</c:formatCode>
                <c:ptCount val="1"/>
                <c:pt idx="0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32-4978-9176-F6FC2E11A5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[DRP - B17.xlsx]Sheet2!PivotTable9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Sheet2!$A$2:$A$5</c:f>
              <c:strCache>
                <c:ptCount val="3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3"/>
                <c:pt idx="0">
                  <c:v>40</c:v>
                </c:pt>
                <c:pt idx="1">
                  <c:v>28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5-4A91-8CE8-E41D725704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15888"/>
        <c:axId val="158412976"/>
      </c:barChart>
      <c:catAx>
        <c:axId val="1584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12976"/>
        <c:crosses val="autoZero"/>
        <c:auto val="1"/>
        <c:lblAlgn val="ctr"/>
        <c:lblOffset val="100"/>
        <c:noMultiLvlLbl val="0"/>
      </c:catAx>
      <c:valAx>
        <c:axId val="158412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1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6C8D8DE-57BC-4353-B069-B47F90EA3A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15D-4BC7-A677-EE52439F14C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3E56BC1-4179-404A-8895-5502299A62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15D-4BC7-A677-EE52439F14C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375D3E1-D2CD-4FAF-B5F8-71EA250D13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15D-4BC7-A677-EE52439F14C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381E60-FCA6-462A-9FA4-E709A2D355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15D-4BC7-A677-EE52439F14C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67CB3C5-34E8-493F-B56C-66B26A854C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15D-4BC7-A677-EE52439F14C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CEA7B5E-C8FE-4358-999D-9232192400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15D-4BC7-A677-EE52439F14C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C28E93C-6992-467A-8A85-640CDBF5F6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15D-4BC7-A677-EE52439F14C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2D774A0-0303-4725-AAA9-BDEBC597BB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15D-4BC7-A677-EE52439F14C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E147DAA-03B2-4427-863D-04372368FC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15D-4BC7-A677-EE52439F14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Sheet5!$K$28:$S$28</c:f>
              <c:numCache>
                <c:formatCode>mmm\-yy</c:formatCode>
                <c:ptCount val="9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</c:numCache>
            </c:numRef>
          </c:cat>
          <c:val>
            <c:numRef>
              <c:f>Sheet5!$K$63:$S$63</c:f>
              <c:numCache>
                <c:formatCode>0</c:formatCode>
                <c:ptCount val="9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  <c:pt idx="5">
                  <c:v>9980.7542372881362</c:v>
                </c:pt>
                <c:pt idx="6">
                  <c:v>8175.388356393556</c:v>
                </c:pt>
                <c:pt idx="7">
                  <c:v>9113.7474451257422</c:v>
                </c:pt>
                <c:pt idx="8">
                  <c:v>3889.3619393939362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Sheet5!$K$64:$S$64</c15:f>
                <c15:dlblRangeCache>
                  <c:ptCount val="9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  <c:pt idx="5">
                    <c:v>9981Rs/Per Flat,
labour - 53 Nos</c:v>
                  </c:pt>
                  <c:pt idx="6">
                    <c:v>8175Rs/Per Flat,
labour - 54 Nos</c:v>
                  </c:pt>
                  <c:pt idx="7">
                    <c:v>9114Rs/Per Flat,
labour - 69 Nos</c:v>
                  </c:pt>
                  <c:pt idx="8">
                    <c:v>3889Rs/Per Flat,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C15D-4BC7-A677-EE52439F1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Sheet5!$K$28:$S$28</c:f>
              <c:numCache>
                <c:formatCode>mmm\-yy</c:formatCode>
                <c:ptCount val="9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</c:numCache>
            </c:numRef>
          </c:cat>
          <c:val>
            <c:numRef>
              <c:f>Sheet5!$K$62:$S$62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5D-4BC7-A677-EE52439F1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36779513146713799"/>
          <c:y val="4.163459275957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7009E-2"/>
          <c:y val="0.16882630847614635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Sheet5!$G$103:$H$103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Sheet5!$T$101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Sheet5!$T$103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3DD5-46F5-8FE6-3AD0B0C9904F}"/>
            </c:ext>
          </c:extLst>
        </c:ser>
        <c:ser>
          <c:idx val="1"/>
          <c:order val="1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1BE0149-C86C-4CA3-939E-580E3C3A9A83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DD5-46F5-8FE6-3AD0B0C990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Sheet5!$T$101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Sheet5!$T$104</c:f>
              <c:numCache>
                <c:formatCode>0</c:formatCode>
                <c:ptCount val="1"/>
                <c:pt idx="0">
                  <c:v>27.008791252406187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Sheet5!$T$108</c15:f>
                <c15:dlblRangeCache>
                  <c:ptCount val="1"/>
                  <c:pt idx="0">
                    <c:v>27Rs/Per Cum,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3DD5-46F5-8FE6-3AD0B0C9904F}"/>
            </c:ext>
          </c:extLst>
        </c:ser>
        <c:ser>
          <c:idx val="2"/>
          <c:order val="2"/>
          <c:tx>
            <c:strRef>
              <c:f>Sheet5!$G$105:$H$105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C6A6A53-6D69-4F43-8460-578ADA7874ED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3DD5-46F5-8FE6-3AD0B0C990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Sheet5!$T$101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Sheet5!$T$105</c:f>
              <c:numCache>
                <c:formatCode>0</c:formatCode>
                <c:ptCount val="1"/>
                <c:pt idx="0">
                  <c:v>123.70283018867924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Sheet5!$T$109</c15:f>
                <c15:dlblRangeCache>
                  <c:ptCount val="1"/>
                  <c:pt idx="0">
                    <c:v>124Rs/Per Cum,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DD5-46F5-8FE6-3AD0B0C9904F}"/>
            </c:ext>
          </c:extLst>
        </c:ser>
        <c:ser>
          <c:idx val="3"/>
          <c:order val="3"/>
          <c:tx>
            <c:strRef>
              <c:f>Sheet5!$G$106:$H$106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27CE10-D25E-45EB-957E-EA3E31ABA097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DD5-46F5-8FE6-3AD0B0C990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Sheet5!$T$101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Sheet5!$T$106</c:f>
              <c:numCache>
                <c:formatCode>0</c:formatCode>
                <c:ptCount val="1"/>
                <c:pt idx="0">
                  <c:v>164.17896721386859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Sheet5!$T$110</c15:f>
                <c15:dlblRangeCache>
                  <c:ptCount val="1"/>
                  <c:pt idx="0">
                    <c:v>164Rs/Per Cum,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3DD5-46F5-8FE6-3AD0B0C9904F}"/>
            </c:ext>
          </c:extLst>
        </c:ser>
        <c:ser>
          <c:idx val="4"/>
          <c:order val="4"/>
          <c:tx>
            <c:strRef>
              <c:f>Sheet5!$G$107:$H$107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77C8FA-58E6-4994-9977-0AF10E8C6303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DD5-46F5-8FE6-3AD0B0C990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Sheet5!$T$101</c:f>
              <c:numCache>
                <c:formatCode>mmm\-yy</c:formatCode>
                <c:ptCount val="1"/>
                <c:pt idx="0">
                  <c:v>45536</c:v>
                </c:pt>
              </c:numCache>
            </c:numRef>
          </c:cat>
          <c:val>
            <c:numRef>
              <c:f>Sheet5!$T$107</c:f>
              <c:numCache>
                <c:formatCode>0</c:formatCode>
                <c:ptCount val="1"/>
                <c:pt idx="0">
                  <c:v>30.049904514827219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Sheet5!$T$111</c15:f>
                <c15:dlblRangeCache>
                  <c:ptCount val="1"/>
                  <c:pt idx="0">
                    <c:v>30Rs/Per Cum,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3DD5-46F5-8FE6-3AD0B0C99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75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CACFA19-40CA-4C4C-9E85-41031FB2C6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8BA-4840-A853-20698F57E1F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0A322E4-36D8-4D69-A141-9FB3B88A31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8BA-4840-A853-20698F57E1F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C19685-E57E-4E3A-B499-0101C3806C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8BA-4840-A853-20698F57E1F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A37A4A-CFB1-463A-B4F8-42E599A0F5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8BA-4840-A853-20698F57E1F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2965ED0-80AD-4980-AC4E-886251C8C4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8BA-4840-A853-20698F57E1F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456F987-F190-4287-8310-0F996416BD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8BA-4840-A853-20698F57E1F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79BD989-2B6F-4CC0-8248-7216BE0749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8BA-4840-A853-20698F57E1F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BB00C93-3E7B-470D-B00F-196CAD934F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8BA-4840-A853-20698F57E1F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A0DD62E-525A-4405-94DC-E67833A357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8BA-4840-A853-20698F57E1F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F8F067A-EAA3-4135-BD03-D021AAD854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8BA-4840-A853-20698F57E1F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A44E983-5979-4541-B300-C6FF0E9DA8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8BA-4840-A853-20698F57E1F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06A024B-0B6A-4CF8-BABD-520F2DE45C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8BA-4840-A853-20698F57E1F4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Sheet5!$H$30:$S$30</c:f>
              <c:numCache>
                <c:formatCode>0</c:formatCode>
                <c:ptCount val="12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  <c:pt idx="8">
                  <c:v>3215.224459139421</c:v>
                </c:pt>
                <c:pt idx="9">
                  <c:v>3259.8643052734565</c:v>
                </c:pt>
                <c:pt idx="10">
                  <c:v>3547.1380009128497</c:v>
                </c:pt>
                <c:pt idx="11">
                  <c:v>3110.1039676841101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Sheet5!$H$31:$S$31</c15:f>
                <c15:dlblRangeCache>
                  <c:ptCount val="12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  <c:pt idx="8">
                    <c:v>3215Rs/m3,
labour - 35 Nos</c:v>
                  </c:pt>
                  <c:pt idx="9">
                    <c:v>3260Rs/m3,
labour - 34 Nos</c:v>
                  </c:pt>
                  <c:pt idx="10">
                    <c:v>3547Rs/m3,
labour - 34 Nos</c:v>
                  </c:pt>
                  <c:pt idx="11">
                    <c:v>3110Rs/m3,
labour - 40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8BA-4840-A853-20698F57E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8BA-4840-A853-20698F57E1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Sheet5!$H$29:$S$29</c:f>
              <c:numCache>
                <c:formatCode>General</c:formatCode>
                <c:ptCount val="12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1800</c:v>
                </c:pt>
                <c:pt idx="11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8BA-4840-A853-20698F57E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965F5C1-6D87-49F0-8906-B4FBA25FE098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FA7015C-B69D-4957-AFB6-072176CD571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7126096632617756E-2"/>
                </c:manualLayout>
              </c:layout>
              <c:tx>
                <c:rich>
                  <a:bodyPr/>
                  <a:lstStyle/>
                  <a:p>
                    <a:fld id="{CC7498F3-15FF-43D1-920E-4FDA44E8B8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CB0-4FE9-8015-7FB5DC90332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E96416-5E87-432C-B637-1517DCC591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CB0-4FE9-8015-7FB5DC90332A}"/>
                </c:ext>
              </c:extLst>
            </c:dLbl>
            <c:dLbl>
              <c:idx val="2"/>
              <c:layout>
                <c:manualLayout>
                  <c:x val="-3.3039647577092512E-3"/>
                  <c:y val="-4.7126096632617756E-2"/>
                </c:manualLayout>
              </c:layout>
              <c:tx>
                <c:rich>
                  <a:bodyPr/>
                  <a:lstStyle/>
                  <a:p>
                    <a:fld id="{1046D0E9-DB06-4101-B0A9-A89DD209E8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CB0-4FE9-8015-7FB5DC90332A}"/>
                </c:ext>
              </c:extLst>
            </c:dLbl>
            <c:dLbl>
              <c:idx val="3"/>
              <c:layout>
                <c:manualLayout>
                  <c:x val="7.7092511013215452E-3"/>
                  <c:y val="-0.10014295534431272"/>
                </c:manualLayout>
              </c:layout>
              <c:tx>
                <c:rich>
                  <a:bodyPr/>
                  <a:lstStyle/>
                  <a:p>
                    <a:fld id="{913B8695-4A53-4B18-AA45-E4353C36DD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CB0-4FE9-8015-7FB5DC90332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F87EEEE-2160-4B2D-8A76-16A6B00F44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CB0-4FE9-8015-7FB5DC90332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9663C5B-C414-4F2F-B01A-6D3ACE3C54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CB0-4FE9-8015-7FB5DC90332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FA8FF93-CECD-4CA6-B1CF-22095864DA5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CB0-4FE9-8015-7FB5DC90332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A68A724-EA1D-4050-B9CE-CADE2BF9BB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CB0-4FE9-8015-7FB5DC90332A}"/>
                </c:ext>
              </c:extLst>
            </c:dLbl>
            <c:dLbl>
              <c:idx val="8"/>
              <c:layout>
                <c:manualLayout>
                  <c:x val="1.1013215859030029E-3"/>
                  <c:y val="-0.14137828989785328"/>
                </c:manualLayout>
              </c:layout>
              <c:tx>
                <c:rich>
                  <a:bodyPr/>
                  <a:lstStyle/>
                  <a:p>
                    <a:fld id="{29BB6872-FDBA-4FFD-9A97-6F1528D8E05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CB0-4FE9-8015-7FB5DC90332A}"/>
                </c:ext>
              </c:extLst>
            </c:dLbl>
            <c:dLbl>
              <c:idx val="9"/>
              <c:layout>
                <c:manualLayout>
                  <c:x val="9.9118942731275909E-3"/>
                  <c:y val="3.5344572474463314E-2"/>
                </c:manualLayout>
              </c:layout>
              <c:tx>
                <c:rich>
                  <a:bodyPr/>
                  <a:lstStyle/>
                  <a:p>
                    <a:fld id="{CF635A96-A062-49F1-9609-9698727B55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CB0-4FE9-8015-7FB5DC90332A}"/>
                </c:ext>
              </c:extLst>
            </c:dLbl>
            <c:dLbl>
              <c:idx val="10"/>
              <c:layout>
                <c:manualLayout>
                  <c:x val="-2.3127753303964757E-2"/>
                  <c:y val="-0.20617667276770266"/>
                </c:manualLayout>
              </c:layout>
              <c:tx>
                <c:rich>
                  <a:bodyPr/>
                  <a:lstStyle/>
                  <a:p>
                    <a:fld id="{C50138E3-B778-4993-8001-34C4B02288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CB0-4FE9-8015-7FB5DC90332A}"/>
                </c:ext>
              </c:extLst>
            </c:dLbl>
            <c:dLbl>
              <c:idx val="11"/>
              <c:layout>
                <c:manualLayout>
                  <c:x val="0"/>
                  <c:y val="-0.15905057613508491"/>
                </c:manualLayout>
              </c:layout>
              <c:tx>
                <c:rich>
                  <a:bodyPr/>
                  <a:lstStyle/>
                  <a:p>
                    <a:fld id="{6FF5FDF8-1C30-4F6C-97F8-453BDD99D3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CB0-4FE9-8015-7FB5DC9033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Sheet5!$H$36:$S$36</c:f>
              <c:numCache>
                <c:formatCode>0</c:formatCode>
                <c:ptCount val="12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  <c:pt idx="8">
                  <c:v>4361.5258836740741</c:v>
                </c:pt>
                <c:pt idx="9">
                  <c:v>5212.8907335370695</c:v>
                </c:pt>
                <c:pt idx="10">
                  <c:v>5000.7806682681312</c:v>
                </c:pt>
                <c:pt idx="11">
                  <c:v>4121.5093550945876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Sheet5!$H$37:$S$37</c15:f>
                <c15:dlblRangeCache>
                  <c:ptCount val="12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  <c:pt idx="8">
                    <c:v>4362Rs/m3,
labour - 171 Nos</c:v>
                  </c:pt>
                  <c:pt idx="9">
                    <c:v>5213Rs/m3,
labour - 140 Nos</c:v>
                  </c:pt>
                  <c:pt idx="10">
                    <c:v>5001Rs/m3,
labour - 119 Nos</c:v>
                  </c:pt>
                  <c:pt idx="11">
                    <c:v>4122Rs/m3,
labour - 117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CB0-4FE9-8015-7FB5DC903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CB0-4FE9-8015-7FB5DC9033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Sheet5!$H$35:$S$35</c:f>
              <c:numCache>
                <c:formatCode>General</c:formatCode>
                <c:ptCount val="12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  <c:pt idx="8" formatCode="0">
                  <c:v>1800</c:v>
                </c:pt>
                <c:pt idx="9">
                  <c:v>1800</c:v>
                </c:pt>
                <c:pt idx="10">
                  <c:v>1800</c:v>
                </c:pt>
                <c:pt idx="11" formatCode="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CB0-4FE9-8015-7FB5DC903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F395432-6528-4E54-9849-3FA1845A9D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4D5535-5902-4E8B-AFA3-E5EFF9AA62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7A44AE-5E97-4D25-A0D5-14209CACE9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B3AAE0-4511-4A7B-BBE3-60526AC8B2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0DCBED0-BFF7-4A6A-AC47-1121EF24BE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AEB853B-7CBA-4952-A700-EB39A13489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BCD9927-4955-4AC4-A214-1BA433D4E5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FFF29DA-5D77-42B0-9F91-3508EB2684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7569152732312957"/>
          <c:y val="6.94928098776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6653D5-F8B9-457A-8EC0-ABEB8C8289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CBF-4B10-8C65-9C0EE83506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1C4D22-7D3F-4745-93CA-5126384AC3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CBF-4B10-8C65-9C0EE83506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DC20A5-C35A-405E-9326-A40705FBE0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CBF-4B10-8C65-9C0EE83506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C75B28-AFFB-4D84-B482-D0596FC14C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CBF-4B10-8C65-9C0EE835069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9BECBEF-3246-4C55-963D-19431CF30D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CBF-4B10-8C65-9C0EE835069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EF5010A-9F0D-4DF5-AEF2-DB466C3BAB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CBF-4B10-8C65-9C0EE835069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1FFDE2F-AEFB-43B1-A6A4-662C916FC1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CBF-4B10-8C65-9C0EE835069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72AC6C1-8ACE-410F-BEC9-A0DC2E46D7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CBF-4B10-8C65-9C0EE835069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E092DA1-870D-4C0B-8DF2-B2FB18EBC8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CBF-4B10-8C65-9C0EE835069F}"/>
                </c:ext>
              </c:extLst>
            </c:dLbl>
            <c:dLbl>
              <c:idx val="9"/>
              <c:layout>
                <c:manualLayout>
                  <c:x val="-2.5267095079879752E-2"/>
                  <c:y val="-6.7827777426291216E-2"/>
                </c:manualLayout>
              </c:layout>
              <c:tx>
                <c:rich>
                  <a:bodyPr/>
                  <a:lstStyle/>
                  <a:p>
                    <a:fld id="{ED3B2420-EB1C-4769-9E8B-F80320DB8B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CBF-4B10-8C65-9C0EE835069F}"/>
                </c:ext>
              </c:extLst>
            </c:dLbl>
            <c:dLbl>
              <c:idx val="10"/>
              <c:layout>
                <c:manualLayout>
                  <c:x val="0"/>
                  <c:y val="-5.7392734745323311E-2"/>
                </c:manualLayout>
              </c:layout>
              <c:tx>
                <c:rich>
                  <a:bodyPr/>
                  <a:lstStyle/>
                  <a:p>
                    <a:fld id="{74D5D613-ED9C-4A86-A985-0C5928B1DA0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CBF-4B10-8C65-9C0EE835069F}"/>
                </c:ext>
              </c:extLst>
            </c:dLbl>
            <c:dLbl>
              <c:idx val="11"/>
              <c:layout>
                <c:manualLayout>
                  <c:x val="0"/>
                  <c:y val="-0.2243534176408094"/>
                </c:manualLayout>
              </c:layout>
              <c:tx>
                <c:rich>
                  <a:bodyPr/>
                  <a:lstStyle/>
                  <a:p>
                    <a:fld id="{C676F7A1-7FAD-49EA-8FFD-074B8AB49336}" type="CELLRANGE">
                      <a:rPr lang="fr-FR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CBF-4B10-8C65-9C0EE83506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Sheet5!$H$33:$S$33</c:f>
              <c:numCache>
                <c:formatCode>0</c:formatCode>
                <c:ptCount val="12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  <c:pt idx="8">
                  <c:v>4226.7128699144196</c:v>
                </c:pt>
                <c:pt idx="9">
                  <c:v>5375.0955996624962</c:v>
                </c:pt>
                <c:pt idx="10">
                  <c:v>4628.5308255402306</c:v>
                </c:pt>
                <c:pt idx="11">
                  <c:v>4129.7770076750076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Sheet5!$H$34:$S$34</c15:f>
                <c15:dlblRangeCache>
                  <c:ptCount val="12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  <c:pt idx="8">
                    <c:v>4227Rs/m3,
labour - 404 Nos</c:v>
                  </c:pt>
                  <c:pt idx="9">
                    <c:v>5375Rs/m3,
labour - 358 Nos</c:v>
                  </c:pt>
                  <c:pt idx="10">
                    <c:v>4629Rs/m3,
labour - 343 Nos</c:v>
                  </c:pt>
                  <c:pt idx="11">
                    <c:v>4130Rs/m3,
labour - 363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CBF-4B10-8C65-9C0EE8350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CBF-4B10-8C65-9C0EE83506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Sheet5!$H$32:$S$32</c:f>
              <c:numCache>
                <c:formatCode>General</c:formatCode>
                <c:ptCount val="12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  <c:pt idx="8">
                  <c:v>2200</c:v>
                </c:pt>
                <c:pt idx="9">
                  <c:v>2200</c:v>
                </c:pt>
                <c:pt idx="10">
                  <c:v>2200</c:v>
                </c:pt>
                <c:pt idx="11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CBF-4B10-8C65-9C0EE8350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7A35D91-E17F-4B31-9C23-C3EC4261BE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2C3-417C-84F0-350F0315E09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9808A6-8CDB-4BD2-9E93-5E7A7B4B7C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2C3-417C-84F0-350F0315E09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9A1687-41F9-44AB-9B4D-1A5E282B37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2C3-417C-84F0-350F0315E09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9CDC3F-411A-4FA3-A55F-C2A5AF986A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2C3-417C-84F0-350F0315E09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CBE842-3A4F-4687-A076-A04F2FBB72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2C3-417C-84F0-350F0315E09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8A63208-8664-456A-8799-22C6BF2FB8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2C3-417C-84F0-350F0315E09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B64272D-C5A3-4BA4-B7F1-FD7AD2D8AA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2C3-417C-84F0-350F0315E09B}"/>
                </c:ext>
              </c:extLst>
            </c:dLbl>
            <c:dLbl>
              <c:idx val="7"/>
              <c:layout>
                <c:manualLayout>
                  <c:x val="2.2511264494950033E-3"/>
                  <c:y val="-7.8828561570437286E-2"/>
                </c:manualLayout>
              </c:layout>
              <c:tx>
                <c:rich>
                  <a:bodyPr/>
                  <a:lstStyle/>
                  <a:p>
                    <a:fld id="{E7FE84F6-C0B4-4BA9-AD46-17A4BFF8CF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2C3-417C-84F0-350F0315E09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0FA48AA-DA8D-4B3A-949F-E867C2882F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2C3-417C-84F0-350F0315E09B}"/>
                </c:ext>
              </c:extLst>
            </c:dLbl>
            <c:dLbl>
              <c:idx val="9"/>
              <c:layout>
                <c:manualLayout>
                  <c:x val="9.0045057979800131E-3"/>
                  <c:y val="-0.2086638394511576"/>
                </c:manualLayout>
              </c:layout>
              <c:tx>
                <c:rich>
                  <a:bodyPr/>
                  <a:lstStyle/>
                  <a:p>
                    <a:fld id="{9D41E1FA-E8F3-4133-B51A-E4126CDA60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2C3-417C-84F0-350F0315E09B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CEE7492-C1C6-49E7-BD6C-26D7AA2F3C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92C3-417C-84F0-350F0315E09B}"/>
                </c:ext>
              </c:extLst>
            </c:dLbl>
            <c:dLbl>
              <c:idx val="11"/>
              <c:layout>
                <c:manualLayout>
                  <c:x val="0"/>
                  <c:y val="-0.18547896840102893"/>
                </c:manualLayout>
              </c:layout>
              <c:tx>
                <c:rich>
                  <a:bodyPr/>
                  <a:lstStyle/>
                  <a:p>
                    <a:fld id="{4A4083C3-E8F6-4290-82A1-59B39EEE01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2C3-417C-84F0-350F0315E0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Sheet5!$H$39:$S$39</c:f>
              <c:numCache>
                <c:formatCode>0</c:formatCode>
                <c:ptCount val="12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  <c:pt idx="8">
                  <c:v>1990.5807050067358</c:v>
                </c:pt>
                <c:pt idx="9">
                  <c:v>1764.3530369281798</c:v>
                </c:pt>
                <c:pt idx="10">
                  <c:v>1217.8640946121295</c:v>
                </c:pt>
                <c:pt idx="11">
                  <c:v>1139.9407124301135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Sheet5!$H$40:$S$40</c15:f>
                <c15:dlblRangeCache>
                  <c:ptCount val="12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  <c:pt idx="8">
                    <c:v>1991Rs/m3,
labour - 21 Nos</c:v>
                  </c:pt>
                  <c:pt idx="9">
                    <c:v>1764Rs/m3,
labour - 21 Nos</c:v>
                  </c:pt>
                  <c:pt idx="10">
                    <c:v>1218Rs/m3,
labour - 21 Nos</c:v>
                  </c:pt>
                  <c:pt idx="11">
                    <c:v>1140Rs/m3,
labour - 25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92C3-417C-84F0-350F0315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2C3-417C-84F0-350F0315E0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Sheet5!$H$38:$S$38</c:f>
              <c:numCache>
                <c:formatCode>General</c:formatCode>
                <c:ptCount val="12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  <c:pt idx="8" formatCode="0">
                  <c:v>1200</c:v>
                </c:pt>
                <c:pt idx="9" formatCode="0">
                  <c:v>1200</c:v>
                </c:pt>
                <c:pt idx="10" formatCode="0">
                  <c:v>1200</c:v>
                </c:pt>
                <c:pt idx="11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2C3-417C-84F0-350F0315E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080037081837202E-2"/>
                  <c:y val="-0.11488672651229831"/>
                </c:manualLayout>
              </c:layout>
              <c:tx>
                <c:rich>
                  <a:bodyPr/>
                  <a:lstStyle/>
                  <a:p>
                    <a:fld id="{11928527-80C8-4C41-869C-76EBCBB023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93A-4001-82D6-13BBE61B346D}"/>
                </c:ext>
              </c:extLst>
            </c:dLbl>
            <c:dLbl>
              <c:idx val="1"/>
              <c:layout>
                <c:manualLayout>
                  <c:x val="2.1280078283878515E-2"/>
                  <c:y val="-5.2656416318136723E-2"/>
                </c:manualLayout>
              </c:layout>
              <c:tx>
                <c:rich>
                  <a:bodyPr/>
                  <a:lstStyle/>
                  <a:p>
                    <a:fld id="{0EC86B11-6FA3-4043-80FA-B23A6A9426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93A-4001-82D6-13BBE61B34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8171A9-AE07-493B-B69E-D0C323FB91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93A-4001-82D6-13BBE61B346D}"/>
                </c:ext>
              </c:extLst>
            </c:dLbl>
            <c:dLbl>
              <c:idx val="3"/>
              <c:layout>
                <c:manualLayout>
                  <c:x val="-6.720024721224801E-3"/>
                  <c:y val="-0.12446062038832319"/>
                </c:manualLayout>
              </c:layout>
              <c:tx>
                <c:rich>
                  <a:bodyPr/>
                  <a:lstStyle/>
                  <a:p>
                    <a:fld id="{229573F4-226F-43A5-8E3D-A7ED5AB42C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93A-4001-82D6-13BBE61B346D}"/>
                </c:ext>
              </c:extLst>
            </c:dLbl>
            <c:dLbl>
              <c:idx val="4"/>
              <c:layout>
                <c:manualLayout>
                  <c:x val="2.0160074163674321E-2"/>
                  <c:y val="-8.6165044884223732E-2"/>
                </c:manualLayout>
              </c:layout>
              <c:tx>
                <c:rich>
                  <a:bodyPr/>
                  <a:lstStyle/>
                  <a:p>
                    <a:fld id="{930FA2AF-23B0-440F-AAA3-87E6F3CA49E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93A-4001-82D6-13BBE61B346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C364B0-0D4F-4390-A321-4175BD93DA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93A-4001-82D6-13BBE61B346D}"/>
                </c:ext>
              </c:extLst>
            </c:dLbl>
            <c:dLbl>
              <c:idx val="6"/>
              <c:layout>
                <c:manualLayout>
                  <c:x val="-4.480016480816534E-3"/>
                  <c:y val="-7.1804204070186436E-2"/>
                </c:manualLayout>
              </c:layout>
              <c:tx>
                <c:rich>
                  <a:bodyPr/>
                  <a:lstStyle/>
                  <a:p>
                    <a:fld id="{7B319D99-3317-443E-9045-CFE0AFC615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93A-4001-82D6-13BBE61B346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2E87B1D-0766-4BC2-AF16-748FF32E63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93A-4001-82D6-13BBE61B346D}"/>
                </c:ext>
              </c:extLst>
            </c:dLbl>
            <c:dLbl>
              <c:idx val="8"/>
              <c:layout>
                <c:manualLayout>
                  <c:x val="-2.2400082404082672E-2"/>
                  <c:y val="-8.6165044884223746E-2"/>
                </c:manualLayout>
              </c:layout>
              <c:tx>
                <c:rich>
                  <a:bodyPr/>
                  <a:lstStyle/>
                  <a:p>
                    <a:fld id="{C1A4AC2D-19FD-4AB4-AB08-423173F811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93A-4001-82D6-13BBE61B346D}"/>
                </c:ext>
              </c:extLst>
            </c:dLbl>
            <c:dLbl>
              <c:idx val="9"/>
              <c:layout>
                <c:manualLayout>
                  <c:x val="8.2132686677831304E-17"/>
                  <c:y val="-0.13403451426434804"/>
                </c:manualLayout>
              </c:layout>
              <c:tx>
                <c:rich>
                  <a:bodyPr/>
                  <a:lstStyle/>
                  <a:p>
                    <a:fld id="{37D8AD9C-9A7F-4C96-AAF0-6F37D20349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93A-4001-82D6-13BBE61B346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E224E92-1E65-4680-9DB9-F7FDEDBAC8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93A-4001-82D6-13BBE61B346D}"/>
                </c:ext>
              </c:extLst>
            </c:dLbl>
            <c:dLbl>
              <c:idx val="11"/>
              <c:layout>
                <c:manualLayout>
                  <c:x val="0"/>
                  <c:y val="-0.17711703670645992"/>
                </c:manualLayout>
              </c:layout>
              <c:tx>
                <c:rich>
                  <a:bodyPr/>
                  <a:lstStyle/>
                  <a:p>
                    <a:fld id="{D9AA608B-9976-4C33-8D78-C583739052F6}" type="CELLRANGE">
                      <a:rPr lang="fr-FR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93A-4001-82D6-13BBE61B34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Sheet5!$H$42:$S$42</c:f>
              <c:numCache>
                <c:formatCode>0</c:formatCode>
                <c:ptCount val="12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  <c:pt idx="8">
                  <c:v>11.538390909601839</c:v>
                </c:pt>
                <c:pt idx="9">
                  <c:v>11.85007259927052</c:v>
                </c:pt>
                <c:pt idx="10">
                  <c:v>8.8768155790974372</c:v>
                </c:pt>
                <c:pt idx="11">
                  <c:v>8.6783007015261866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Sheet5!$H$43:$S$43</c15:f>
                <c15:dlblRangeCache>
                  <c:ptCount val="12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  <c:pt idx="8">
                    <c:v>12Rs/Per KGS,
labour - 171 Nos</c:v>
                  </c:pt>
                  <c:pt idx="9">
                    <c:v>12Rs/Per KGS,
labour - 185 Nos</c:v>
                  </c:pt>
                  <c:pt idx="10">
                    <c:v>9Rs/Per KGS,
labour - 112 Nos</c:v>
                  </c:pt>
                  <c:pt idx="11">
                    <c:v>9Rs/Per KGS,
labour - 156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93A-4001-82D6-13BBE61B3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93A-4001-82D6-13BBE61B34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Sheet5!$H$28:$S$28</c:f>
              <c:numCache>
                <c:formatCode>mmm\-yy</c:formatCode>
                <c:ptCount val="12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</c:numCache>
            </c:numRef>
          </c:cat>
          <c:val>
            <c:numRef>
              <c:f>Sheet5!$H$41:$S$41</c:f>
              <c:numCache>
                <c:formatCode>General</c:formatCode>
                <c:ptCount val="12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  <c:pt idx="8" formatCode="0">
                  <c:v>12</c:v>
                </c:pt>
                <c:pt idx="9" formatCode="0">
                  <c:v>12</c:v>
                </c:pt>
                <c:pt idx="10" formatCode="0">
                  <c:v>12</c:v>
                </c:pt>
                <c:pt idx="11" formatCode="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93A-4001-82D6-13BBE61B3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0.70733</cdr:x>
      <cdr:y>0.11966</cdr:y>
    </cdr:from>
    <cdr:to>
      <cdr:x>1</cdr:x>
      <cdr:y>0.24544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8B3D33B-5A3C-40FA-9B43-4B67DB882D5F}"/>
            </a:ext>
          </a:extLst>
        </cdr:cNvPr>
        <cdr:cNvSpPr txBox="1"/>
      </cdr:nvSpPr>
      <cdr:spPr>
        <a:xfrm xmlns:a="http://schemas.openxmlformats.org/drawingml/2006/main">
          <a:off x="7647976" y="351380"/>
          <a:ext cx="3075414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kern="1200" dirty="0">
              <a:solidFill>
                <a:schemeClr val="bg1"/>
              </a:solidFill>
            </a:rPr>
            <a:t>24/27</a:t>
          </a:r>
          <a:r>
            <a:rPr lang="en-IN" dirty="0">
              <a:solidFill>
                <a:schemeClr val="bg1"/>
              </a:solidFill>
            </a:rPr>
            <a:t> = </a:t>
          </a:r>
          <a:r>
            <a:rPr lang="en-IN" sz="1800" kern="1200" dirty="0">
              <a:solidFill>
                <a:schemeClr val="bg1"/>
              </a:solidFill>
            </a:rPr>
            <a:t>0.88 POD Per Day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0.68431</cdr:x>
      <cdr:y>0.15993</cdr:y>
    </cdr:from>
    <cdr:to>
      <cdr:x>1</cdr:x>
      <cdr:y>0.30681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11FBA93-22D8-42E6-BF3F-59BD9F80237D}"/>
            </a:ext>
          </a:extLst>
        </cdr:cNvPr>
        <cdr:cNvSpPr txBox="1"/>
      </cdr:nvSpPr>
      <cdr:spPr>
        <a:xfrm xmlns:a="http://schemas.openxmlformats.org/drawingml/2006/main">
          <a:off x="8093926" y="402168"/>
          <a:ext cx="3327982" cy="36933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kern="1200" dirty="0">
              <a:solidFill>
                <a:schemeClr val="bg1"/>
              </a:solidFill>
            </a:rPr>
            <a:t>77/24</a:t>
          </a:r>
          <a:r>
            <a:rPr lang="en-IN" dirty="0">
              <a:solidFill>
                <a:schemeClr val="bg1"/>
              </a:solidFill>
            </a:rPr>
            <a:t> = </a:t>
          </a:r>
          <a:r>
            <a:rPr lang="en-IN" sz="1800" kern="1200" dirty="0">
              <a:solidFill>
                <a:schemeClr val="bg1"/>
              </a:solidFill>
            </a:rPr>
            <a:t>3.21 POD Per Day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0.76667</cdr:x>
      <cdr:y>0.64706</cdr:y>
    </cdr:from>
    <cdr:to>
      <cdr:x>0.86667</cdr:x>
      <cdr:y>0.74825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D44976F-C333-4C85-817D-013A491304E6}"/>
            </a:ext>
          </a:extLst>
        </cdr:cNvPr>
        <cdr:cNvSpPr/>
      </cdr:nvSpPr>
      <cdr:spPr>
        <a:xfrm xmlns:a="http://schemas.openxmlformats.org/drawingml/2006/main">
          <a:off x="8787710" y="1762706"/>
          <a:ext cx="1146218" cy="27567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POD</a:t>
          </a:r>
        </a:p>
      </cdr:txBody>
    </cdr:sp>
  </cdr:relSizeAnchor>
  <cdr:relSizeAnchor xmlns:cdr="http://schemas.openxmlformats.org/drawingml/2006/chartDrawing">
    <cdr:from>
      <cdr:x>0.59167</cdr:x>
      <cdr:y>0.64706</cdr:y>
    </cdr:from>
    <cdr:to>
      <cdr:x>0.74375</cdr:x>
      <cdr:y>0.75874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6EC7BB1-0855-4D4D-A270-4B4C8DACED7D}"/>
            </a:ext>
          </a:extLst>
        </cdr:cNvPr>
        <cdr:cNvSpPr/>
      </cdr:nvSpPr>
      <cdr:spPr>
        <a:xfrm xmlns:a="http://schemas.openxmlformats.org/drawingml/2006/main">
          <a:off x="6781828" y="1762706"/>
          <a:ext cx="1743168" cy="30424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Carousal</a:t>
          </a:r>
        </a:p>
      </cdr:txBody>
    </cdr:sp>
  </cdr:relSizeAnchor>
  <cdr:relSizeAnchor xmlns:cdr="http://schemas.openxmlformats.org/drawingml/2006/chartDrawing">
    <cdr:from>
      <cdr:x>0.47292</cdr:x>
      <cdr:y>0.65</cdr:y>
    </cdr:from>
    <cdr:to>
      <cdr:x>0.57708</cdr:x>
      <cdr:y>0.7535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3A98831A-0D28-4F15-86F1-134C45E32D05}"/>
            </a:ext>
          </a:extLst>
        </cdr:cNvPr>
        <cdr:cNvSpPr/>
      </cdr:nvSpPr>
      <cdr:spPr>
        <a:xfrm xmlns:a="http://schemas.openxmlformats.org/drawingml/2006/main">
          <a:off x="5420694" y="1770715"/>
          <a:ext cx="1193901" cy="2819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HCS</a:t>
          </a:r>
        </a:p>
      </cdr:txBody>
    </cdr:sp>
  </cdr:relSizeAnchor>
  <cdr:relSizeAnchor xmlns:cdr="http://schemas.openxmlformats.org/drawingml/2006/chartDrawing">
    <cdr:from>
      <cdr:x>0.29792</cdr:x>
      <cdr:y>0.64706</cdr:y>
    </cdr:from>
    <cdr:to>
      <cdr:x>0.46667</cdr:x>
      <cdr:y>0.74301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1814C68-675E-4F50-9AB8-96DF9733DE8D}"/>
            </a:ext>
          </a:extLst>
        </cdr:cNvPr>
        <cdr:cNvSpPr/>
      </cdr:nvSpPr>
      <cdr:spPr>
        <a:xfrm xmlns:a="http://schemas.openxmlformats.org/drawingml/2006/main">
          <a:off x="3414813" y="1762706"/>
          <a:ext cx="1934243" cy="26138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COMMON</a:t>
          </a:r>
        </a:p>
      </cdr:txBody>
    </cdr:sp>
  </cdr:relSizeAnchor>
  <cdr:relSizeAnchor xmlns:cdr="http://schemas.openxmlformats.org/drawingml/2006/chartDrawing">
    <cdr:from>
      <cdr:x>0.75619</cdr:x>
      <cdr:y>0.10696</cdr:y>
    </cdr:from>
    <cdr:to>
      <cdr:x>0.96661</cdr:x>
      <cdr:y>0.25001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BA0F6614-10E4-4B0B-8B71-B051A1BD94AA}"/>
            </a:ext>
          </a:extLst>
        </cdr:cNvPr>
        <cdr:cNvSpPr/>
      </cdr:nvSpPr>
      <cdr:spPr>
        <a:xfrm xmlns:a="http://schemas.openxmlformats.org/drawingml/2006/main">
          <a:off x="8667570" y="291377"/>
          <a:ext cx="2411872" cy="38968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200" b="1" dirty="0"/>
            <a:t>SEPTEMBER - 24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581A2B-4444-D397-1156-BC51E8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sz="6700" dirty="0"/>
              <a:t>Production Progress Report FTM </a:t>
            </a:r>
            <a:br>
              <a:rPr lang="en-GB" sz="6700" dirty="0"/>
            </a:br>
            <a:r>
              <a:rPr lang="en-GB" sz="6700" dirty="0"/>
              <a:t>SEPTEMBER 24.	</a:t>
            </a:r>
            <a:endParaRPr lang="en-IN" sz="6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47211"/>
              </p:ext>
            </p:extLst>
          </p:nvPr>
        </p:nvGraphicFramePr>
        <p:xfrm>
          <a:off x="372140" y="662153"/>
          <a:ext cx="9441560" cy="28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07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24201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1158702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308648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308648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413486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061334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061334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75681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478504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62963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1116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629638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69BED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893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1116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194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0" y="10510"/>
            <a:ext cx="1006891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0" i="0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HCS Factory: Person In charge – MR. RANA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10068910" y="1568507"/>
            <a:ext cx="199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TO BE REVISED AS PER ERECTION REQUIREMENT.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63038"/>
              </p:ext>
            </p:extLst>
          </p:nvPr>
        </p:nvGraphicFramePr>
        <p:xfrm>
          <a:off x="372140" y="3803613"/>
          <a:ext cx="11283240" cy="273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25" y="140580"/>
            <a:ext cx="10613731" cy="68475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Yard: Person In charge – MR. DK Patel.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2433"/>
              </p:ext>
            </p:extLst>
          </p:nvPr>
        </p:nvGraphicFramePr>
        <p:xfrm>
          <a:off x="426378" y="1182037"/>
          <a:ext cx="11396426" cy="23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5740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4301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90930">
                  <a:extLst>
                    <a:ext uri="{9D8B030D-6E8A-4147-A177-3AD203B41FA5}">
                      <a16:colId xmlns:a16="http://schemas.microsoft.com/office/drawing/2014/main" val="2286214777"/>
                    </a:ext>
                  </a:extLst>
                </a:gridCol>
                <a:gridCol w="2640167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69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714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1212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1212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102%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10063"/>
              </p:ext>
            </p:extLst>
          </p:nvPr>
        </p:nvGraphicFramePr>
        <p:xfrm>
          <a:off x="426378" y="3593206"/>
          <a:ext cx="11339244" cy="265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68" y="283336"/>
            <a:ext cx="10496282" cy="6139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Element Repairing: Person In charge – MR.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Sivaraman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10262"/>
              </p:ext>
            </p:extLst>
          </p:nvPr>
        </p:nvGraphicFramePr>
        <p:xfrm>
          <a:off x="206668" y="1281497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482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113254"/>
              </p:ext>
            </p:extLst>
          </p:nvPr>
        </p:nvGraphicFramePr>
        <p:xfrm>
          <a:off x="309093" y="4739425"/>
          <a:ext cx="11062951" cy="183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90152" y="153515"/>
            <a:ext cx="11084456" cy="6964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ERECTION: Person In charge – MR. SIVARAMAN.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39894"/>
              </p:ext>
            </p:extLst>
          </p:nvPr>
        </p:nvGraphicFramePr>
        <p:xfrm>
          <a:off x="238720" y="1125187"/>
          <a:ext cx="11084455" cy="241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655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39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08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1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28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223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238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186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2957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95096"/>
              </p:ext>
            </p:extLst>
          </p:nvPr>
        </p:nvGraphicFramePr>
        <p:xfrm>
          <a:off x="238720" y="3744532"/>
          <a:ext cx="11434168" cy="282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103636" y="231821"/>
            <a:ext cx="11191741" cy="6181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FINISHING(FACTORY): Person In charge – MR. SIVARAMAN.</a:t>
            </a:r>
            <a:endParaRPr lang="en-IN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35773"/>
              </p:ext>
            </p:extLst>
          </p:nvPr>
        </p:nvGraphicFramePr>
        <p:xfrm>
          <a:off x="309698" y="1305560"/>
          <a:ext cx="11572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762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129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4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04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167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67%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663473"/>
              </p:ext>
            </p:extLst>
          </p:nvPr>
        </p:nvGraphicFramePr>
        <p:xfrm>
          <a:off x="309698" y="3644721"/>
          <a:ext cx="11572601" cy="283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9-3A38-40BC-9C22-07B650F0EAA5}"/>
              </a:ext>
            </a:extLst>
          </p:cNvPr>
          <p:cNvSpPr txBox="1">
            <a:spLocks/>
          </p:cNvSpPr>
          <p:nvPr/>
        </p:nvSpPr>
        <p:spPr>
          <a:xfrm>
            <a:off x="115910" y="167426"/>
            <a:ext cx="10766738" cy="6181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FINISHING(HOSPITAL AREA): Person In charge – MR. SIVARAMAN.</a:t>
            </a:r>
            <a:endParaRPr lang="en-IN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9F335B6-5E95-42D7-82CB-7135F8F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9965"/>
              </p:ext>
            </p:extLst>
          </p:nvPr>
        </p:nvGraphicFramePr>
        <p:xfrm>
          <a:off x="219544" y="1133441"/>
          <a:ext cx="11641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4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28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7945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6881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24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257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73%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74177C-DB3E-44C7-B703-DC3FE790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973847"/>
              </p:ext>
            </p:extLst>
          </p:nvPr>
        </p:nvGraphicFramePr>
        <p:xfrm>
          <a:off x="219544" y="3601120"/>
          <a:ext cx="11641897" cy="287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1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154546" y="102139"/>
            <a:ext cx="89379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FABRICATION: Person In charge – MR. Ramdhyan Yadav</a:t>
            </a:r>
            <a:endParaRPr lang="en-US" sz="2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76539"/>
              </p:ext>
            </p:extLst>
          </p:nvPr>
        </p:nvGraphicFramePr>
        <p:xfrm>
          <a:off x="281419" y="847157"/>
          <a:ext cx="1131223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369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194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5961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097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POD(B9 &amp; A10 Base (2Nos)) MODIFICATION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39000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63491"/>
              </p:ext>
            </p:extLst>
          </p:nvPr>
        </p:nvGraphicFramePr>
        <p:xfrm>
          <a:off x="281418" y="3629024"/>
          <a:ext cx="11312233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116847" y="175438"/>
            <a:ext cx="10250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05785"/>
              </p:ext>
            </p:extLst>
          </p:nvPr>
        </p:nvGraphicFramePr>
        <p:xfrm>
          <a:off x="116847" y="1158543"/>
          <a:ext cx="115593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9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330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35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4222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94651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8887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553537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437068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1558125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6473696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4380786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816671332"/>
                    </a:ext>
                  </a:extLst>
                </a:gridCol>
              </a:tblGrid>
              <a:tr h="0">
                <a:tc gridSpan="2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5D33EE-7186-4246-99B5-54B26AD30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51280"/>
              </p:ext>
            </p:extLst>
          </p:nvPr>
        </p:nvGraphicFramePr>
        <p:xfrm>
          <a:off x="116847" y="3746179"/>
          <a:ext cx="11371108" cy="293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60007"/>
              </p:ext>
            </p:extLst>
          </p:nvPr>
        </p:nvGraphicFramePr>
        <p:xfrm>
          <a:off x="441878" y="685800"/>
          <a:ext cx="10541880" cy="323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7474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851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3554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20826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07789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2881236329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1431951420"/>
                    </a:ext>
                  </a:extLst>
                </a:gridCol>
                <a:gridCol w="596052">
                  <a:extLst>
                    <a:ext uri="{9D8B030D-6E8A-4147-A177-3AD203B41FA5}">
                      <a16:colId xmlns:a16="http://schemas.microsoft.com/office/drawing/2014/main" val="1507243479"/>
                    </a:ext>
                  </a:extLst>
                </a:gridCol>
              </a:tblGrid>
              <a:tr h="476689">
                <a:tc gridSpan="19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37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EF64A9-975B-4EA5-BE86-1888A793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258312"/>
              </p:ext>
            </p:extLst>
          </p:nvPr>
        </p:nvGraphicFramePr>
        <p:xfrm>
          <a:off x="441878" y="4100513"/>
          <a:ext cx="10541879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In House </a:t>
            </a:r>
            <a:r>
              <a:rPr lang="en-US" sz="2900" dirty="0" err="1"/>
              <a:t>Labour</a:t>
            </a:r>
            <a:r>
              <a:rPr lang="en-US" sz="2900" dirty="0"/>
              <a:t> Rate Monthly Summary		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4B5A-73E3-2DF3-228D-E33363C9A22B}"/>
              </a:ext>
            </a:extLst>
          </p:cNvPr>
          <p:cNvSpPr txBox="1"/>
          <p:nvPr/>
        </p:nvSpPr>
        <p:spPr>
          <a:xfrm>
            <a:off x="648931" y="5948096"/>
            <a:ext cx="4166509" cy="27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be continue…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0974"/>
              </p:ext>
            </p:extLst>
          </p:nvPr>
        </p:nvGraphicFramePr>
        <p:xfrm>
          <a:off x="6093992" y="909903"/>
          <a:ext cx="5449892" cy="503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3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7794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57171">
                  <a:extLst>
                    <a:ext uri="{9D8B030D-6E8A-4147-A177-3AD203B41FA5}">
                      <a16:colId xmlns:a16="http://schemas.microsoft.com/office/drawing/2014/main" val="2715401926"/>
                    </a:ext>
                  </a:extLst>
                </a:gridCol>
                <a:gridCol w="11452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439574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Month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IN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Apr-22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24,29,680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24,71,217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3.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28,13,212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4.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26,55,188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5.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25,64,097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6.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19,90,612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7.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20,60,881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8.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26,62,365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9.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39,95,350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10.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47,93,115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11.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51,92,192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US" sz="1100"/>
                        <a:t>12.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42,88,932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13.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52,62,161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14.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56,68,339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15.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72,01,632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16.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46,82,900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17.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79,61,810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52972"/>
              </p:ext>
            </p:extLst>
          </p:nvPr>
        </p:nvGraphicFramePr>
        <p:xfrm>
          <a:off x="203199" y="34650"/>
          <a:ext cx="4252891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4564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00900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53761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471555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71555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  <a:gridCol w="471555">
                  <a:extLst>
                    <a:ext uri="{9D8B030D-6E8A-4147-A177-3AD203B41FA5}">
                      <a16:colId xmlns:a16="http://schemas.microsoft.com/office/drawing/2014/main" val="1528709651"/>
                    </a:ext>
                  </a:extLst>
                </a:gridCol>
                <a:gridCol w="471555">
                  <a:extLst>
                    <a:ext uri="{9D8B030D-6E8A-4147-A177-3AD203B41FA5}">
                      <a16:colId xmlns:a16="http://schemas.microsoft.com/office/drawing/2014/main" val="3720978182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57991"/>
              </p:ext>
            </p:extLst>
          </p:nvPr>
        </p:nvGraphicFramePr>
        <p:xfrm>
          <a:off x="203198" y="4398151"/>
          <a:ext cx="4051299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45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5005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780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9471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86156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2524298166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287891483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55585"/>
              </p:ext>
            </p:extLst>
          </p:nvPr>
        </p:nvGraphicFramePr>
        <p:xfrm>
          <a:off x="203198" y="2134061"/>
          <a:ext cx="4051300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45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1821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9980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2952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86156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  <a:gridCol w="505221">
                  <a:extLst>
                    <a:ext uri="{9D8B030D-6E8A-4147-A177-3AD203B41FA5}">
                      <a16:colId xmlns:a16="http://schemas.microsoft.com/office/drawing/2014/main" val="233409690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96EF9-05FE-3D3D-4805-EC797A50451E}"/>
              </a:ext>
            </a:extLst>
          </p:cNvPr>
          <p:cNvSpPr txBox="1"/>
          <p:nvPr/>
        </p:nvSpPr>
        <p:spPr>
          <a:xfrm>
            <a:off x="9038897" y="6435530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123/24 = 5.13 POD Per Day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680898"/>
              </p:ext>
            </p:extLst>
          </p:nvPr>
        </p:nvGraphicFramePr>
        <p:xfrm>
          <a:off x="4814887" y="2134061"/>
          <a:ext cx="6441250" cy="196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84189"/>
              </p:ext>
            </p:extLst>
          </p:nvPr>
        </p:nvGraphicFramePr>
        <p:xfrm>
          <a:off x="4814887" y="53138"/>
          <a:ext cx="6531399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16C1082-7788-4442-8F9A-7E52BE483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91329"/>
              </p:ext>
            </p:extLst>
          </p:nvPr>
        </p:nvGraphicFramePr>
        <p:xfrm>
          <a:off x="4814885" y="4398151"/>
          <a:ext cx="6441249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8BE6DB-E331-47D8-A019-248E6E35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75370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1269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7885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61873B-9F7E-4F93-B187-14745E9B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92642"/>
              </p:ext>
            </p:extLst>
          </p:nvPr>
        </p:nvGraphicFramePr>
        <p:xfrm>
          <a:off x="203198" y="2134061"/>
          <a:ext cx="4051298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5676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AB0EAE-1C5D-4703-8569-C56564095888}"/>
              </a:ext>
            </a:extLst>
          </p:cNvPr>
          <p:cNvSpPr txBox="1"/>
          <p:nvPr/>
        </p:nvSpPr>
        <p:spPr>
          <a:xfrm>
            <a:off x="8594760" y="5416627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77/24 = 3.21 POD Per Day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0429C4-58A2-4F5E-9337-511AA000A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265321"/>
              </p:ext>
            </p:extLst>
          </p:nvPr>
        </p:nvGraphicFramePr>
        <p:xfrm>
          <a:off x="4938711" y="34650"/>
          <a:ext cx="5162552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F9BF23-ADD1-4AA8-A068-8B3C4963C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765709"/>
              </p:ext>
            </p:extLst>
          </p:nvPr>
        </p:nvGraphicFramePr>
        <p:xfrm>
          <a:off x="4938710" y="2134061"/>
          <a:ext cx="5162551" cy="210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493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493053A-5D61-43A1-B8EC-D86C66BB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64430"/>
              </p:ext>
            </p:extLst>
          </p:nvPr>
        </p:nvGraphicFramePr>
        <p:xfrm>
          <a:off x="430370" y="1011626"/>
          <a:ext cx="11042493" cy="312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5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3162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582675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0876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681385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0879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585817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Erection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2871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1102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28716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1269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54089"/>
                  </a:ext>
                </a:extLst>
              </a:tr>
              <a:tr h="41844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1006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2371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1844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56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DBC0C6-3C35-4C76-9D53-FA272A741CD7}"/>
              </a:ext>
            </a:extLst>
          </p:cNvPr>
          <p:cNvSpPr txBox="1"/>
          <p:nvPr/>
        </p:nvSpPr>
        <p:spPr>
          <a:xfrm>
            <a:off x="430370" y="130586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783256"/>
              </p:ext>
            </p:extLst>
          </p:nvPr>
        </p:nvGraphicFramePr>
        <p:xfrm>
          <a:off x="430370" y="4300538"/>
          <a:ext cx="11042493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31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9F18161-13E8-407A-B656-C90FC963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84217"/>
              </p:ext>
            </p:extLst>
          </p:nvPr>
        </p:nvGraphicFramePr>
        <p:xfrm>
          <a:off x="557211" y="874610"/>
          <a:ext cx="10758487" cy="314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9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07680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54197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7365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586701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9408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664622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Screed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214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277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54089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101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491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84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AF4DD3-93AD-4227-A1AF-C0FD6123945F}"/>
              </a:ext>
            </a:extLst>
          </p:cNvPr>
          <p:cNvSpPr txBox="1"/>
          <p:nvPr/>
        </p:nvSpPr>
        <p:spPr>
          <a:xfrm>
            <a:off x="430370" y="130586"/>
            <a:ext cx="1104249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SCREED WORK: Person In charge – MR. ARUN SIR</a:t>
            </a:r>
            <a:endParaRPr lang="en-US" sz="25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638489-AC46-4926-85DA-9C47A8E8A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71060"/>
              </p:ext>
            </p:extLst>
          </p:nvPr>
        </p:nvGraphicFramePr>
        <p:xfrm>
          <a:off x="557211" y="4245069"/>
          <a:ext cx="10758487" cy="221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31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6088D-A71C-4122-B3EB-7FBFCA87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42225"/>
              </p:ext>
            </p:extLst>
          </p:nvPr>
        </p:nvGraphicFramePr>
        <p:xfrm>
          <a:off x="441878" y="685800"/>
          <a:ext cx="10541882" cy="32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300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74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56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272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151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</a:tblGrid>
              <a:tr h="476689">
                <a:tc gridSpan="1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8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872C2E-00C8-4CE2-88A4-D5CB78F54418}"/>
              </a:ext>
            </a:extLst>
          </p:cNvPr>
          <p:cNvSpPr txBox="1"/>
          <p:nvPr/>
        </p:nvSpPr>
        <p:spPr>
          <a:xfrm>
            <a:off x="8597019" y="4970103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38/24 = 1.58 POD Per Day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ECEA81-6D4B-4D09-817C-E6DE16E6F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809920"/>
              </p:ext>
            </p:extLst>
          </p:nvPr>
        </p:nvGraphicFramePr>
        <p:xfrm>
          <a:off x="441878" y="3967835"/>
          <a:ext cx="6915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97A943-3A1E-41F7-95F5-FC70D97EBBBB}"/>
              </a:ext>
            </a:extLst>
          </p:cNvPr>
          <p:cNvSpPr txBox="1"/>
          <p:nvPr/>
        </p:nvSpPr>
        <p:spPr>
          <a:xfrm>
            <a:off x="8597018" y="5802868"/>
            <a:ext cx="315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B19,17,14,15,16,8,9 </a:t>
            </a:r>
          </a:p>
          <a:p>
            <a:r>
              <a:rPr lang="en-IN" dirty="0"/>
              <a:t>315/24 = 13.13 POD Per Day</a:t>
            </a:r>
          </a:p>
        </p:txBody>
      </p:sp>
    </p:spTree>
    <p:extLst>
      <p:ext uri="{BB962C8B-B14F-4D97-AF65-F5344CB8AC3E}">
        <p14:creationId xmlns:p14="http://schemas.microsoft.com/office/powerpoint/2010/main" val="422298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193182" y="94785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FLAT FINISHING WORK: Person In charge – MR. ARUN SIR</a:t>
            </a:r>
            <a:endParaRPr lang="en-US" sz="25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3665"/>
              </p:ext>
            </p:extLst>
          </p:nvPr>
        </p:nvGraphicFramePr>
        <p:xfrm>
          <a:off x="430368" y="846783"/>
          <a:ext cx="11637138" cy="26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79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4641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918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35323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5625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9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SEPTEMBER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84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72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ADEFD9-3BF7-362B-896E-663D4A680C1E}"/>
              </a:ext>
            </a:extLst>
          </p:cNvPr>
          <p:cNvSpPr txBox="1"/>
          <p:nvPr/>
        </p:nvSpPr>
        <p:spPr>
          <a:xfrm>
            <a:off x="8113986" y="6310242"/>
            <a:ext cx="33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3662/16.5 = 222 INR Per cum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926740"/>
              </p:ext>
            </p:extLst>
          </p:nvPr>
        </p:nvGraphicFramePr>
        <p:xfrm>
          <a:off x="430368" y="3750031"/>
          <a:ext cx="11471120" cy="2560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103030" y="85708"/>
            <a:ext cx="114621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BATCHING PLANT: Person In charge – MR. PRABHU UPADHYAY</a:t>
            </a:r>
            <a:endParaRPr lang="en-US" sz="25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020481"/>
              </p:ext>
            </p:extLst>
          </p:nvPr>
        </p:nvGraphicFramePr>
        <p:xfrm>
          <a:off x="206079" y="766135"/>
          <a:ext cx="11462180" cy="2892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113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730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314247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1995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59191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65228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54589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2933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848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1896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CAROUSAL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659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1619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1682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2880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4981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9328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169414"/>
              </p:ext>
            </p:extLst>
          </p:nvPr>
        </p:nvGraphicFramePr>
        <p:xfrm>
          <a:off x="206079" y="3862360"/>
          <a:ext cx="11462180" cy="272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3417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5FEA-E1EE-72CB-9E87-76432C291EDF}"/>
              </a:ext>
            </a:extLst>
          </p:cNvPr>
          <p:cNvSpPr/>
          <p:nvPr/>
        </p:nvSpPr>
        <p:spPr>
          <a:xfrm>
            <a:off x="2495441" y="1979363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CONCRETE SUMMARY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FACTORY WISE</a:t>
            </a:r>
          </a:p>
        </p:txBody>
      </p:sp>
    </p:spTree>
    <p:extLst>
      <p:ext uri="{BB962C8B-B14F-4D97-AF65-F5344CB8AC3E}">
        <p14:creationId xmlns:p14="http://schemas.microsoft.com/office/powerpoint/2010/main" val="5323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In House </a:t>
            </a:r>
            <a:r>
              <a:rPr lang="en-US" sz="4000" dirty="0" err="1"/>
              <a:t>Labour</a:t>
            </a:r>
            <a:r>
              <a:rPr lang="en-US" sz="4000" dirty="0"/>
              <a:t> Rate Monthly Summary </a:t>
            </a: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98642"/>
              </p:ext>
            </p:extLst>
          </p:nvPr>
        </p:nvGraphicFramePr>
        <p:xfrm>
          <a:off x="643851" y="570703"/>
          <a:ext cx="6583680" cy="403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4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1359916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386592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578828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Month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10,003,410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10,370,522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8,979,301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13,128,945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584 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18,989,158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877 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27144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21,732,402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22,651,394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20,895,183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21188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22,060,451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24000480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July-24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18947767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31888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August-24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17889451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684818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20070975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5593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178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September 24 Concrete Monthly Summary: Special Mould 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90862"/>
              </p:ext>
            </p:extLst>
          </p:nvPr>
        </p:nvGraphicFramePr>
        <p:xfrm>
          <a:off x="317500" y="1238491"/>
          <a:ext cx="10852070" cy="3450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1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576012">
                  <a:extLst>
                    <a:ext uri="{9D8B030D-6E8A-4147-A177-3AD203B41FA5}">
                      <a16:colId xmlns:a16="http://schemas.microsoft.com/office/drawing/2014/main" val="81710667"/>
                    </a:ext>
                  </a:extLst>
                </a:gridCol>
                <a:gridCol w="714256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79221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48816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175065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036822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013781">
                  <a:extLst>
                    <a:ext uri="{9D8B030D-6E8A-4147-A177-3AD203B41FA5}">
                      <a16:colId xmlns:a16="http://schemas.microsoft.com/office/drawing/2014/main" val="3417745535"/>
                    </a:ext>
                  </a:extLst>
                </a:gridCol>
                <a:gridCol w="1013781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22629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09090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2993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185456" y="285138"/>
            <a:ext cx="10619232" cy="902208"/>
          </a:xfrm>
          <a:prstGeom prst="rect">
            <a:avLst/>
          </a:prstGeom>
        </p:spPr>
        <p:txBody>
          <a:bodyPr>
            <a:normAutofit fontScale="6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100" b="1" dirty="0">
                <a:ln/>
                <a:solidFill>
                  <a:schemeClr val="accent3"/>
                </a:solidFill>
              </a:rPr>
              <a:t>Concrete Monthly Summary: Pod Factory </a:t>
            </a:r>
            <a:r>
              <a:rPr lang="en-GB" b="1" dirty="0">
                <a:ln/>
                <a:solidFill>
                  <a:schemeClr val="accent3"/>
                </a:solidFill>
              </a:rPr>
              <a:t>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391710"/>
              </p:ext>
            </p:extLst>
          </p:nvPr>
        </p:nvGraphicFramePr>
        <p:xfrm>
          <a:off x="365759" y="1313161"/>
          <a:ext cx="10978514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51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447517">
                  <a:extLst>
                    <a:ext uri="{9D8B030D-6E8A-4147-A177-3AD203B41FA5}">
                      <a16:colId xmlns:a16="http://schemas.microsoft.com/office/drawing/2014/main" val="432212512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3237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06435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79537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830923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832251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940450">
                  <a:extLst>
                    <a:ext uri="{9D8B030D-6E8A-4147-A177-3AD203B41FA5}">
                      <a16:colId xmlns:a16="http://schemas.microsoft.com/office/drawing/2014/main" val="3954700475"/>
                    </a:ext>
                  </a:extLst>
                </a:gridCol>
                <a:gridCol w="94045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072617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056722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239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THEORETICAL CONCRETE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 CONCRETE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1664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96276"/>
              </p:ext>
            </p:extLst>
          </p:nvPr>
        </p:nvGraphicFramePr>
        <p:xfrm>
          <a:off x="399490" y="1221965"/>
          <a:ext cx="10689700" cy="448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8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553486">
                  <a:extLst>
                    <a:ext uri="{9D8B030D-6E8A-4147-A177-3AD203B41FA5}">
                      <a16:colId xmlns:a16="http://schemas.microsoft.com/office/drawing/2014/main" val="4069564669"/>
                    </a:ext>
                  </a:extLst>
                </a:gridCol>
                <a:gridCol w="1109307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691452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26081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667577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08975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956812">
                  <a:extLst>
                    <a:ext uri="{9D8B030D-6E8A-4147-A177-3AD203B41FA5}">
                      <a16:colId xmlns:a16="http://schemas.microsoft.com/office/drawing/2014/main" val="1743003501"/>
                    </a:ext>
                  </a:extLst>
                </a:gridCol>
                <a:gridCol w="956812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339314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3654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11882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7966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725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-154303" y="329413"/>
            <a:ext cx="112434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September 24 Concrete Monthly Summary: Carousal </a:t>
            </a:r>
            <a:b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endParaRPr lang="en-US" sz="34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113089" y="339274"/>
            <a:ext cx="8807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SEPTEMBER 24 Concrete Monthly Summary: </a:t>
            </a:r>
            <a:r>
              <a:rPr lang="en-GB" sz="28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HCS 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04991"/>
              </p:ext>
            </p:extLst>
          </p:nvPr>
        </p:nvGraphicFramePr>
        <p:xfrm>
          <a:off x="514113" y="1615506"/>
          <a:ext cx="10020805" cy="273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1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68165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584483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874176093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3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824247">
                  <a:extLst>
                    <a:ext uri="{9D8B030D-6E8A-4147-A177-3AD203B41FA5}">
                      <a16:colId xmlns:a16="http://schemas.microsoft.com/office/drawing/2014/main" val="604884662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9416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632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831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831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B236-23C5-4253-9303-5B91C6271729}"/>
              </a:ext>
            </a:extLst>
          </p:cNvPr>
          <p:cNvSpPr txBox="1"/>
          <p:nvPr/>
        </p:nvSpPr>
        <p:spPr>
          <a:xfrm>
            <a:off x="1946319" y="2600340"/>
            <a:ext cx="78099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6E3DB8-A7FE-462F-B98D-07464F1D9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213653"/>
              </p:ext>
            </p:extLst>
          </p:nvPr>
        </p:nvGraphicFramePr>
        <p:xfrm>
          <a:off x="0" y="1"/>
          <a:ext cx="5806235" cy="6857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9A62B-4687-453E-8392-46B550D72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57988"/>
              </p:ext>
            </p:extLst>
          </p:nvPr>
        </p:nvGraphicFramePr>
        <p:xfrm>
          <a:off x="5806235" y="0"/>
          <a:ext cx="638576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8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4" y="165028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Mould Area: 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85992"/>
              </p:ext>
            </p:extLst>
          </p:nvPr>
        </p:nvGraphicFramePr>
        <p:xfrm>
          <a:off x="231722" y="789355"/>
          <a:ext cx="11728556" cy="33860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9638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6613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84557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6554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9287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4634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69131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99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  <a:r>
                        <a:rPr lang="en-IN" sz="1200" b="1" dirty="0"/>
                        <a:t> 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58390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1839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109%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109%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395981"/>
              </p:ext>
            </p:extLst>
          </p:nvPr>
        </p:nvGraphicFramePr>
        <p:xfrm>
          <a:off x="231722" y="4288664"/>
          <a:ext cx="11728555" cy="240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7"/>
            <a:ext cx="913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Factory: 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33932"/>
              </p:ext>
            </p:extLst>
          </p:nvPr>
        </p:nvGraphicFramePr>
        <p:xfrm>
          <a:off x="444500" y="1172653"/>
          <a:ext cx="11531600" cy="34169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3681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1586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30933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2609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149%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95%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732976"/>
              </p:ext>
            </p:extLst>
          </p:nvPr>
        </p:nvGraphicFramePr>
        <p:xfrm>
          <a:off x="444500" y="4702082"/>
          <a:ext cx="11531600" cy="2155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Production: Person in charge – MR. Rahil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616"/>
              </p:ext>
            </p:extLst>
          </p:nvPr>
        </p:nvGraphicFramePr>
        <p:xfrm>
          <a:off x="315755" y="848971"/>
          <a:ext cx="11313870" cy="32140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20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43053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1636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1149577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116623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988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33244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438220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1022502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376296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6363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SEPTEMBER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SEPTEMBER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Kitchen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1879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690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5735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Lift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995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015760"/>
              </p:ext>
            </p:extLst>
          </p:nvPr>
        </p:nvGraphicFramePr>
        <p:xfrm>
          <a:off x="315755" y="4237150"/>
          <a:ext cx="11560490" cy="243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17748</TotalTime>
  <Words>2167</Words>
  <Application>Microsoft Office PowerPoint</Application>
  <PresentationFormat>Widescreen</PresentationFormat>
  <Paragraphs>1305</Paragraphs>
  <Slides>34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Algerian</vt:lpstr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SEPTEMBER 24. </vt:lpstr>
      <vt:lpstr>In House Labour Rate Monthly Summary   </vt:lpstr>
      <vt:lpstr>PowerPoint Presentation</vt:lpstr>
      <vt:lpstr>PowerPoint Presentation</vt:lpstr>
      <vt:lpstr>Special Mould Area: Person in charge – MR. VITRANG </vt:lpstr>
      <vt:lpstr>PowerPoint Presentation</vt:lpstr>
      <vt:lpstr>PowerPoint Presentation</vt:lpstr>
      <vt:lpstr>PowerPoint Presentation</vt:lpstr>
      <vt:lpstr>Pod Production: Person in charge – MR. Rahil</vt:lpstr>
      <vt:lpstr>PowerPoint Presentation</vt:lpstr>
      <vt:lpstr>Reinforcement Yard: Person In charge – MR. DK Patel.</vt:lpstr>
      <vt:lpstr>CIVIL Work  Person In charge – MR. Gauri.</vt:lpstr>
      <vt:lpstr>2D Element Repairing: Person In charge – MR. Sivaraman.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September 24 Concrete Monthly Summary: Special Mould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1252</cp:revision>
  <cp:lastPrinted>2024-11-14T09:47:16Z</cp:lastPrinted>
  <dcterms:created xsi:type="dcterms:W3CDTF">2023-01-03T04:57:00Z</dcterms:created>
  <dcterms:modified xsi:type="dcterms:W3CDTF">2024-11-14T09:49:09Z</dcterms:modified>
</cp:coreProperties>
</file>