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F9B241B-8947-4594-A6A8-4E4763C11F1C}"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119017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F9B241B-8947-4594-A6A8-4E4763C11F1C}"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285634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F9B241B-8947-4594-A6A8-4E4763C11F1C}"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B0543-0608-47E6-8C64-E9F30341D97C}"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686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F9B241B-8947-4594-A6A8-4E4763C11F1C}"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4255195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F9B241B-8947-4594-A6A8-4E4763C11F1C}"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B0543-0608-47E6-8C64-E9F30341D97C}"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875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F9B241B-8947-4594-A6A8-4E4763C11F1C}"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392515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F9B241B-8947-4594-A6A8-4E4763C11F1C}"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2584089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F9B241B-8947-4594-A6A8-4E4763C11F1C}"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369156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F9B241B-8947-4594-A6A8-4E4763C11F1C}"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363115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F9B241B-8947-4594-A6A8-4E4763C11F1C}" type="datetimeFigureOut">
              <a:rPr lang="fr-FR" smtClean="0"/>
              <a:t>29/06/2021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33699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F9B241B-8947-4594-A6A8-4E4763C11F1C}"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88986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F9B241B-8947-4594-A6A8-4E4763C11F1C}" type="datetimeFigureOut">
              <a:rPr lang="fr-FR" smtClean="0"/>
              <a:t>29/06/2021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27424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F9B241B-8947-4594-A6A8-4E4763C11F1C}" type="datetimeFigureOut">
              <a:rPr lang="fr-FR" smtClean="0"/>
              <a:t>29/06/2021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376417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B241B-8947-4594-A6A8-4E4763C11F1C}" type="datetimeFigureOut">
              <a:rPr lang="fr-FR" smtClean="0"/>
              <a:t>29/06/2021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379706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F9B241B-8947-4594-A6A8-4E4763C11F1C}"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164617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F9B241B-8947-4594-A6A8-4E4763C11F1C}" type="datetimeFigureOut">
              <a:rPr lang="fr-FR" smtClean="0"/>
              <a:t>29/06/2021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B0543-0608-47E6-8C64-E9F30341D97C}" type="slidenum">
              <a:rPr lang="fr-FR" smtClean="0"/>
              <a:t>‹N°›</a:t>
            </a:fld>
            <a:endParaRPr lang="fr-FR"/>
          </a:p>
        </p:txBody>
      </p:sp>
    </p:spTree>
    <p:extLst>
      <p:ext uri="{BB962C8B-B14F-4D97-AF65-F5344CB8AC3E}">
        <p14:creationId xmlns:p14="http://schemas.microsoft.com/office/powerpoint/2010/main" val="391530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9B241B-8947-4594-A6A8-4E4763C11F1C}" type="datetimeFigureOut">
              <a:rPr lang="fr-FR" smtClean="0"/>
              <a:t>29/06/2021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BB0543-0608-47E6-8C64-E9F30341D97C}" type="slidenum">
              <a:rPr lang="fr-FR" smtClean="0"/>
              <a:t>‹N°›</a:t>
            </a:fld>
            <a:endParaRPr lang="fr-FR"/>
          </a:p>
        </p:txBody>
      </p:sp>
    </p:spTree>
    <p:extLst>
      <p:ext uri="{BB962C8B-B14F-4D97-AF65-F5344CB8AC3E}">
        <p14:creationId xmlns:p14="http://schemas.microsoft.com/office/powerpoint/2010/main" val="3942378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omarelgabrys-blog/230a1808ec9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569491" y="174057"/>
            <a:ext cx="10398457" cy="1136128"/>
          </a:xfrm>
        </p:spPr>
        <p:txBody>
          <a:bodyPr>
            <a:noAutofit/>
          </a:bodyPr>
          <a:lstStyle/>
          <a:p>
            <a:pPr algn="ctr"/>
            <a:r>
              <a:rPr lang="fr-FR" sz="6600" b="1" dirty="0" smtClean="0"/>
              <a:t>Introduction to </a:t>
            </a:r>
            <a:r>
              <a:rPr lang="fr-FR" sz="6600" b="1" dirty="0" err="1" smtClean="0"/>
              <a:t>DataBase</a:t>
            </a:r>
            <a:endParaRPr lang="fr-FR" sz="4800" b="1" dirty="0"/>
          </a:p>
        </p:txBody>
      </p:sp>
      <p:sp>
        <p:nvSpPr>
          <p:cNvPr id="5" name="Espace réservé du contenu 4"/>
          <p:cNvSpPr>
            <a:spLocks noGrp="1"/>
          </p:cNvSpPr>
          <p:nvPr>
            <p:ph idx="1"/>
          </p:nvPr>
        </p:nvSpPr>
        <p:spPr>
          <a:xfrm>
            <a:off x="2538484" y="1473959"/>
            <a:ext cx="9262280" cy="4960960"/>
          </a:xfrm>
        </p:spPr>
        <p:txBody>
          <a:bodyPr>
            <a:normAutofit/>
          </a:bodyPr>
          <a:lstStyle/>
          <a:p>
            <a:r>
              <a:rPr lang="en-US" sz="3200" b="1" i="1" dirty="0">
                <a:solidFill>
                  <a:schemeClr val="tx1">
                    <a:lumMod val="95000"/>
                    <a:lumOff val="5000"/>
                  </a:schemeClr>
                </a:solidFill>
              </a:rPr>
              <a:t>Google defines database as “a structured set of data held in a computer, especially one that is accessible in various ways.” At its most basic, a database is just a way of storing and organizing information. Ideally it is organized in such a way that it can be </a:t>
            </a:r>
            <a:r>
              <a:rPr lang="en-US" sz="3200" b="1" i="1" dirty="0" smtClean="0">
                <a:solidFill>
                  <a:schemeClr val="tx1">
                    <a:lumMod val="95000"/>
                    <a:lumOff val="5000"/>
                  </a:schemeClr>
                </a:solidFill>
              </a:rPr>
              <a:t>easily accessed, managed, and updated.</a:t>
            </a:r>
            <a:endParaRPr lang="fr-FR" sz="3200" b="1" i="1" dirty="0">
              <a:solidFill>
                <a:schemeClr val="tx1">
                  <a:lumMod val="95000"/>
                  <a:lumOff val="5000"/>
                </a:schemeClr>
              </a:solidFill>
            </a:endParaRPr>
          </a:p>
        </p:txBody>
      </p:sp>
    </p:spTree>
    <p:extLst>
      <p:ext uri="{BB962C8B-B14F-4D97-AF65-F5344CB8AC3E}">
        <p14:creationId xmlns:p14="http://schemas.microsoft.com/office/powerpoint/2010/main" val="259788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4394" y="0"/>
            <a:ext cx="5937580" cy="4414068"/>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394" y="4414068"/>
            <a:ext cx="5937580" cy="2390721"/>
          </a:xfrm>
          <a:prstGeom prst="rect">
            <a:avLst/>
          </a:prstGeom>
        </p:spPr>
      </p:pic>
    </p:spTree>
    <p:extLst>
      <p:ext uri="{BB962C8B-B14F-4D97-AF65-F5344CB8AC3E}">
        <p14:creationId xmlns:p14="http://schemas.microsoft.com/office/powerpoint/2010/main" val="412466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4460" y="0"/>
            <a:ext cx="10385947" cy="1905000"/>
          </a:xfrm>
        </p:spPr>
        <p:txBody>
          <a:bodyPr>
            <a:noAutofit/>
          </a:bodyPr>
          <a:lstStyle/>
          <a:p>
            <a:pPr algn="ctr"/>
            <a:r>
              <a:rPr lang="fr-FR" sz="4800" b="1" dirty="0" err="1"/>
              <a:t>Database</a:t>
            </a:r>
            <a:r>
              <a:rPr lang="fr-FR" sz="4800" b="1" dirty="0"/>
              <a:t> Management System (DBMS)</a:t>
            </a:r>
            <a:r>
              <a:rPr lang="fr-FR" sz="6600" dirty="0"/>
              <a:t/>
            </a:r>
            <a:br>
              <a:rPr lang="fr-FR" sz="6600" dirty="0"/>
            </a:br>
            <a:endParaRPr lang="fr-FR" sz="6600" dirty="0"/>
          </a:p>
        </p:txBody>
      </p:sp>
      <p:sp>
        <p:nvSpPr>
          <p:cNvPr id="3" name="Espace réservé du contenu 2"/>
          <p:cNvSpPr>
            <a:spLocks noGrp="1"/>
          </p:cNvSpPr>
          <p:nvPr>
            <p:ph idx="1"/>
          </p:nvPr>
        </p:nvSpPr>
        <p:spPr>
          <a:xfrm>
            <a:off x="1596788" y="1596787"/>
            <a:ext cx="10317708" cy="5261213"/>
          </a:xfrm>
        </p:spPr>
        <p:txBody>
          <a:bodyPr>
            <a:normAutofit lnSpcReduction="10000"/>
          </a:bodyPr>
          <a:lstStyle/>
          <a:p>
            <a:r>
              <a:rPr lang="en-US" sz="2400" b="1" i="1" dirty="0">
                <a:solidFill>
                  <a:schemeClr val="tx1">
                    <a:lumMod val="95000"/>
                    <a:lumOff val="5000"/>
                  </a:schemeClr>
                </a:solidFill>
              </a:rPr>
              <a:t>We often mistakenly say our database is Oracle, MySQL, SQL Server, </a:t>
            </a:r>
            <a:r>
              <a:rPr lang="en-US" sz="2400" b="1" i="1" dirty="0" err="1">
                <a:solidFill>
                  <a:schemeClr val="tx1">
                    <a:lumMod val="95000"/>
                    <a:lumOff val="5000"/>
                  </a:schemeClr>
                </a:solidFill>
              </a:rPr>
              <a:t>MongoDB</a:t>
            </a:r>
            <a:r>
              <a:rPr lang="en-US" sz="2400" b="1" i="1" dirty="0">
                <a:solidFill>
                  <a:schemeClr val="tx1">
                    <a:lumMod val="95000"/>
                    <a:lumOff val="5000"/>
                  </a:schemeClr>
                </a:solidFill>
              </a:rPr>
              <a:t>. But, they aren’t databases, they are database management systems (DBMS</a:t>
            </a:r>
            <a:r>
              <a:rPr lang="en-US" sz="2400" b="1" i="1" dirty="0" smtClean="0">
                <a:solidFill>
                  <a:schemeClr val="tx1">
                    <a:lumMod val="95000"/>
                    <a:lumOff val="5000"/>
                  </a:schemeClr>
                </a:solidFill>
              </a:rPr>
              <a:t>).</a:t>
            </a:r>
          </a:p>
          <a:p>
            <a:pPr marL="0" indent="0">
              <a:buNone/>
            </a:pPr>
            <a:endParaRPr lang="en-US" sz="2400" b="1" i="1" dirty="0">
              <a:solidFill>
                <a:schemeClr val="tx1">
                  <a:lumMod val="95000"/>
                  <a:lumOff val="5000"/>
                </a:schemeClr>
              </a:solidFill>
            </a:endParaRPr>
          </a:p>
          <a:p>
            <a:r>
              <a:rPr lang="en-US" sz="2400" i="1" dirty="0">
                <a:solidFill>
                  <a:schemeClr val="tx1">
                    <a:lumMod val="95000"/>
                    <a:lumOff val="5000"/>
                  </a:schemeClr>
                </a:solidFill>
              </a:rPr>
              <a:t>The DBMS is the software that would be installed on your personal computer or on a server, then you would use it to manage one or more database</a:t>
            </a:r>
            <a:r>
              <a:rPr lang="en-US" sz="2400" i="1" dirty="0" smtClean="0">
                <a:solidFill>
                  <a:schemeClr val="tx1">
                    <a:lumMod val="95000"/>
                    <a:lumOff val="5000"/>
                  </a:schemeClr>
                </a:solidFill>
              </a:rPr>
              <a:t>.</a:t>
            </a:r>
          </a:p>
          <a:p>
            <a:pPr marL="0" indent="0">
              <a:buNone/>
            </a:pPr>
            <a:endParaRPr lang="en-US" sz="2400" i="1" dirty="0">
              <a:solidFill>
                <a:schemeClr val="tx1">
                  <a:lumMod val="95000"/>
                  <a:lumOff val="5000"/>
                </a:schemeClr>
              </a:solidFill>
            </a:endParaRPr>
          </a:p>
          <a:p>
            <a:r>
              <a:rPr lang="en-US" sz="2400" i="1" dirty="0">
                <a:solidFill>
                  <a:schemeClr val="tx1">
                    <a:lumMod val="95000"/>
                    <a:lumOff val="5000"/>
                  </a:schemeClr>
                </a:solidFill>
              </a:rPr>
              <a:t>The database has your actual data and the rules about that </a:t>
            </a:r>
            <a:r>
              <a:rPr lang="en-US" sz="2400" i="1" dirty="0" smtClean="0">
                <a:solidFill>
                  <a:schemeClr val="tx1">
                    <a:lumMod val="95000"/>
                    <a:lumOff val="5000"/>
                  </a:schemeClr>
                </a:solidFill>
              </a:rPr>
              <a:t>data</a:t>
            </a:r>
            <a:r>
              <a:rPr lang="en-US" sz="2400" i="1" dirty="0">
                <a:solidFill>
                  <a:schemeClr val="tx1">
                    <a:lumMod val="95000"/>
                    <a:lumOff val="5000"/>
                  </a:schemeClr>
                </a:solidFill>
              </a:rPr>
              <a:t>, while the DBMS is the program that surrounds and manages your actual data, and it enforces the rules you specified on your data. The rules for example could be the type of the data, like integer or string, or the relationship between them</a:t>
            </a:r>
            <a:r>
              <a:rPr lang="en-US" sz="2400" i="1" dirty="0" smtClean="0">
                <a:solidFill>
                  <a:schemeClr val="tx1">
                    <a:lumMod val="95000"/>
                    <a:lumOff val="5000"/>
                  </a:schemeClr>
                </a:solidFill>
              </a:rPr>
              <a:t>. </a:t>
            </a:r>
          </a:p>
          <a:p>
            <a:endParaRPr lang="en-US" b="1" i="1" dirty="0">
              <a:solidFill>
                <a:schemeClr val="tx1">
                  <a:lumMod val="95000"/>
                  <a:lumOff val="5000"/>
                </a:schemeClr>
              </a:solidFill>
            </a:endParaRPr>
          </a:p>
          <a:p>
            <a:pPr marL="0" indent="0">
              <a:buNone/>
            </a:pPr>
            <a:endParaRPr lang="fr-FR" b="1" i="1" dirty="0">
              <a:solidFill>
                <a:schemeClr val="tx1">
                  <a:lumMod val="95000"/>
                  <a:lumOff val="5000"/>
                </a:schemeClr>
              </a:solidFill>
            </a:endParaRPr>
          </a:p>
        </p:txBody>
      </p:sp>
    </p:spTree>
    <p:extLst>
      <p:ext uri="{BB962C8B-B14F-4D97-AF65-F5344CB8AC3E}">
        <p14:creationId xmlns:p14="http://schemas.microsoft.com/office/powerpoint/2010/main" val="163183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5969" y="413981"/>
            <a:ext cx="10222173" cy="5973171"/>
          </a:xfrm>
        </p:spPr>
        <p:txBody>
          <a:bodyPr>
            <a:noAutofit/>
          </a:bodyPr>
          <a:lstStyle/>
          <a:p>
            <a:r>
              <a:rPr lang="en-US" sz="2400" i="1" dirty="0">
                <a:solidFill>
                  <a:schemeClr val="tx1">
                    <a:lumMod val="95000"/>
                    <a:lumOff val="5000"/>
                  </a:schemeClr>
                </a:solidFill>
              </a:rPr>
              <a:t>In practice it’s very common to have multiple databases. The database that deals with your order and customer information might be completely independent from you database that deals with human resource information. And in many organizations, you don’t just have multiple databases but multiple DBMS. Sometimes it’s because one DBMS is better at something than the other.</a:t>
            </a:r>
          </a:p>
          <a:p>
            <a:r>
              <a:rPr lang="en-US" sz="2400" i="1" dirty="0">
                <a:solidFill>
                  <a:schemeClr val="tx1">
                    <a:lumMod val="95000"/>
                    <a:lumOff val="5000"/>
                  </a:schemeClr>
                </a:solidFill>
              </a:rPr>
              <a:t>There are different DBMS, and they are categorized under:</a:t>
            </a:r>
          </a:p>
          <a:p>
            <a:pPr>
              <a:buFont typeface="Wingdings" panose="05000000000000000000" pitchFamily="2" charset="2"/>
              <a:buChar char="§"/>
            </a:pPr>
            <a:r>
              <a:rPr lang="en-US" sz="2400" b="1" dirty="0">
                <a:solidFill>
                  <a:schemeClr val="tx1">
                    <a:lumMod val="95000"/>
                    <a:lumOff val="5000"/>
                  </a:schemeClr>
                </a:solidFill>
              </a:rPr>
              <a:t>Relational Database Management </a:t>
            </a:r>
            <a:r>
              <a:rPr lang="en-US" sz="2400" b="1" dirty="0" smtClean="0">
                <a:solidFill>
                  <a:schemeClr val="tx1">
                    <a:lumMod val="95000"/>
                    <a:lumOff val="5000"/>
                  </a:schemeClr>
                </a:solidFill>
              </a:rPr>
              <a:t>Systems.</a:t>
            </a:r>
            <a:endParaRPr lang="en-US" sz="2400" b="1" dirty="0">
              <a:solidFill>
                <a:schemeClr val="tx1">
                  <a:lumMod val="95000"/>
                  <a:lumOff val="5000"/>
                </a:schemeClr>
              </a:solidFill>
            </a:endParaRPr>
          </a:p>
          <a:p>
            <a:pPr>
              <a:buFont typeface="Wingdings" panose="05000000000000000000" pitchFamily="2" charset="2"/>
              <a:buChar char="§"/>
            </a:pPr>
            <a:r>
              <a:rPr lang="en-US" sz="2400" b="1" dirty="0">
                <a:solidFill>
                  <a:schemeClr val="tx1">
                    <a:lumMod val="95000"/>
                    <a:lumOff val="5000"/>
                  </a:schemeClr>
                </a:solidFill>
              </a:rPr>
              <a:t>Hierarchical Database </a:t>
            </a:r>
            <a:r>
              <a:rPr lang="en-US" sz="2400" b="1" dirty="0" smtClean="0">
                <a:solidFill>
                  <a:schemeClr val="tx1">
                    <a:lumMod val="95000"/>
                    <a:lumOff val="5000"/>
                  </a:schemeClr>
                </a:solidFill>
              </a:rPr>
              <a:t>Systems.</a:t>
            </a:r>
            <a:endParaRPr lang="en-US" sz="2400" b="1" dirty="0">
              <a:solidFill>
                <a:schemeClr val="tx1">
                  <a:lumMod val="95000"/>
                  <a:lumOff val="5000"/>
                </a:schemeClr>
              </a:solidFill>
            </a:endParaRPr>
          </a:p>
          <a:p>
            <a:pPr>
              <a:buFont typeface="Wingdings" panose="05000000000000000000" pitchFamily="2" charset="2"/>
              <a:buChar char="§"/>
            </a:pPr>
            <a:r>
              <a:rPr lang="en-US" sz="2400" b="1" dirty="0">
                <a:solidFill>
                  <a:schemeClr val="tx1">
                    <a:lumMod val="95000"/>
                    <a:lumOff val="5000"/>
                  </a:schemeClr>
                </a:solidFill>
              </a:rPr>
              <a:t>Network Database </a:t>
            </a:r>
            <a:r>
              <a:rPr lang="en-US" sz="2400" b="1" dirty="0" smtClean="0">
                <a:solidFill>
                  <a:schemeClr val="tx1">
                    <a:lumMod val="95000"/>
                    <a:lumOff val="5000"/>
                  </a:schemeClr>
                </a:solidFill>
              </a:rPr>
              <a:t>Systems.</a:t>
            </a:r>
            <a:endParaRPr lang="en-US" sz="2400" b="1" dirty="0">
              <a:solidFill>
                <a:schemeClr val="tx1">
                  <a:lumMod val="95000"/>
                  <a:lumOff val="5000"/>
                </a:schemeClr>
              </a:solidFill>
            </a:endParaRPr>
          </a:p>
          <a:p>
            <a:pPr>
              <a:buFont typeface="Wingdings" panose="05000000000000000000" pitchFamily="2" charset="2"/>
              <a:buChar char="§"/>
            </a:pPr>
            <a:r>
              <a:rPr lang="en-US" sz="2400" b="1" dirty="0">
                <a:solidFill>
                  <a:schemeClr val="tx1">
                    <a:lumMod val="95000"/>
                    <a:lumOff val="5000"/>
                  </a:schemeClr>
                </a:solidFill>
              </a:rPr>
              <a:t>Object-Oriented Database </a:t>
            </a:r>
            <a:r>
              <a:rPr lang="en-US" sz="2400" b="1" dirty="0" smtClean="0">
                <a:solidFill>
                  <a:schemeClr val="tx1">
                    <a:lumMod val="95000"/>
                    <a:lumOff val="5000"/>
                  </a:schemeClr>
                </a:solidFill>
              </a:rPr>
              <a:t>Systems.</a:t>
            </a:r>
            <a:endParaRPr lang="en-US" sz="2400" b="1" dirty="0">
              <a:solidFill>
                <a:schemeClr val="tx1">
                  <a:lumMod val="95000"/>
                  <a:lumOff val="5000"/>
                </a:schemeClr>
              </a:solidFill>
            </a:endParaRPr>
          </a:p>
          <a:p>
            <a:pPr>
              <a:buFont typeface="Wingdings" panose="05000000000000000000" pitchFamily="2" charset="2"/>
              <a:buChar char="§"/>
            </a:pPr>
            <a:r>
              <a:rPr lang="en-US" sz="2400" b="1" dirty="0" err="1">
                <a:solidFill>
                  <a:schemeClr val="tx1">
                    <a:lumMod val="95000"/>
                    <a:lumOff val="5000"/>
                  </a:schemeClr>
                </a:solidFill>
              </a:rPr>
              <a:t>NoSQL</a:t>
            </a:r>
            <a:r>
              <a:rPr lang="en-US" sz="2400" b="1" dirty="0">
                <a:solidFill>
                  <a:schemeClr val="tx1">
                    <a:lumMod val="95000"/>
                    <a:lumOff val="5000"/>
                  </a:schemeClr>
                </a:solidFill>
              </a:rPr>
              <a:t> Database </a:t>
            </a:r>
            <a:r>
              <a:rPr lang="en-US" sz="2400" b="1" dirty="0" smtClean="0">
                <a:solidFill>
                  <a:schemeClr val="tx1">
                    <a:lumMod val="95000"/>
                    <a:lumOff val="5000"/>
                  </a:schemeClr>
                </a:solidFill>
              </a:rPr>
              <a:t>Systems.</a:t>
            </a:r>
            <a:endParaRPr lang="en-US" sz="2400" b="1" dirty="0">
              <a:solidFill>
                <a:schemeClr val="tx1">
                  <a:lumMod val="95000"/>
                  <a:lumOff val="5000"/>
                </a:schemeClr>
              </a:solidFill>
            </a:endParaRPr>
          </a:p>
        </p:txBody>
      </p:sp>
    </p:spTree>
    <p:extLst>
      <p:ext uri="{BB962C8B-B14F-4D97-AF65-F5344CB8AC3E}">
        <p14:creationId xmlns:p14="http://schemas.microsoft.com/office/powerpoint/2010/main" val="1294067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15152" y="354842"/>
            <a:ext cx="9689460" cy="5556380"/>
          </a:xfrm>
        </p:spPr>
        <p:txBody>
          <a:bodyPr>
            <a:normAutofit/>
          </a:bodyPr>
          <a:lstStyle/>
          <a:p>
            <a:r>
              <a:rPr lang="en-US" sz="2400" i="1" dirty="0"/>
              <a:t>We are going to focus on the relational database management systems (RDBMS). And here’s Why? …</a:t>
            </a:r>
          </a:p>
          <a:p>
            <a:r>
              <a:rPr lang="en-US" sz="2400" i="1" dirty="0"/>
              <a:t>They are the most common used one.</a:t>
            </a:r>
          </a:p>
          <a:p>
            <a:r>
              <a:rPr lang="en-US" sz="2400" i="1" dirty="0"/>
              <a:t>The principles we are going to discuss here are usable across all of them.</a:t>
            </a:r>
          </a:p>
          <a:p>
            <a:r>
              <a:rPr lang="en-US" sz="2400" i="1" dirty="0"/>
              <a:t>If you know you are going to jump into </a:t>
            </a:r>
            <a:r>
              <a:rPr lang="en-US" sz="2400" i="1" dirty="0" err="1"/>
              <a:t>NoSQL</a:t>
            </a:r>
            <a:r>
              <a:rPr lang="en-US" sz="2400" i="1" dirty="0"/>
              <a:t> databases, most of the introductions assumes you already understand relation database concepts and will use these concepts to explain what’s offered by </a:t>
            </a:r>
            <a:r>
              <a:rPr lang="en-US" sz="2400" i="1" dirty="0" err="1"/>
              <a:t>NoSQL</a:t>
            </a:r>
            <a:r>
              <a:rPr lang="en-US" sz="2400" i="1" dirty="0"/>
              <a:t> databases.</a:t>
            </a:r>
          </a:p>
          <a:p>
            <a:r>
              <a:rPr lang="en-US" sz="2400" b="1" i="1" dirty="0"/>
              <a:t>RDBMS are like Oracle, MySQL, SQL Server, SQLite, DB2, …etc.</a:t>
            </a:r>
            <a:endParaRPr lang="fr-FR" sz="2400" b="1" i="1" dirty="0"/>
          </a:p>
        </p:txBody>
      </p:sp>
    </p:spTree>
    <p:extLst>
      <p:ext uri="{BB962C8B-B14F-4D97-AF65-F5344CB8AC3E}">
        <p14:creationId xmlns:p14="http://schemas.microsoft.com/office/powerpoint/2010/main" val="604598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2764" y="109181"/>
            <a:ext cx="10877267" cy="1774210"/>
          </a:xfrm>
        </p:spPr>
        <p:txBody>
          <a:bodyPr>
            <a:noAutofit/>
          </a:bodyPr>
          <a:lstStyle/>
          <a:p>
            <a:pPr algn="ctr"/>
            <a:r>
              <a:rPr lang="fr-FR" sz="5400" b="1" dirty="0" err="1"/>
              <a:t>Structured</a:t>
            </a:r>
            <a:r>
              <a:rPr lang="fr-FR" sz="5400" b="1" dirty="0"/>
              <a:t> </a:t>
            </a:r>
            <a:r>
              <a:rPr lang="fr-FR" sz="5400" b="1" dirty="0" err="1"/>
              <a:t>Query</a:t>
            </a:r>
            <a:r>
              <a:rPr lang="fr-FR" sz="5400" b="1" dirty="0"/>
              <a:t> </a:t>
            </a:r>
            <a:r>
              <a:rPr lang="fr-FR" sz="5400" b="1" dirty="0" err="1"/>
              <a:t>Language</a:t>
            </a:r>
            <a:r>
              <a:rPr lang="fr-FR" sz="5400" b="1" dirty="0"/>
              <a:t> (SQL)</a:t>
            </a:r>
          </a:p>
        </p:txBody>
      </p:sp>
      <p:sp>
        <p:nvSpPr>
          <p:cNvPr id="3" name="Espace réservé du contenu 2"/>
          <p:cNvSpPr>
            <a:spLocks noGrp="1"/>
          </p:cNvSpPr>
          <p:nvPr>
            <p:ph idx="1"/>
          </p:nvPr>
        </p:nvSpPr>
        <p:spPr>
          <a:xfrm>
            <a:off x="1132763" y="2210938"/>
            <a:ext cx="10877267" cy="4339987"/>
          </a:xfrm>
        </p:spPr>
        <p:txBody>
          <a:bodyPr>
            <a:normAutofit/>
          </a:bodyPr>
          <a:lstStyle/>
          <a:p>
            <a:r>
              <a:rPr lang="en-US" sz="2200" b="1" i="1" dirty="0"/>
              <a:t>It’s the language that’s used to create, read, update or delete data (falls under the acronym CRUD), and also to define the databases themselves.</a:t>
            </a:r>
          </a:p>
          <a:p>
            <a:r>
              <a:rPr lang="en-US" sz="2200" b="1" i="1" dirty="0"/>
              <a:t>It’s not a programming language, it’s considered as a declarative query language. You just need to say what you want, and you let the DBMS handle how that’s actually done for you.</a:t>
            </a:r>
          </a:p>
          <a:p>
            <a:r>
              <a:rPr lang="en-US" sz="2200" b="1" i="1" dirty="0"/>
              <a:t>On the other hand, in the programming language, you would have to do write the steps to do this; maybe some loops, and checking to see if this is the required data or not.</a:t>
            </a:r>
          </a:p>
          <a:p>
            <a:r>
              <a:rPr lang="en-US" sz="2200" b="1" i="1" dirty="0"/>
              <a:t>We are going to cover </a:t>
            </a:r>
            <a:r>
              <a:rPr lang="en-US" sz="2200" b="1" i="1" dirty="0">
                <a:hlinkClick r:id="rId2"/>
              </a:rPr>
              <a:t>SQL</a:t>
            </a:r>
            <a:r>
              <a:rPr lang="en-US" sz="2200" b="1" i="1" dirty="0"/>
              <a:t> in later tutorials, the syntax is very easy to understand, but, most of DBMS have their own different implementation of the SQL language, although basic SQL knowledge works with all of them</a:t>
            </a:r>
            <a:r>
              <a:rPr lang="en-US" sz="2200" i="1" dirty="0" smtClean="0"/>
              <a:t>.</a:t>
            </a:r>
            <a:endParaRPr lang="en-US" sz="2200" i="1" dirty="0"/>
          </a:p>
        </p:txBody>
      </p:sp>
    </p:spTree>
    <p:extLst>
      <p:ext uri="{BB962C8B-B14F-4D97-AF65-F5344CB8AC3E}">
        <p14:creationId xmlns:p14="http://schemas.microsoft.com/office/powerpoint/2010/main" val="287711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87858" y="302704"/>
            <a:ext cx="5131557" cy="1280890"/>
          </a:xfrm>
        </p:spPr>
        <p:txBody>
          <a:bodyPr>
            <a:normAutofit fontScale="90000"/>
          </a:bodyPr>
          <a:lstStyle/>
          <a:p>
            <a:pPr algn="ctr"/>
            <a:r>
              <a:rPr lang="fr-FR" sz="4000" b="1" dirty="0"/>
              <a:t>MySQL — The </a:t>
            </a:r>
            <a:r>
              <a:rPr lang="fr-FR" sz="4000" b="1" dirty="0" err="1"/>
              <a:t>Relational</a:t>
            </a:r>
            <a:r>
              <a:rPr lang="fr-FR" sz="4000" b="1" dirty="0"/>
              <a:t> </a:t>
            </a:r>
            <a:r>
              <a:rPr lang="fr-FR" sz="4000" b="1" dirty="0" err="1"/>
              <a:t>Database</a:t>
            </a:r>
            <a:r>
              <a:rPr lang="fr-FR" dirty="0"/>
              <a:t/>
            </a:r>
            <a:br>
              <a:rPr lang="fr-FR" dirty="0"/>
            </a:br>
            <a:endParaRPr lang="fr-FR" dirty="0"/>
          </a:p>
        </p:txBody>
      </p:sp>
      <p:sp>
        <p:nvSpPr>
          <p:cNvPr id="3" name="Espace réservé du contenu 2"/>
          <p:cNvSpPr>
            <a:spLocks noGrp="1"/>
          </p:cNvSpPr>
          <p:nvPr>
            <p:ph idx="1"/>
          </p:nvPr>
        </p:nvSpPr>
        <p:spPr>
          <a:xfrm>
            <a:off x="1146412" y="1583595"/>
            <a:ext cx="11045588" cy="5090160"/>
          </a:xfrm>
        </p:spPr>
        <p:txBody>
          <a:bodyPr>
            <a:normAutofit/>
          </a:bodyPr>
          <a:lstStyle/>
          <a:p>
            <a:r>
              <a:rPr lang="en-US" sz="2000" i="1" dirty="0">
                <a:solidFill>
                  <a:schemeClr val="tx1">
                    <a:lumMod val="95000"/>
                    <a:lumOff val="5000"/>
                  </a:schemeClr>
                </a:solidFill>
              </a:rPr>
              <a:t>MySQL is a database system used on the web , The data in a MySQL database are stored in tables. A table is a collection of related data, and it consists of columns and rows.</a:t>
            </a:r>
          </a:p>
          <a:p>
            <a:r>
              <a:rPr lang="en-US" sz="2000" i="1" dirty="0">
                <a:solidFill>
                  <a:schemeClr val="tx1">
                    <a:lumMod val="95000"/>
                    <a:lumOff val="5000"/>
                  </a:schemeClr>
                </a:solidFill>
              </a:rPr>
              <a:t>MySQL is a database system that runs on a server</a:t>
            </a:r>
          </a:p>
          <a:p>
            <a:r>
              <a:rPr lang="en-US" sz="2000" i="1" dirty="0">
                <a:solidFill>
                  <a:schemeClr val="tx1">
                    <a:lumMod val="95000"/>
                    <a:lumOff val="5000"/>
                  </a:schemeClr>
                </a:solidFill>
              </a:rPr>
              <a:t>MySQL is ideal for both small and large applications</a:t>
            </a:r>
          </a:p>
          <a:p>
            <a:r>
              <a:rPr lang="en-US" sz="2000" i="1" dirty="0">
                <a:solidFill>
                  <a:schemeClr val="tx1">
                    <a:lumMod val="95000"/>
                    <a:lumOff val="5000"/>
                  </a:schemeClr>
                </a:solidFill>
              </a:rPr>
              <a:t>MySQL is very fast, reliable, and easy to use</a:t>
            </a:r>
          </a:p>
          <a:p>
            <a:r>
              <a:rPr lang="en-US" sz="2000" i="1" dirty="0">
                <a:solidFill>
                  <a:schemeClr val="tx1">
                    <a:lumMod val="95000"/>
                    <a:lumOff val="5000"/>
                  </a:schemeClr>
                </a:solidFill>
              </a:rPr>
              <a:t>MySQL uses standard SQL</a:t>
            </a:r>
          </a:p>
          <a:p>
            <a:r>
              <a:rPr lang="en-US" sz="2000" i="1" dirty="0">
                <a:solidFill>
                  <a:schemeClr val="tx1">
                    <a:lumMod val="95000"/>
                    <a:lumOff val="5000"/>
                  </a:schemeClr>
                </a:solidFill>
              </a:rPr>
              <a:t>MySQL compiles on a number of platforms</a:t>
            </a:r>
          </a:p>
          <a:p>
            <a:r>
              <a:rPr lang="en-US" sz="2000" i="1" dirty="0">
                <a:solidFill>
                  <a:schemeClr val="tx1">
                    <a:lumMod val="95000"/>
                    <a:lumOff val="5000"/>
                  </a:schemeClr>
                </a:solidFill>
              </a:rPr>
              <a:t>MySQL is free to download and use</a:t>
            </a:r>
          </a:p>
          <a:p>
            <a:r>
              <a:rPr lang="en-US" sz="2000" i="1" dirty="0">
                <a:solidFill>
                  <a:schemeClr val="tx1">
                    <a:lumMod val="95000"/>
                    <a:lumOff val="5000"/>
                  </a:schemeClr>
                </a:solidFill>
              </a:rPr>
              <a:t>MySQL is developed, distributed, and supported by Oracle </a:t>
            </a:r>
            <a:r>
              <a:rPr lang="en-US" sz="2000" i="1" dirty="0" smtClean="0">
                <a:solidFill>
                  <a:schemeClr val="tx1">
                    <a:lumMod val="95000"/>
                    <a:lumOff val="5000"/>
                  </a:schemeClr>
                </a:solidFill>
              </a:rPr>
              <a:t>Corporation</a:t>
            </a:r>
            <a:endParaRPr lang="en-US" sz="2000" i="1" dirty="0">
              <a:solidFill>
                <a:schemeClr val="tx1">
                  <a:lumMod val="95000"/>
                  <a:lumOff val="5000"/>
                </a:schemeClr>
              </a:solidFill>
            </a:endParaRPr>
          </a:p>
        </p:txBody>
      </p:sp>
      <p:pic>
        <p:nvPicPr>
          <p:cNvPr id="4" name="Image 4">
            <a:extLst>
              <a:ext uri="{FF2B5EF4-FFF2-40B4-BE49-F238E27FC236}">
                <a16:creationId xmlns:a16="http://schemas.microsoft.com/office/drawing/2014/main" xmlns="" id="{FA53D6A3-A038-4B0D-A7E8-A18600C88BAC}"/>
              </a:ext>
            </a:extLst>
          </p:cNvPr>
          <p:cNvPicPr>
            <a:picLocks noChangeAspect="1"/>
          </p:cNvPicPr>
          <p:nvPr/>
        </p:nvPicPr>
        <p:blipFill>
          <a:blip r:embed="rId2"/>
          <a:stretch>
            <a:fillRect/>
          </a:stretch>
        </p:blipFill>
        <p:spPr>
          <a:xfrm>
            <a:off x="7724633" y="302704"/>
            <a:ext cx="3089985" cy="1171254"/>
          </a:xfrm>
          <a:prstGeom prst="rect">
            <a:avLst/>
          </a:prstGeom>
        </p:spPr>
      </p:pic>
    </p:spTree>
    <p:extLst>
      <p:ext uri="{BB962C8B-B14F-4D97-AF65-F5344CB8AC3E}">
        <p14:creationId xmlns:p14="http://schemas.microsoft.com/office/powerpoint/2010/main" val="9815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2448" y="583167"/>
            <a:ext cx="2920771" cy="1280890"/>
          </a:xfrm>
        </p:spPr>
        <p:txBody>
          <a:bodyPr/>
          <a:lstStyle/>
          <a:p>
            <a:r>
              <a:rPr lang="fr-FR" sz="4000" b="1" dirty="0" err="1"/>
              <a:t>PostgreSQL</a:t>
            </a:r>
            <a:r>
              <a:rPr lang="fr-FR" b="1" dirty="0"/>
              <a:t/>
            </a:r>
            <a:br>
              <a:rPr lang="fr-FR" b="1" dirty="0"/>
            </a:br>
            <a:endParaRPr lang="fr-FR" dirty="0"/>
          </a:p>
        </p:txBody>
      </p:sp>
      <p:sp>
        <p:nvSpPr>
          <p:cNvPr id="3" name="Espace réservé du contenu 2"/>
          <p:cNvSpPr>
            <a:spLocks noGrp="1"/>
          </p:cNvSpPr>
          <p:nvPr>
            <p:ph idx="1"/>
          </p:nvPr>
        </p:nvSpPr>
        <p:spPr>
          <a:xfrm>
            <a:off x="1446663" y="2133599"/>
            <a:ext cx="10057949" cy="4308143"/>
          </a:xfrm>
        </p:spPr>
        <p:txBody>
          <a:bodyPr>
            <a:normAutofit lnSpcReduction="10000"/>
          </a:bodyPr>
          <a:lstStyle/>
          <a:p>
            <a:r>
              <a:rPr lang="en-US" sz="2400" i="1" dirty="0" err="1"/>
              <a:t>PostgreSQL</a:t>
            </a:r>
            <a:r>
              <a:rPr lang="en-US" sz="2400" i="1" dirty="0"/>
              <a:t> is a powerful, open source object-relational database system that uses and extends the SQL language combined with many features that safely store and scale the most complicated data workloads. </a:t>
            </a:r>
          </a:p>
          <a:p>
            <a:r>
              <a:rPr lang="en-US" sz="2400" i="1" dirty="0" err="1"/>
              <a:t>PostgreSQL</a:t>
            </a:r>
            <a:r>
              <a:rPr lang="en-US" sz="2400" i="1" dirty="0"/>
              <a:t> is highly extensible. For example, you can define your own data types, build out custom functions, even write code from different programming languages without recompiling your database.</a:t>
            </a:r>
          </a:p>
          <a:p>
            <a:r>
              <a:rPr lang="en-US" sz="2400" i="1" dirty="0"/>
              <a:t>It is a highly stable database management system.</a:t>
            </a:r>
          </a:p>
          <a:p>
            <a:r>
              <a:rPr lang="en-US" sz="2400" i="1" dirty="0" err="1"/>
              <a:t>PostgreSQL</a:t>
            </a:r>
            <a:r>
              <a:rPr lang="en-US" sz="2400" i="1" dirty="0"/>
              <a:t> is used as the primary data store or data warehouse for many web, mobile, geospatial, and analytics applications</a:t>
            </a:r>
          </a:p>
          <a:p>
            <a:endParaRPr lang="fr-FR" dirty="0"/>
          </a:p>
        </p:txBody>
      </p:sp>
      <p:pic>
        <p:nvPicPr>
          <p:cNvPr id="4" name="Image 3">
            <a:extLst>
              <a:ext uri="{FF2B5EF4-FFF2-40B4-BE49-F238E27FC236}">
                <a16:creationId xmlns:a16="http://schemas.microsoft.com/office/drawing/2014/main" xmlns="" id="{093AF790-2240-40FD-BEA9-83A712DEC9FE}"/>
              </a:ext>
            </a:extLst>
          </p:cNvPr>
          <p:cNvPicPr>
            <a:picLocks noChangeAspect="1"/>
          </p:cNvPicPr>
          <p:nvPr/>
        </p:nvPicPr>
        <p:blipFill>
          <a:blip r:embed="rId2"/>
          <a:stretch>
            <a:fillRect/>
          </a:stretch>
        </p:blipFill>
        <p:spPr>
          <a:xfrm>
            <a:off x="9047715" y="265645"/>
            <a:ext cx="1452338" cy="1598412"/>
          </a:xfrm>
          <a:prstGeom prst="rect">
            <a:avLst/>
          </a:prstGeom>
        </p:spPr>
      </p:pic>
    </p:spTree>
    <p:extLst>
      <p:ext uri="{BB962C8B-B14F-4D97-AF65-F5344CB8AC3E}">
        <p14:creationId xmlns:p14="http://schemas.microsoft.com/office/powerpoint/2010/main" val="370713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78526" y="596815"/>
            <a:ext cx="2975362" cy="1280890"/>
          </a:xfrm>
        </p:spPr>
        <p:txBody>
          <a:bodyPr>
            <a:normAutofit/>
          </a:bodyPr>
          <a:lstStyle/>
          <a:p>
            <a:r>
              <a:rPr lang="en-US" sz="4000" b="1" dirty="0"/>
              <a:t>SQL Server</a:t>
            </a:r>
            <a:endParaRPr lang="fr-FR" sz="4000" dirty="0"/>
          </a:p>
        </p:txBody>
      </p:sp>
      <p:sp>
        <p:nvSpPr>
          <p:cNvPr id="3" name="Espace réservé du contenu 2"/>
          <p:cNvSpPr>
            <a:spLocks noGrp="1"/>
          </p:cNvSpPr>
          <p:nvPr>
            <p:ph idx="1"/>
          </p:nvPr>
        </p:nvSpPr>
        <p:spPr>
          <a:xfrm>
            <a:off x="1405719" y="2133600"/>
            <a:ext cx="10358651" cy="4608394"/>
          </a:xfrm>
        </p:spPr>
        <p:txBody>
          <a:bodyPr>
            <a:normAutofit lnSpcReduction="10000"/>
          </a:bodyPr>
          <a:lstStyle/>
          <a:p>
            <a:r>
              <a:rPr lang="en-US" sz="2400" i="1" dirty="0"/>
              <a:t>SQL Server is a RDMS developed by Microsoft. As a database server it is a software product with the primary function of storing and retrieving data as requested by other software applications.</a:t>
            </a:r>
          </a:p>
          <a:p>
            <a:r>
              <a:rPr lang="en-US" sz="2400" i="1" dirty="0"/>
              <a:t>Similar to other RDBMS software, SQL Server is built on top of SQL, a standard programming language for interacting with the relational databases. </a:t>
            </a:r>
          </a:p>
          <a:p>
            <a:r>
              <a:rPr lang="en-US" sz="2400" i="1" dirty="0"/>
              <a:t>SQL server is tied to Transact-SQL, or T-SQL, the Microsoft’s implementation of SQL that adds a set of proprietary programming constructs.</a:t>
            </a:r>
          </a:p>
          <a:p>
            <a:r>
              <a:rPr lang="en-US" sz="2400" i="1" dirty="0"/>
              <a:t>SQL Server is ensuring the security of your database.</a:t>
            </a:r>
          </a:p>
          <a:p>
            <a:r>
              <a:rPr lang="en-US" sz="2400" i="1" dirty="0"/>
              <a:t>SQL Server installation and configuration of Microsoft SQL Server are easier</a:t>
            </a:r>
          </a:p>
          <a:p>
            <a:endParaRPr lang="fr-FR" dirty="0"/>
          </a:p>
        </p:txBody>
      </p:sp>
      <p:pic>
        <p:nvPicPr>
          <p:cNvPr id="4" name="Image 2">
            <a:extLst>
              <a:ext uri="{FF2B5EF4-FFF2-40B4-BE49-F238E27FC236}">
                <a16:creationId xmlns:a16="http://schemas.microsoft.com/office/drawing/2014/main" xmlns="" id="{9027EC38-7E8A-4C36-B813-8ABE11645D6F}"/>
              </a:ext>
            </a:extLst>
          </p:cNvPr>
          <p:cNvPicPr>
            <a:picLocks noChangeAspect="1"/>
          </p:cNvPicPr>
          <p:nvPr/>
        </p:nvPicPr>
        <p:blipFill>
          <a:blip r:embed="rId2"/>
          <a:stretch>
            <a:fillRect/>
          </a:stretch>
        </p:blipFill>
        <p:spPr>
          <a:xfrm>
            <a:off x="8668150" y="386835"/>
            <a:ext cx="2743200" cy="1490870"/>
          </a:xfrm>
          <a:prstGeom prst="rect">
            <a:avLst/>
          </a:prstGeom>
        </p:spPr>
      </p:pic>
    </p:spTree>
    <p:extLst>
      <p:ext uri="{BB962C8B-B14F-4D97-AF65-F5344CB8AC3E}">
        <p14:creationId xmlns:p14="http://schemas.microsoft.com/office/powerpoint/2010/main" val="288232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5946" y="31516"/>
            <a:ext cx="8911687" cy="1280890"/>
          </a:xfrm>
        </p:spPr>
        <p:txBody>
          <a:bodyPr/>
          <a:lstStyle/>
          <a:p>
            <a:r>
              <a:rPr lang="fr-FR" b="1" dirty="0" err="1"/>
              <a:t>Difference</a:t>
            </a:r>
            <a:r>
              <a:rPr lang="fr-FR" b="1" dirty="0"/>
              <a:t> </a:t>
            </a:r>
            <a:r>
              <a:rPr lang="fr-FR" b="1" dirty="0" err="1"/>
              <a:t>Between</a:t>
            </a:r>
            <a:r>
              <a:rPr lang="fr-FR" b="1" dirty="0"/>
              <a:t> the RDBMS</a:t>
            </a:r>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708" y="1517122"/>
            <a:ext cx="8540056" cy="5203500"/>
          </a:xfrm>
        </p:spPr>
      </p:pic>
    </p:spTree>
    <p:extLst>
      <p:ext uri="{BB962C8B-B14F-4D97-AF65-F5344CB8AC3E}">
        <p14:creationId xmlns:p14="http://schemas.microsoft.com/office/powerpoint/2010/main" val="2960172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TotalTime>
  <Words>501</Words>
  <Application>Microsoft Office PowerPoint</Application>
  <PresentationFormat>Grand écran</PresentationFormat>
  <Paragraphs>46</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Century Gothic</vt:lpstr>
      <vt:lpstr>Wingdings</vt:lpstr>
      <vt:lpstr>Wingdings 3</vt:lpstr>
      <vt:lpstr>Brin</vt:lpstr>
      <vt:lpstr>Introduction to DataBase</vt:lpstr>
      <vt:lpstr>Database Management System (DBMS) </vt:lpstr>
      <vt:lpstr>Présentation PowerPoint</vt:lpstr>
      <vt:lpstr>Présentation PowerPoint</vt:lpstr>
      <vt:lpstr>Structured Query Language (SQL)</vt:lpstr>
      <vt:lpstr>MySQL — The Relational Database </vt:lpstr>
      <vt:lpstr>PostgreSQL </vt:lpstr>
      <vt:lpstr>SQL Server</vt:lpstr>
      <vt:lpstr>Difference Between the RDBMS</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DataBase</dc:title>
  <dc:creator>Mohamed Anouar</dc:creator>
  <cp:lastModifiedBy>Mohamed Anouar</cp:lastModifiedBy>
  <cp:revision>5</cp:revision>
  <dcterms:created xsi:type="dcterms:W3CDTF">2021-06-29T15:24:17Z</dcterms:created>
  <dcterms:modified xsi:type="dcterms:W3CDTF">2021-06-29T16:07:20Z</dcterms:modified>
</cp:coreProperties>
</file>