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491" r:id="rId2"/>
    <p:sldId id="258" r:id="rId3"/>
    <p:sldId id="495" r:id="rId4"/>
    <p:sldId id="496" r:id="rId5"/>
    <p:sldId id="497" r:id="rId6"/>
    <p:sldId id="499" r:id="rId7"/>
    <p:sldId id="498" r:id="rId8"/>
    <p:sldId id="500" r:id="rId9"/>
    <p:sldId id="501" r:id="rId10"/>
    <p:sldId id="508" r:id="rId11"/>
    <p:sldId id="502" r:id="rId12"/>
    <p:sldId id="521" r:id="rId13"/>
    <p:sldId id="503" r:id="rId14"/>
    <p:sldId id="504" r:id="rId15"/>
    <p:sldId id="505" r:id="rId16"/>
    <p:sldId id="506" r:id="rId17"/>
    <p:sldId id="507" r:id="rId18"/>
    <p:sldId id="509" r:id="rId19"/>
    <p:sldId id="511" r:id="rId20"/>
    <p:sldId id="510" r:id="rId21"/>
    <p:sldId id="522" r:id="rId22"/>
    <p:sldId id="526" r:id="rId23"/>
    <p:sldId id="524" r:id="rId24"/>
    <p:sldId id="525" r:id="rId25"/>
    <p:sldId id="523" r:id="rId26"/>
    <p:sldId id="527" r:id="rId27"/>
    <p:sldId id="256" r:id="rId28"/>
    <p:sldId id="513" r:id="rId29"/>
    <p:sldId id="515" r:id="rId30"/>
    <p:sldId id="493" r:id="rId31"/>
    <p:sldId id="528" r:id="rId32"/>
    <p:sldId id="529" r:id="rId33"/>
    <p:sldId id="514" r:id="rId34"/>
    <p:sldId id="516" r:id="rId35"/>
    <p:sldId id="517" r:id="rId36"/>
    <p:sldId id="494" r:id="rId37"/>
    <p:sldId id="518" r:id="rId38"/>
    <p:sldId id="519" r:id="rId39"/>
    <p:sldId id="520"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6CAD4"/>
    <a:srgbClr val="F9B9EB"/>
    <a:srgbClr val="F139E4"/>
    <a:srgbClr val="FFFF66"/>
    <a:srgbClr val="3A30FA"/>
    <a:srgbClr val="FF6600"/>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29"/>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4/20/2022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273159258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12868-65FD-4572-A383-97DC0EC9B91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r>
              <a:rPr lang="en-US"/>
              <a:t>Advanced Web Technologies</a:t>
            </a:r>
          </a:p>
        </p:txBody>
      </p:sp>
      <p:sp>
        <p:nvSpPr>
          <p:cNvPr id="5" name="Footer Placeholder 4"/>
          <p:cNvSpPr>
            <a:spLocks noGrp="1"/>
          </p:cNvSpPr>
          <p:nvPr>
            <p:ph type="ftr" sz="quarter" idx="11"/>
          </p:nvPr>
        </p:nvSpPr>
        <p:spPr/>
        <p:txBody>
          <a:bodyPr/>
          <a:lstStyle>
            <a:lvl1pPr>
              <a:defRPr/>
            </a:lvl1pPr>
          </a:lstStyle>
          <a:p>
            <a:pPr>
              <a:defRPr/>
            </a:pPr>
            <a:r>
              <a:rPr lang="en-US"/>
              <a:t>Mudita - GroupNo</a:t>
            </a:r>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p:txBody>
          <a:bodyPr/>
          <a:lstStyle>
            <a:lvl1pPr>
              <a:defRPr/>
            </a:lvl1pPr>
          </a:lstStyle>
          <a:p>
            <a:r>
              <a:rPr lang="en-US"/>
              <a:t>Advanced Web Technologies</a:t>
            </a:r>
          </a:p>
        </p:txBody>
      </p:sp>
      <p:sp>
        <p:nvSpPr>
          <p:cNvPr id="11" name="Footer Placeholder 4"/>
          <p:cNvSpPr>
            <a:spLocks noGrp="1"/>
          </p:cNvSpPr>
          <p:nvPr>
            <p:ph type="ftr" sz="quarter" idx="11"/>
          </p:nvPr>
        </p:nvSpPr>
        <p:spPr/>
        <p:txBody>
          <a:bodyPr/>
          <a:lstStyle>
            <a:lvl1pPr>
              <a:defRPr/>
            </a:lvl1pPr>
          </a:lstStyle>
          <a:p>
            <a:pPr>
              <a:defRPr/>
            </a:pPr>
            <a:r>
              <a:rPr lang="en-US"/>
              <a:t>Mudita - GroupNo</a:t>
            </a:r>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r>
              <a:rPr lang="en-US"/>
              <a:t>Advanced Web Technologies</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pPr>
              <a:defRPr/>
            </a:pPr>
            <a:r>
              <a:rPr lang="en-US"/>
              <a:t>Mudita - GroupNo</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775DC763-8AAC-4A07-A453-38B55A3783BD}"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hf hdr="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52400" y="914400"/>
            <a:ext cx="8763000" cy="4038600"/>
          </a:xfrm>
          <a:prstGeom prst="rect">
            <a:avLst/>
          </a:prstGeom>
          <a:noFill/>
          <a:ln w="9525">
            <a:noFill/>
            <a:miter lim="800000"/>
            <a:headEnd/>
            <a:tailEnd/>
          </a:ln>
        </p:spPr>
        <p:txBody>
          <a:bodyPr tIns="33120" anchor="ctr"/>
          <a:lstStyle/>
          <a:p>
            <a:pPr algn="ctr" rtl="0">
              <a:spcBef>
                <a:spcPts val="0"/>
              </a:spcBef>
              <a:spcAft>
                <a:spcPts val="0"/>
              </a:spcAft>
            </a:pPr>
            <a:r>
              <a:rPr lang="en-US" sz="3200" b="1" i="0" u="none" strike="noStrike" dirty="0">
                <a:solidFill>
                  <a:srgbClr val="000000"/>
                </a:solidFill>
                <a:effectLst/>
                <a:latin typeface="Times New Roman" pitchFamily="18" charset="0"/>
                <a:cs typeface="Times New Roman" pitchFamily="18" charset="0"/>
              </a:rPr>
              <a:t>Advanced Web Technology (CS163) Class </a:t>
            </a:r>
          </a:p>
          <a:p>
            <a:pPr algn="ctr" rtl="0">
              <a:spcBef>
                <a:spcPts val="0"/>
              </a:spcBef>
              <a:spcAft>
                <a:spcPts val="0"/>
              </a:spcAft>
            </a:pPr>
            <a:endParaRPr lang="en-US" sz="4800" dirty="0">
              <a:effectLst/>
              <a:latin typeface="Times New Roman" pitchFamily="18" charset="0"/>
              <a:cs typeface="Times New Roman" pitchFamily="18" charset="0"/>
            </a:endParaRPr>
          </a:p>
          <a:p>
            <a:pPr algn="ctr" rtl="0">
              <a:spcBef>
                <a:spcPts val="400"/>
              </a:spcBef>
              <a:spcAft>
                <a:spcPts val="0"/>
              </a:spcAft>
            </a:pPr>
            <a:r>
              <a:rPr lang="en-US" sz="3200" dirty="0">
                <a:solidFill>
                  <a:srgbClr val="000000"/>
                </a:solidFill>
                <a:latin typeface="Times New Roman" pitchFamily="18" charset="0"/>
                <a:cs typeface="Times New Roman" pitchFamily="18" charset="0"/>
              </a:rPr>
              <a:t>o</a:t>
            </a:r>
            <a:r>
              <a:rPr lang="en-US" sz="3200" b="0" i="0" u="none" strike="noStrike" dirty="0">
                <a:solidFill>
                  <a:srgbClr val="000000"/>
                </a:solidFill>
                <a:effectLst/>
                <a:latin typeface="Times New Roman" pitchFamily="18" charset="0"/>
                <a:cs typeface="Times New Roman" pitchFamily="18" charset="0"/>
              </a:rPr>
              <a:t>n</a:t>
            </a:r>
            <a:endParaRPr lang="en-US" sz="4800" dirty="0">
              <a:effectLst/>
              <a:latin typeface="Times New Roman" pitchFamily="18" charset="0"/>
              <a:cs typeface="Times New Roman" pitchFamily="18" charset="0"/>
            </a:endParaRPr>
          </a:p>
          <a:p>
            <a:pPr algn="ctr" rtl="0">
              <a:spcBef>
                <a:spcPts val="400"/>
              </a:spcBef>
              <a:spcAft>
                <a:spcPts val="0"/>
              </a:spcAft>
            </a:pPr>
            <a:endParaRPr lang="en-US" sz="3200" b="1" i="1" u="none" strike="noStrike" dirty="0">
              <a:solidFill>
                <a:srgbClr val="000000"/>
              </a:solidFill>
              <a:effectLst/>
              <a:latin typeface="Times New Roman" pitchFamily="18" charset="0"/>
              <a:cs typeface="Times New Roman" pitchFamily="18" charset="0"/>
            </a:endParaRPr>
          </a:p>
          <a:p>
            <a:pPr algn="ctr">
              <a:spcBef>
                <a:spcPts val="400"/>
              </a:spcBef>
              <a:spcAft>
                <a:spcPts val="0"/>
              </a:spcAft>
            </a:pPr>
            <a:r>
              <a:rPr lang="en-US" sz="4800" b="1" i="1" dirty="0">
                <a:solidFill>
                  <a:srgbClr val="000000"/>
                </a:solidFill>
                <a:latin typeface="Times New Roman" pitchFamily="18" charset="0"/>
                <a:cs typeface="Times New Roman" pitchFamily="18" charset="0"/>
              </a:rPr>
              <a:t>AJAX</a:t>
            </a:r>
            <a:endParaRPr lang="en-US" sz="4800" dirty="0">
              <a:effectLst/>
              <a:latin typeface="Times New Roman" pitchFamily="18" charset="0"/>
              <a:cs typeface="Times New Roman" pitchFamily="18" charset="0"/>
            </a:endParaRPr>
          </a:p>
        </p:txBody>
      </p:sp>
      <p:sp>
        <p:nvSpPr>
          <p:cNvPr id="5" name="TextBox 4"/>
          <p:cNvSpPr txBox="1"/>
          <p:nvPr/>
        </p:nvSpPr>
        <p:spPr>
          <a:xfrm>
            <a:off x="1676400" y="5029200"/>
            <a:ext cx="4762500"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Sonam Mittal</a:t>
            </a:r>
          </a:p>
        </p:txBody>
      </p:sp>
      <p:sp>
        <p:nvSpPr>
          <p:cNvPr id="6" name="TextBox 5"/>
          <p:cNvSpPr txBox="1"/>
          <p:nvPr/>
        </p:nvSpPr>
        <p:spPr>
          <a:xfrm>
            <a:off x="1676400" y="5791200"/>
            <a:ext cx="6172200" cy="646331"/>
          </a:xfrm>
          <a:prstGeom prst="rect">
            <a:avLst/>
          </a:prstGeom>
          <a:noFill/>
        </p:spPr>
        <p:txBody>
          <a:bodyPr wrap="square" rtlCol="0">
            <a:spAutoFit/>
          </a:bodyPr>
          <a:lstStyle/>
          <a:p>
            <a:pPr algn="ctr"/>
            <a:r>
              <a:rPr lang="en-US" dirty="0">
                <a:solidFill>
                  <a:srgbClr val="FF0000"/>
                </a:solidFill>
                <a:latin typeface="Times New Roman" pitchFamily="18" charset="0"/>
                <a:cs typeface="Times New Roman" pitchFamily="18" charset="0"/>
              </a:rPr>
              <a:t>Department of Computer Science and Engineering</a:t>
            </a:r>
          </a:p>
          <a:p>
            <a:pPr algn="ctr"/>
            <a:r>
              <a:rPr lang="en-US" dirty="0">
                <a:solidFill>
                  <a:srgbClr val="FF0000"/>
                </a:solidFill>
                <a:latin typeface="Times New Roman" pitchFamily="18" charset="0"/>
                <a:cs typeface="Times New Roman" pitchFamily="18" charset="0"/>
              </a:rPr>
              <a:t>Chitkara University, Punjab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sz="3600" b="1" dirty="0">
                <a:solidFill>
                  <a:schemeClr val="bg1"/>
                </a:solidFill>
              </a:rPr>
              <a:t>HTTP</a:t>
            </a:r>
            <a:endParaRPr lang="en-US" dirty="0"/>
          </a:p>
        </p:txBody>
      </p:sp>
      <p:sp>
        <p:nvSpPr>
          <p:cNvPr id="3" name="Content Placeholder 2"/>
          <p:cNvSpPr>
            <a:spLocks noGrp="1"/>
          </p:cNvSpPr>
          <p:nvPr>
            <p:ph idx="1"/>
          </p:nvPr>
        </p:nvSpPr>
        <p:spPr>
          <a:xfrm>
            <a:off x="152400" y="990600"/>
            <a:ext cx="8686800" cy="4953000"/>
          </a:xfrm>
        </p:spPr>
        <p:txBody>
          <a:bodyPr/>
          <a:lstStyle/>
          <a:p>
            <a:pPr algn="just"/>
            <a:r>
              <a:rPr lang="en-US" sz="2400" dirty="0"/>
              <a:t>Basically, HTTP is a TCP/IP based communication protocol, that is used to deliver data (HTML files, image files, query results, etc.) on the World Wide Web .</a:t>
            </a:r>
          </a:p>
          <a:p>
            <a:pPr algn="just"/>
            <a:endParaRPr lang="en-US" sz="2400" dirty="0"/>
          </a:p>
          <a:p>
            <a:pPr algn="just"/>
            <a:r>
              <a:rPr lang="en-US" sz="2400" dirty="0"/>
              <a:t>HTTP specification specifies how clients' request data will be constructed and sent to the server, and how the servers respond to these </a:t>
            </a:r>
            <a:r>
              <a:rPr lang="en-US" dirty="0"/>
              <a:t>requests.</a:t>
            </a:r>
          </a:p>
          <a:p>
            <a:endParaRPr lang="en-US" dirty="0"/>
          </a:p>
        </p:txBody>
      </p:sp>
      <p:sp>
        <p:nvSpPr>
          <p:cNvPr id="4" name="Date Placeholder 3"/>
          <p:cNvSpPr>
            <a:spLocks noGrp="1"/>
          </p:cNvSpPr>
          <p:nvPr>
            <p:ph type="dt" sz="half" idx="10"/>
          </p:nvPr>
        </p:nvSpPr>
        <p:spPr/>
        <p:txBody>
          <a:bodyPr/>
          <a:lstStyle/>
          <a:p>
            <a:r>
              <a:rPr lang="en-US"/>
              <a:t>Advanced Web Technologies</a:t>
            </a:r>
          </a:p>
        </p:txBody>
      </p:sp>
      <p:sp>
        <p:nvSpPr>
          <p:cNvPr id="5" name="Footer Placeholder 4"/>
          <p:cNvSpPr>
            <a:spLocks noGrp="1"/>
          </p:cNvSpPr>
          <p:nvPr>
            <p:ph type="ftr" sz="quarter" idx="11"/>
          </p:nvPr>
        </p:nvSpPr>
        <p:spPr/>
        <p:txBody>
          <a:bodyPr/>
          <a:lstStyle/>
          <a:p>
            <a:pPr>
              <a:defRPr/>
            </a:pPr>
            <a:r>
              <a:rPr lang="en-US"/>
              <a:t>Mudita - GroupNo</a:t>
            </a:r>
          </a:p>
        </p:txBody>
      </p:sp>
      <p:sp>
        <p:nvSpPr>
          <p:cNvPr id="6" name="Slide Number Placeholder 5"/>
          <p:cNvSpPr>
            <a:spLocks noGrp="1"/>
          </p:cNvSpPr>
          <p:nvPr>
            <p:ph type="sldNum" sz="quarter" idx="12"/>
          </p:nvPr>
        </p:nvSpPr>
        <p:spPr/>
        <p:txBody>
          <a:bodyPr/>
          <a:lstStyle/>
          <a:p>
            <a:fld id="{8BD8F058-9003-4658-AA47-7D4800AF7EA2}"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sz="3600" b="1" dirty="0">
                <a:solidFill>
                  <a:schemeClr val="bg1"/>
                </a:solidFill>
              </a:rPr>
              <a:t>HTTP Features</a:t>
            </a:r>
            <a:endParaRPr lang="en-US" dirty="0"/>
          </a:p>
        </p:txBody>
      </p:sp>
      <p:sp>
        <p:nvSpPr>
          <p:cNvPr id="3" name="Content Placeholder 2"/>
          <p:cNvSpPr>
            <a:spLocks noGrp="1"/>
          </p:cNvSpPr>
          <p:nvPr>
            <p:ph idx="1"/>
          </p:nvPr>
        </p:nvSpPr>
        <p:spPr>
          <a:xfrm>
            <a:off x="342900" y="1371600"/>
            <a:ext cx="8458200" cy="4906963"/>
          </a:xfrm>
        </p:spPr>
        <p:txBody>
          <a:bodyPr/>
          <a:lstStyle/>
          <a:p>
            <a:pPr algn="just"/>
            <a:r>
              <a:rPr lang="en-US" b="1" dirty="0"/>
              <a:t>HTTP is connectionless:</a:t>
            </a:r>
            <a:r>
              <a:rPr lang="en-US" dirty="0"/>
              <a:t> The HTTP client, i.e., a browser initiates an HTTP request and after a request is made, the client waits for the response. The server processes the request and sends a response back after which client disconnect the connection. So client and server knows about each other during current request and response only. </a:t>
            </a:r>
          </a:p>
          <a:p>
            <a:pPr algn="just"/>
            <a:r>
              <a:rPr lang="en-US" b="1" dirty="0"/>
              <a:t>HTTP is media independent:</a:t>
            </a:r>
            <a:r>
              <a:rPr lang="en-US" dirty="0"/>
              <a:t> It means, any type of data can be sent by HTTP as long as both the client and the server know how to handle the data content. It is required for the client as well as the server to specify the content type using appropriate MIME-type(</a:t>
            </a:r>
            <a:r>
              <a:rPr lang="en-US" b="0" i="0" dirty="0">
                <a:solidFill>
                  <a:srgbClr val="4D5156"/>
                </a:solidFill>
                <a:effectLst/>
                <a:latin typeface="arial" panose="020B0604020202020204" pitchFamily="34" charset="0"/>
              </a:rPr>
              <a:t> </a:t>
            </a:r>
            <a:r>
              <a:rPr lang="en-US" dirty="0"/>
              <a:t>Multipurpose Internet Mail Extensions).</a:t>
            </a:r>
          </a:p>
          <a:p>
            <a:pPr algn="just"/>
            <a:endParaRPr lang="en-US" dirty="0"/>
          </a:p>
        </p:txBody>
      </p:sp>
      <p:sp>
        <p:nvSpPr>
          <p:cNvPr id="4" name="Date Placeholder 3"/>
          <p:cNvSpPr>
            <a:spLocks noGrp="1"/>
          </p:cNvSpPr>
          <p:nvPr>
            <p:ph type="dt" sz="half" idx="10"/>
          </p:nvPr>
        </p:nvSpPr>
        <p:spPr/>
        <p:txBody>
          <a:bodyPr/>
          <a:lstStyle/>
          <a:p>
            <a:r>
              <a:rPr lang="en-US"/>
              <a:t>Advanced Web Technologies</a:t>
            </a:r>
          </a:p>
        </p:txBody>
      </p:sp>
      <p:sp>
        <p:nvSpPr>
          <p:cNvPr id="5" name="Footer Placeholder 4"/>
          <p:cNvSpPr>
            <a:spLocks noGrp="1"/>
          </p:cNvSpPr>
          <p:nvPr>
            <p:ph type="ftr" sz="quarter" idx="11"/>
          </p:nvPr>
        </p:nvSpPr>
        <p:spPr/>
        <p:txBody>
          <a:bodyPr/>
          <a:lstStyle/>
          <a:p>
            <a:pPr>
              <a:defRPr/>
            </a:pPr>
            <a:r>
              <a:rPr lang="en-US"/>
              <a:t>Mudita - GroupNo</a:t>
            </a:r>
          </a:p>
        </p:txBody>
      </p:sp>
      <p:sp>
        <p:nvSpPr>
          <p:cNvPr id="6" name="Slide Number Placeholder 5"/>
          <p:cNvSpPr>
            <a:spLocks noGrp="1"/>
          </p:cNvSpPr>
          <p:nvPr>
            <p:ph type="sldNum" sz="quarter" idx="12"/>
          </p:nvPr>
        </p:nvSpPr>
        <p:spPr/>
        <p:txBody>
          <a:bodyPr/>
          <a:lstStyle/>
          <a:p>
            <a:fld id="{8BD8F058-9003-4658-AA47-7D4800AF7EA2}"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sz="3600" b="1" dirty="0">
                <a:solidFill>
                  <a:schemeClr val="bg1"/>
                </a:solidFill>
              </a:rPr>
              <a:t>HTTP Features</a:t>
            </a:r>
            <a:endParaRPr lang="en-US" dirty="0"/>
          </a:p>
        </p:txBody>
      </p:sp>
      <p:sp>
        <p:nvSpPr>
          <p:cNvPr id="3" name="Content Placeholder 2"/>
          <p:cNvSpPr>
            <a:spLocks noGrp="1"/>
          </p:cNvSpPr>
          <p:nvPr>
            <p:ph idx="1"/>
          </p:nvPr>
        </p:nvSpPr>
        <p:spPr>
          <a:xfrm>
            <a:off x="228600" y="762000"/>
            <a:ext cx="8458200" cy="4906963"/>
          </a:xfrm>
        </p:spPr>
        <p:txBody>
          <a:bodyPr/>
          <a:lstStyle/>
          <a:p>
            <a:pPr algn="just"/>
            <a:r>
              <a:rPr lang="en-US" b="1" dirty="0"/>
              <a:t>HTTP is stateless:</a:t>
            </a:r>
            <a:r>
              <a:rPr lang="en-US" dirty="0"/>
              <a:t> It is stateless protocol because each request is executed independently, without any knowledge of the requests that were executed before it, which means once the transaction ends the connection between the browser and the server is also lost.</a:t>
            </a:r>
          </a:p>
          <a:p>
            <a:pPr algn="just"/>
            <a:r>
              <a:rPr lang="en-US" dirty="0"/>
              <a:t>Due to this nature of the protocol, neither the client nor the browser can retain information between different requests across the web pages.</a:t>
            </a:r>
          </a:p>
          <a:p>
            <a:pPr algn="just"/>
            <a:r>
              <a:rPr lang="en-US" dirty="0"/>
              <a:t>What makes the protocol stateless is that in its original design, HTTP is a relatively simple file transfer protocol:</a:t>
            </a:r>
          </a:p>
          <a:p>
            <a:pPr lvl="1" algn="just"/>
            <a:r>
              <a:rPr lang="en-US" dirty="0"/>
              <a:t>make a request for a file named by a URL,</a:t>
            </a:r>
          </a:p>
          <a:p>
            <a:pPr lvl="1" algn="just"/>
            <a:r>
              <a:rPr lang="en-US" dirty="0"/>
              <a:t>get the file in response,</a:t>
            </a:r>
          </a:p>
          <a:p>
            <a:pPr lvl="1" algn="just"/>
            <a:r>
              <a:rPr lang="en-US" dirty="0"/>
              <a:t>disconnect.</a:t>
            </a:r>
          </a:p>
          <a:p>
            <a:pPr algn="just"/>
            <a:r>
              <a:rPr lang="en-US" dirty="0"/>
              <a:t>There was no relationship maintained between one connection and another, even from the same client. This simplifies the contract between client and server, and in many cases minimizes the amount of data that needs to be transferred.</a:t>
            </a:r>
          </a:p>
          <a:p>
            <a:pPr algn="just"/>
            <a:endParaRPr lang="en-US" dirty="0"/>
          </a:p>
        </p:txBody>
      </p:sp>
      <p:sp>
        <p:nvSpPr>
          <p:cNvPr id="4" name="Date Placeholder 3"/>
          <p:cNvSpPr>
            <a:spLocks noGrp="1"/>
          </p:cNvSpPr>
          <p:nvPr>
            <p:ph type="dt" sz="half" idx="10"/>
          </p:nvPr>
        </p:nvSpPr>
        <p:spPr/>
        <p:txBody>
          <a:bodyPr/>
          <a:lstStyle/>
          <a:p>
            <a:r>
              <a:rPr lang="en-US"/>
              <a:t>Advanced Web Technologies</a:t>
            </a:r>
          </a:p>
        </p:txBody>
      </p:sp>
      <p:sp>
        <p:nvSpPr>
          <p:cNvPr id="5" name="Footer Placeholder 4"/>
          <p:cNvSpPr>
            <a:spLocks noGrp="1"/>
          </p:cNvSpPr>
          <p:nvPr>
            <p:ph type="ftr" sz="quarter" idx="11"/>
          </p:nvPr>
        </p:nvSpPr>
        <p:spPr/>
        <p:txBody>
          <a:bodyPr/>
          <a:lstStyle/>
          <a:p>
            <a:pPr>
              <a:defRPr/>
            </a:pPr>
            <a:r>
              <a:rPr lang="en-US" dirty="0" err="1"/>
              <a:t>Mudita</a:t>
            </a:r>
            <a:r>
              <a:rPr lang="en-US" dirty="0"/>
              <a:t> - </a:t>
            </a:r>
            <a:r>
              <a:rPr lang="en-US" dirty="0" err="1"/>
              <a:t>GroupNo</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smtClean="0"/>
              <a:pPr/>
              <a:t>12</a:t>
            </a:fld>
            <a:endParaRPr lang="en-US"/>
          </a:p>
        </p:txBody>
      </p:sp>
    </p:spTree>
    <p:extLst>
      <p:ext uri="{BB962C8B-B14F-4D97-AF65-F5344CB8AC3E}">
        <p14:creationId xmlns:p14="http://schemas.microsoft.com/office/powerpoint/2010/main" val="3372936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sz="3600" b="1" dirty="0">
                <a:solidFill>
                  <a:schemeClr val="bg1"/>
                </a:solidFill>
              </a:rPr>
              <a:t>HTTP Architecture</a:t>
            </a:r>
            <a:endParaRPr lang="en-US" dirty="0"/>
          </a:p>
        </p:txBody>
      </p:sp>
      <p:sp>
        <p:nvSpPr>
          <p:cNvPr id="3" name="Content Placeholder 2"/>
          <p:cNvSpPr>
            <a:spLocks noGrp="1"/>
          </p:cNvSpPr>
          <p:nvPr>
            <p:ph idx="1"/>
          </p:nvPr>
        </p:nvSpPr>
        <p:spPr>
          <a:xfrm>
            <a:off x="228600" y="990600"/>
            <a:ext cx="3657600" cy="4906963"/>
          </a:xfrm>
        </p:spPr>
        <p:txBody>
          <a:bodyPr/>
          <a:lstStyle/>
          <a:p>
            <a:pPr algn="just"/>
            <a:r>
              <a:rPr lang="en-US" dirty="0"/>
              <a:t>This diagram shows a very basic architecture of a web application and depicts where HTTP protocol is a request/response protocol based on the client/server based architecture where web browsers, robots and search engines, etc. act like HTTP clients, and the Web server acts as a server.</a:t>
            </a:r>
          </a:p>
        </p:txBody>
      </p:sp>
      <p:sp>
        <p:nvSpPr>
          <p:cNvPr id="4" name="Date Placeholder 3"/>
          <p:cNvSpPr>
            <a:spLocks noGrp="1"/>
          </p:cNvSpPr>
          <p:nvPr>
            <p:ph type="dt" sz="half" idx="10"/>
          </p:nvPr>
        </p:nvSpPr>
        <p:spPr/>
        <p:txBody>
          <a:bodyPr/>
          <a:lstStyle/>
          <a:p>
            <a:r>
              <a:rPr lang="en-US"/>
              <a:t>Advanced Web Technologies</a:t>
            </a:r>
          </a:p>
        </p:txBody>
      </p:sp>
      <p:sp>
        <p:nvSpPr>
          <p:cNvPr id="5" name="Footer Placeholder 4"/>
          <p:cNvSpPr>
            <a:spLocks noGrp="1"/>
          </p:cNvSpPr>
          <p:nvPr>
            <p:ph type="ftr" sz="quarter" idx="11"/>
          </p:nvPr>
        </p:nvSpPr>
        <p:spPr/>
        <p:txBody>
          <a:bodyPr/>
          <a:lstStyle/>
          <a:p>
            <a:pPr>
              <a:defRPr/>
            </a:pPr>
            <a:r>
              <a:rPr lang="en-US"/>
              <a:t>Mudita - GroupNo</a:t>
            </a:r>
          </a:p>
        </p:txBody>
      </p:sp>
      <p:sp>
        <p:nvSpPr>
          <p:cNvPr id="6" name="Slide Number Placeholder 5"/>
          <p:cNvSpPr>
            <a:spLocks noGrp="1"/>
          </p:cNvSpPr>
          <p:nvPr>
            <p:ph type="sldNum" sz="quarter" idx="12"/>
          </p:nvPr>
        </p:nvSpPr>
        <p:spPr/>
        <p:txBody>
          <a:bodyPr/>
          <a:lstStyle/>
          <a:p>
            <a:fld id="{8BD8F058-9003-4658-AA47-7D4800AF7EA2}" type="slidenum">
              <a:rPr lang="en-US" smtClean="0"/>
              <a:pPr/>
              <a:t>13</a:t>
            </a:fld>
            <a:endParaRPr lang="en-US"/>
          </a:p>
        </p:txBody>
      </p:sp>
      <p:pic>
        <p:nvPicPr>
          <p:cNvPr id="19458" name="Picture 2" descr="HTTP Architecture"/>
          <p:cNvPicPr>
            <a:picLocks noChangeAspect="1" noChangeArrowheads="1"/>
          </p:cNvPicPr>
          <p:nvPr/>
        </p:nvPicPr>
        <p:blipFill>
          <a:blip r:embed="rId2" cstate="print"/>
          <a:srcRect/>
          <a:stretch>
            <a:fillRect/>
          </a:stretch>
        </p:blipFill>
        <p:spPr bwMode="auto">
          <a:xfrm>
            <a:off x="4038600" y="1020820"/>
            <a:ext cx="4495800" cy="517399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685800"/>
          </a:xfrm>
        </p:spPr>
        <p:txBody>
          <a:bodyPr/>
          <a:lstStyle/>
          <a:p>
            <a:pPr>
              <a:buNone/>
            </a:pPr>
            <a:r>
              <a:rPr lang="en-US" dirty="0"/>
              <a:t>       Request message			 Response Message</a:t>
            </a:r>
          </a:p>
        </p:txBody>
      </p:sp>
      <p:sp>
        <p:nvSpPr>
          <p:cNvPr id="4" name="Date Placeholder 3"/>
          <p:cNvSpPr>
            <a:spLocks noGrp="1"/>
          </p:cNvSpPr>
          <p:nvPr>
            <p:ph type="dt" sz="half" idx="10"/>
          </p:nvPr>
        </p:nvSpPr>
        <p:spPr/>
        <p:txBody>
          <a:bodyPr/>
          <a:lstStyle/>
          <a:p>
            <a:r>
              <a:rPr lang="en-US"/>
              <a:t>Advanced Web Technologies</a:t>
            </a:r>
          </a:p>
        </p:txBody>
      </p:sp>
      <p:sp>
        <p:nvSpPr>
          <p:cNvPr id="5" name="Footer Placeholder 4"/>
          <p:cNvSpPr>
            <a:spLocks noGrp="1"/>
          </p:cNvSpPr>
          <p:nvPr>
            <p:ph type="ftr" sz="quarter" idx="11"/>
          </p:nvPr>
        </p:nvSpPr>
        <p:spPr/>
        <p:txBody>
          <a:bodyPr/>
          <a:lstStyle/>
          <a:p>
            <a:pPr>
              <a:defRPr/>
            </a:pPr>
            <a:r>
              <a:rPr lang="en-US"/>
              <a:t>Mudita - GroupNo</a:t>
            </a:r>
          </a:p>
        </p:txBody>
      </p:sp>
      <p:sp>
        <p:nvSpPr>
          <p:cNvPr id="6" name="Slide Number Placeholder 5"/>
          <p:cNvSpPr>
            <a:spLocks noGrp="1"/>
          </p:cNvSpPr>
          <p:nvPr>
            <p:ph type="sldNum" sz="quarter" idx="12"/>
          </p:nvPr>
        </p:nvSpPr>
        <p:spPr/>
        <p:txBody>
          <a:bodyPr/>
          <a:lstStyle/>
          <a:p>
            <a:fld id="{8BD8F058-9003-4658-AA47-7D4800AF7EA2}" type="slidenum">
              <a:rPr lang="en-US" smtClean="0"/>
              <a:pPr/>
              <a:t>14</a:t>
            </a:fld>
            <a:endParaRPr lang="en-US"/>
          </a:p>
        </p:txBody>
      </p:sp>
      <p:pic>
        <p:nvPicPr>
          <p:cNvPr id="20482" name="Picture 2" descr="Computer Network HTTP"/>
          <p:cNvPicPr>
            <a:picLocks noChangeAspect="1" noChangeArrowheads="1"/>
          </p:cNvPicPr>
          <p:nvPr/>
        </p:nvPicPr>
        <p:blipFill>
          <a:blip r:embed="rId2" cstate="print"/>
          <a:srcRect/>
          <a:stretch>
            <a:fillRect/>
          </a:stretch>
        </p:blipFill>
        <p:spPr bwMode="auto">
          <a:xfrm>
            <a:off x="762000" y="1828800"/>
            <a:ext cx="2898320" cy="3048000"/>
          </a:xfrm>
          <a:prstGeom prst="rect">
            <a:avLst/>
          </a:prstGeom>
          <a:noFill/>
        </p:spPr>
      </p:pic>
      <p:pic>
        <p:nvPicPr>
          <p:cNvPr id="20484" name="Picture 4" descr="Computer Network HTTP"/>
          <p:cNvPicPr>
            <a:picLocks noChangeAspect="1" noChangeArrowheads="1"/>
          </p:cNvPicPr>
          <p:nvPr/>
        </p:nvPicPr>
        <p:blipFill>
          <a:blip r:embed="rId3" cstate="print"/>
          <a:srcRect/>
          <a:stretch>
            <a:fillRect/>
          </a:stretch>
        </p:blipFill>
        <p:spPr bwMode="auto">
          <a:xfrm>
            <a:off x="4876800" y="1828800"/>
            <a:ext cx="2895600" cy="3045139"/>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sz="3600" b="1" dirty="0">
                <a:solidFill>
                  <a:schemeClr val="bg1"/>
                </a:solidFill>
              </a:rPr>
              <a:t>URL</a:t>
            </a:r>
          </a:p>
        </p:txBody>
      </p:sp>
      <p:sp>
        <p:nvSpPr>
          <p:cNvPr id="3" name="Content Placeholder 2"/>
          <p:cNvSpPr>
            <a:spLocks noGrp="1"/>
          </p:cNvSpPr>
          <p:nvPr>
            <p:ph idx="1"/>
          </p:nvPr>
        </p:nvSpPr>
        <p:spPr>
          <a:xfrm>
            <a:off x="457200" y="1066800"/>
            <a:ext cx="8229600" cy="4830763"/>
          </a:xfrm>
        </p:spPr>
        <p:txBody>
          <a:bodyPr/>
          <a:lstStyle/>
          <a:p>
            <a:r>
              <a:rPr lang="en-US" dirty="0"/>
              <a:t>The Uniform Resource Locator (URL) is a standard way of specifying any kind of information on the internet.</a:t>
            </a:r>
          </a:p>
          <a:p>
            <a:endParaRPr lang="en-US" dirty="0"/>
          </a:p>
        </p:txBody>
      </p:sp>
      <p:sp>
        <p:nvSpPr>
          <p:cNvPr id="4" name="Date Placeholder 3"/>
          <p:cNvSpPr>
            <a:spLocks noGrp="1"/>
          </p:cNvSpPr>
          <p:nvPr>
            <p:ph type="dt" sz="half" idx="10"/>
          </p:nvPr>
        </p:nvSpPr>
        <p:spPr/>
        <p:txBody>
          <a:bodyPr/>
          <a:lstStyle/>
          <a:p>
            <a:r>
              <a:rPr lang="en-US"/>
              <a:t>Advanced Web Technologies</a:t>
            </a:r>
          </a:p>
        </p:txBody>
      </p:sp>
      <p:sp>
        <p:nvSpPr>
          <p:cNvPr id="5" name="Footer Placeholder 4"/>
          <p:cNvSpPr>
            <a:spLocks noGrp="1"/>
          </p:cNvSpPr>
          <p:nvPr>
            <p:ph type="ftr" sz="quarter" idx="11"/>
          </p:nvPr>
        </p:nvSpPr>
        <p:spPr/>
        <p:txBody>
          <a:bodyPr/>
          <a:lstStyle/>
          <a:p>
            <a:pPr>
              <a:defRPr/>
            </a:pPr>
            <a:r>
              <a:rPr lang="en-US"/>
              <a:t>Mudita - GroupNo</a:t>
            </a:r>
          </a:p>
        </p:txBody>
      </p:sp>
      <p:sp>
        <p:nvSpPr>
          <p:cNvPr id="6" name="Slide Number Placeholder 5"/>
          <p:cNvSpPr>
            <a:spLocks noGrp="1"/>
          </p:cNvSpPr>
          <p:nvPr>
            <p:ph type="sldNum" sz="quarter" idx="12"/>
          </p:nvPr>
        </p:nvSpPr>
        <p:spPr/>
        <p:txBody>
          <a:bodyPr/>
          <a:lstStyle/>
          <a:p>
            <a:fld id="{8BD8F058-9003-4658-AA47-7D4800AF7EA2}" type="slidenum">
              <a:rPr lang="en-US" smtClean="0"/>
              <a:pPr/>
              <a:t>15</a:t>
            </a:fld>
            <a:endParaRPr lang="en-US"/>
          </a:p>
        </p:txBody>
      </p:sp>
      <p:pic>
        <p:nvPicPr>
          <p:cNvPr id="21507" name="Picture 3"/>
          <p:cNvPicPr>
            <a:picLocks noChangeAspect="1" noChangeArrowheads="1"/>
          </p:cNvPicPr>
          <p:nvPr/>
        </p:nvPicPr>
        <p:blipFill>
          <a:blip r:embed="rId2" cstate="print"/>
          <a:srcRect/>
          <a:stretch>
            <a:fillRect/>
          </a:stretch>
        </p:blipFill>
        <p:spPr bwMode="auto">
          <a:xfrm>
            <a:off x="457200" y="1981200"/>
            <a:ext cx="8068264" cy="1033463"/>
          </a:xfrm>
          <a:prstGeom prst="rect">
            <a:avLst/>
          </a:prstGeom>
          <a:noFill/>
          <a:ln w="9525">
            <a:noFill/>
            <a:miter lim="800000"/>
            <a:headEnd/>
            <a:tailEnd/>
          </a:ln>
        </p:spPr>
      </p:pic>
      <p:pic>
        <p:nvPicPr>
          <p:cNvPr id="21508" name="Picture 4"/>
          <p:cNvPicPr>
            <a:picLocks noChangeAspect="1" noChangeArrowheads="1"/>
          </p:cNvPicPr>
          <p:nvPr/>
        </p:nvPicPr>
        <p:blipFill>
          <a:blip r:embed="rId3" cstate="print"/>
          <a:srcRect/>
          <a:stretch>
            <a:fillRect/>
          </a:stretch>
        </p:blipFill>
        <p:spPr bwMode="auto">
          <a:xfrm>
            <a:off x="685800" y="2971800"/>
            <a:ext cx="7772400" cy="32194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sz="3600" b="1" dirty="0">
                <a:solidFill>
                  <a:schemeClr val="bg1"/>
                </a:solidFill>
              </a:rPr>
              <a:t>API</a:t>
            </a:r>
            <a:endParaRPr lang="en-US" dirty="0"/>
          </a:p>
        </p:txBody>
      </p:sp>
      <p:sp>
        <p:nvSpPr>
          <p:cNvPr id="3" name="Content Placeholder 2"/>
          <p:cNvSpPr>
            <a:spLocks noGrp="1"/>
          </p:cNvSpPr>
          <p:nvPr>
            <p:ph idx="1"/>
          </p:nvPr>
        </p:nvSpPr>
        <p:spPr>
          <a:xfrm>
            <a:off x="457200" y="1143000"/>
            <a:ext cx="8229600" cy="4754563"/>
          </a:xfrm>
        </p:spPr>
        <p:txBody>
          <a:bodyPr/>
          <a:lstStyle/>
          <a:p>
            <a:r>
              <a:rPr lang="en-US" dirty="0"/>
              <a:t>API stands for </a:t>
            </a:r>
            <a:r>
              <a:rPr lang="en-US" b="1" dirty="0"/>
              <a:t>A</a:t>
            </a:r>
            <a:r>
              <a:rPr lang="en-US" dirty="0"/>
              <a:t>pplication </a:t>
            </a:r>
            <a:r>
              <a:rPr lang="en-US" b="1" dirty="0"/>
              <a:t>P</a:t>
            </a:r>
            <a:r>
              <a:rPr lang="en-US" dirty="0"/>
              <a:t>rogramming </a:t>
            </a:r>
            <a:r>
              <a:rPr lang="en-US" b="1" dirty="0"/>
              <a:t>I</a:t>
            </a:r>
            <a:r>
              <a:rPr lang="en-US" dirty="0"/>
              <a:t>nterface.</a:t>
            </a:r>
          </a:p>
          <a:p>
            <a:endParaRPr lang="en-US" dirty="0"/>
          </a:p>
          <a:p>
            <a:r>
              <a:rPr lang="en-US" dirty="0"/>
              <a:t>It is like a messenger that takes requests to a system and returns a response back via seamless connectivity.</a:t>
            </a:r>
          </a:p>
          <a:p>
            <a:endParaRPr lang="en-US" dirty="0"/>
          </a:p>
          <a:p>
            <a:r>
              <a:rPr lang="en-US" dirty="0"/>
              <a:t>APIs  are used in many cases to get data for a web application or to connect to a remote server that has data like weather that keeps changing or to enable two applications to exchange data among each other.</a:t>
            </a:r>
          </a:p>
          <a:p>
            <a:endParaRPr lang="en-US" dirty="0"/>
          </a:p>
          <a:p>
            <a:r>
              <a:rPr lang="en-US" dirty="0"/>
              <a:t>API not only provide reusability of code but also uses the concept of abstraction (showing functionality by hiding complexity).</a:t>
            </a:r>
          </a:p>
          <a:p>
            <a:endParaRPr lang="en-US" dirty="0"/>
          </a:p>
        </p:txBody>
      </p:sp>
      <p:sp>
        <p:nvSpPr>
          <p:cNvPr id="4" name="Date Placeholder 3"/>
          <p:cNvSpPr>
            <a:spLocks noGrp="1"/>
          </p:cNvSpPr>
          <p:nvPr>
            <p:ph type="dt" sz="half" idx="10"/>
          </p:nvPr>
        </p:nvSpPr>
        <p:spPr/>
        <p:txBody>
          <a:bodyPr/>
          <a:lstStyle/>
          <a:p>
            <a:r>
              <a:rPr lang="en-US"/>
              <a:t>Advanced Web Technologies</a:t>
            </a:r>
          </a:p>
        </p:txBody>
      </p:sp>
      <p:sp>
        <p:nvSpPr>
          <p:cNvPr id="5" name="Footer Placeholder 4"/>
          <p:cNvSpPr>
            <a:spLocks noGrp="1"/>
          </p:cNvSpPr>
          <p:nvPr>
            <p:ph type="ftr" sz="quarter" idx="11"/>
          </p:nvPr>
        </p:nvSpPr>
        <p:spPr/>
        <p:txBody>
          <a:bodyPr/>
          <a:lstStyle/>
          <a:p>
            <a:pPr>
              <a:defRPr/>
            </a:pPr>
            <a:r>
              <a:rPr lang="en-US"/>
              <a:t>Mudita - GroupNo</a:t>
            </a:r>
          </a:p>
        </p:txBody>
      </p:sp>
      <p:sp>
        <p:nvSpPr>
          <p:cNvPr id="6" name="Slide Number Placeholder 5"/>
          <p:cNvSpPr>
            <a:spLocks noGrp="1"/>
          </p:cNvSpPr>
          <p:nvPr>
            <p:ph type="sldNum" sz="quarter" idx="12"/>
          </p:nvPr>
        </p:nvSpPr>
        <p:spPr/>
        <p:txBody>
          <a:bodyPr/>
          <a:lstStyle/>
          <a:p>
            <a:fld id="{8BD8F058-9003-4658-AA47-7D4800AF7EA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sz="3600" b="1" dirty="0">
                <a:solidFill>
                  <a:schemeClr val="bg1"/>
                </a:solidFill>
              </a:rPr>
              <a:t>API</a:t>
            </a:r>
            <a:endParaRPr lang="en-US" dirty="0"/>
          </a:p>
        </p:txBody>
      </p:sp>
      <p:sp>
        <p:nvSpPr>
          <p:cNvPr id="4" name="Date Placeholder 3"/>
          <p:cNvSpPr>
            <a:spLocks noGrp="1"/>
          </p:cNvSpPr>
          <p:nvPr>
            <p:ph type="dt" sz="half" idx="10"/>
          </p:nvPr>
        </p:nvSpPr>
        <p:spPr/>
        <p:txBody>
          <a:bodyPr/>
          <a:lstStyle/>
          <a:p>
            <a:r>
              <a:rPr lang="en-US"/>
              <a:t>Advanced Web Technologies</a:t>
            </a:r>
          </a:p>
        </p:txBody>
      </p:sp>
      <p:sp>
        <p:nvSpPr>
          <p:cNvPr id="5" name="Footer Placeholder 4"/>
          <p:cNvSpPr>
            <a:spLocks noGrp="1"/>
          </p:cNvSpPr>
          <p:nvPr>
            <p:ph type="ftr" sz="quarter" idx="11"/>
          </p:nvPr>
        </p:nvSpPr>
        <p:spPr/>
        <p:txBody>
          <a:bodyPr/>
          <a:lstStyle/>
          <a:p>
            <a:pPr>
              <a:defRPr/>
            </a:pPr>
            <a:r>
              <a:rPr lang="en-US"/>
              <a:t>Mudita - GroupNo</a:t>
            </a:r>
          </a:p>
        </p:txBody>
      </p:sp>
      <p:sp>
        <p:nvSpPr>
          <p:cNvPr id="6" name="Slide Number Placeholder 5"/>
          <p:cNvSpPr>
            <a:spLocks noGrp="1"/>
          </p:cNvSpPr>
          <p:nvPr>
            <p:ph type="sldNum" sz="quarter" idx="12"/>
          </p:nvPr>
        </p:nvSpPr>
        <p:spPr/>
        <p:txBody>
          <a:bodyPr/>
          <a:lstStyle/>
          <a:p>
            <a:fld id="{8BD8F058-9003-4658-AA47-7D4800AF7EA2}" type="slidenum">
              <a:rPr lang="en-US" smtClean="0"/>
              <a:pPr/>
              <a:t>17</a:t>
            </a:fld>
            <a:endParaRPr lang="en-US"/>
          </a:p>
        </p:txBody>
      </p:sp>
      <p:pic>
        <p:nvPicPr>
          <p:cNvPr id="2050" name="Picture 2" descr="What is API: Definition, Specifications, Types, Documentation | AltexSoft"/>
          <p:cNvPicPr>
            <a:picLocks noChangeAspect="1" noChangeArrowheads="1"/>
          </p:cNvPicPr>
          <p:nvPr/>
        </p:nvPicPr>
        <p:blipFill>
          <a:blip r:embed="rId2" cstate="print"/>
          <a:srcRect b="31129"/>
          <a:stretch>
            <a:fillRect/>
          </a:stretch>
        </p:blipFill>
        <p:spPr bwMode="auto">
          <a:xfrm>
            <a:off x="457200" y="4267200"/>
            <a:ext cx="8270478" cy="1752600"/>
          </a:xfrm>
          <a:prstGeom prst="rect">
            <a:avLst/>
          </a:prstGeom>
          <a:noFill/>
        </p:spPr>
      </p:pic>
      <p:pic>
        <p:nvPicPr>
          <p:cNvPr id="2052" name="Picture 4" descr="API: Definition and application in procurement"/>
          <p:cNvPicPr>
            <a:picLocks noChangeAspect="1" noChangeArrowheads="1"/>
          </p:cNvPicPr>
          <p:nvPr/>
        </p:nvPicPr>
        <p:blipFill>
          <a:blip r:embed="rId3" cstate="print"/>
          <a:srcRect/>
          <a:stretch>
            <a:fillRect/>
          </a:stretch>
        </p:blipFill>
        <p:spPr bwMode="auto">
          <a:xfrm>
            <a:off x="838200" y="1087812"/>
            <a:ext cx="7391400" cy="314319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sz="3600" b="1" dirty="0">
                <a:solidFill>
                  <a:schemeClr val="bg1"/>
                </a:solidFill>
              </a:rPr>
              <a:t>JSON</a:t>
            </a:r>
            <a:endParaRPr lang="en-US" dirty="0"/>
          </a:p>
        </p:txBody>
      </p:sp>
      <p:sp>
        <p:nvSpPr>
          <p:cNvPr id="3" name="Content Placeholder 2"/>
          <p:cNvSpPr>
            <a:spLocks noGrp="1"/>
          </p:cNvSpPr>
          <p:nvPr>
            <p:ph idx="1"/>
          </p:nvPr>
        </p:nvSpPr>
        <p:spPr>
          <a:xfrm>
            <a:off x="457200" y="1143000"/>
            <a:ext cx="8229600" cy="4754563"/>
          </a:xfrm>
        </p:spPr>
        <p:txBody>
          <a:bodyPr/>
          <a:lstStyle/>
          <a:p>
            <a:r>
              <a:rPr lang="en-US" dirty="0"/>
              <a:t>JSON stands for </a:t>
            </a:r>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endParaRPr lang="en-US" dirty="0"/>
          </a:p>
          <a:p>
            <a:r>
              <a:rPr lang="en-US" dirty="0"/>
              <a:t>JSON is a lightweight data-interchange format used to send data between computers.</a:t>
            </a:r>
          </a:p>
          <a:p>
            <a:endParaRPr lang="en-US" dirty="0"/>
          </a:p>
          <a:p>
            <a:r>
              <a:rPr lang="en-US" dirty="0"/>
              <a:t>This example defines an employees object: an array of 3 employee records (objects):</a:t>
            </a:r>
          </a:p>
        </p:txBody>
      </p:sp>
      <p:sp>
        <p:nvSpPr>
          <p:cNvPr id="4" name="Date Placeholder 3"/>
          <p:cNvSpPr>
            <a:spLocks noGrp="1"/>
          </p:cNvSpPr>
          <p:nvPr>
            <p:ph type="dt" sz="half" idx="10"/>
          </p:nvPr>
        </p:nvSpPr>
        <p:spPr/>
        <p:txBody>
          <a:bodyPr/>
          <a:lstStyle/>
          <a:p>
            <a:r>
              <a:rPr lang="en-US"/>
              <a:t>Advanced Web Technologies</a:t>
            </a:r>
          </a:p>
        </p:txBody>
      </p:sp>
      <p:sp>
        <p:nvSpPr>
          <p:cNvPr id="5" name="Footer Placeholder 4"/>
          <p:cNvSpPr>
            <a:spLocks noGrp="1"/>
          </p:cNvSpPr>
          <p:nvPr>
            <p:ph type="ftr" sz="quarter" idx="11"/>
          </p:nvPr>
        </p:nvSpPr>
        <p:spPr/>
        <p:txBody>
          <a:bodyPr/>
          <a:lstStyle/>
          <a:p>
            <a:pPr>
              <a:defRPr/>
            </a:pPr>
            <a:r>
              <a:rPr lang="en-US"/>
              <a:t>Mudita - GroupNo</a:t>
            </a:r>
          </a:p>
        </p:txBody>
      </p:sp>
      <p:sp>
        <p:nvSpPr>
          <p:cNvPr id="6" name="Slide Number Placeholder 5"/>
          <p:cNvSpPr>
            <a:spLocks noGrp="1"/>
          </p:cNvSpPr>
          <p:nvPr>
            <p:ph type="sldNum" sz="quarter" idx="12"/>
          </p:nvPr>
        </p:nvSpPr>
        <p:spPr/>
        <p:txBody>
          <a:bodyPr/>
          <a:lstStyle/>
          <a:p>
            <a:fld id="{8BD8F058-9003-4658-AA47-7D4800AF7EA2}" type="slidenum">
              <a:rPr lang="en-US" smtClean="0"/>
              <a:pPr/>
              <a:t>18</a:t>
            </a:fld>
            <a:endParaRPr lang="en-US"/>
          </a:p>
        </p:txBody>
      </p:sp>
      <p:pic>
        <p:nvPicPr>
          <p:cNvPr id="23555" name="Picture 3"/>
          <p:cNvPicPr>
            <a:picLocks noChangeAspect="1" noChangeArrowheads="1"/>
          </p:cNvPicPr>
          <p:nvPr/>
        </p:nvPicPr>
        <p:blipFill>
          <a:blip r:embed="rId2" cstate="print"/>
          <a:srcRect/>
          <a:stretch>
            <a:fillRect/>
          </a:stretch>
        </p:blipFill>
        <p:spPr bwMode="auto">
          <a:xfrm>
            <a:off x="304800" y="4038600"/>
            <a:ext cx="4800600" cy="2143125"/>
          </a:xfrm>
          <a:prstGeom prst="rect">
            <a:avLst/>
          </a:prstGeom>
          <a:noFill/>
          <a:ln w="9525">
            <a:noFill/>
            <a:miter lim="800000"/>
            <a:headEnd/>
            <a:tailEnd/>
          </a:ln>
        </p:spPr>
      </p:pic>
      <p:pic>
        <p:nvPicPr>
          <p:cNvPr id="9" name="Picture 2"/>
          <p:cNvPicPr>
            <a:picLocks noChangeAspect="1" noChangeArrowheads="1"/>
          </p:cNvPicPr>
          <p:nvPr/>
        </p:nvPicPr>
        <p:blipFill>
          <a:blip r:embed="rId3" cstate="print"/>
          <a:srcRect/>
          <a:stretch>
            <a:fillRect/>
          </a:stretch>
        </p:blipFill>
        <p:spPr bwMode="auto">
          <a:xfrm>
            <a:off x="5403925" y="3810000"/>
            <a:ext cx="3740075" cy="2133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sz="3600" b="1" dirty="0">
                <a:solidFill>
                  <a:schemeClr val="bg1"/>
                </a:solidFill>
              </a:rPr>
              <a:t>JSON</a:t>
            </a:r>
            <a:endParaRPr lang="en-US" dirty="0"/>
          </a:p>
        </p:txBody>
      </p:sp>
      <p:sp>
        <p:nvSpPr>
          <p:cNvPr id="4" name="Date Placeholder 3"/>
          <p:cNvSpPr>
            <a:spLocks noGrp="1"/>
          </p:cNvSpPr>
          <p:nvPr>
            <p:ph type="dt" sz="half" idx="10"/>
          </p:nvPr>
        </p:nvSpPr>
        <p:spPr/>
        <p:txBody>
          <a:bodyPr/>
          <a:lstStyle/>
          <a:p>
            <a:r>
              <a:rPr lang="en-US"/>
              <a:t>Advanced Web Technologies</a:t>
            </a:r>
          </a:p>
        </p:txBody>
      </p:sp>
      <p:sp>
        <p:nvSpPr>
          <p:cNvPr id="5" name="Footer Placeholder 4"/>
          <p:cNvSpPr>
            <a:spLocks noGrp="1"/>
          </p:cNvSpPr>
          <p:nvPr>
            <p:ph type="ftr" sz="quarter" idx="11"/>
          </p:nvPr>
        </p:nvSpPr>
        <p:spPr/>
        <p:txBody>
          <a:bodyPr/>
          <a:lstStyle/>
          <a:p>
            <a:pPr>
              <a:defRPr/>
            </a:pPr>
            <a:r>
              <a:rPr lang="en-US"/>
              <a:t>Mudita - GroupNo</a:t>
            </a:r>
          </a:p>
        </p:txBody>
      </p:sp>
      <p:sp>
        <p:nvSpPr>
          <p:cNvPr id="6" name="Slide Number Placeholder 5"/>
          <p:cNvSpPr>
            <a:spLocks noGrp="1"/>
          </p:cNvSpPr>
          <p:nvPr>
            <p:ph type="sldNum" sz="quarter" idx="12"/>
          </p:nvPr>
        </p:nvSpPr>
        <p:spPr/>
        <p:txBody>
          <a:bodyPr/>
          <a:lstStyle/>
          <a:p>
            <a:fld id="{8BD8F058-9003-4658-AA47-7D4800AF7EA2}" type="slidenum">
              <a:rPr lang="en-US" smtClean="0"/>
              <a:pPr/>
              <a:t>19</a:t>
            </a:fld>
            <a:endParaRPr lang="en-US"/>
          </a:p>
        </p:txBody>
      </p:sp>
      <p:pic>
        <p:nvPicPr>
          <p:cNvPr id="25602" name="Picture 2" descr="JSON Translation: What It Is and How It Can Help Your Business | Interpro"/>
          <p:cNvPicPr>
            <a:picLocks noChangeAspect="1" noChangeArrowheads="1"/>
          </p:cNvPicPr>
          <p:nvPr/>
        </p:nvPicPr>
        <p:blipFill>
          <a:blip r:embed="rId2" cstate="print"/>
          <a:srcRect b="8772"/>
          <a:stretch>
            <a:fillRect/>
          </a:stretch>
        </p:blipFill>
        <p:spPr bwMode="auto">
          <a:xfrm>
            <a:off x="304800" y="1371600"/>
            <a:ext cx="8382000" cy="44196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28600" y="186809"/>
            <a:ext cx="7328534" cy="566181"/>
          </a:xfrm>
          <a:prstGeom prst="rect">
            <a:avLst/>
          </a:prstGeom>
        </p:spPr>
        <p:txBody>
          <a:bodyPr vert="horz" wrap="square" lIns="0" tIns="12065" rIns="0" bIns="0" rtlCol="0">
            <a:spAutoFit/>
          </a:bodyPr>
          <a:lstStyle/>
          <a:p>
            <a:pPr marL="12700" algn="l">
              <a:lnSpc>
                <a:spcPct val="100000"/>
              </a:lnSpc>
              <a:spcBef>
                <a:spcPts val="95"/>
              </a:spcBef>
            </a:pPr>
            <a:r>
              <a:rPr lang="en-US" altLang="en-US" sz="3600" b="1" dirty="0">
                <a:solidFill>
                  <a:schemeClr val="bg1"/>
                </a:solidFill>
              </a:rPr>
              <a:t>Client Server Model</a:t>
            </a:r>
            <a:endParaRPr sz="3600" b="1" dirty="0">
              <a:solidFill>
                <a:schemeClr val="bg1"/>
              </a:solidFill>
            </a:endParaRPr>
          </a:p>
        </p:txBody>
      </p:sp>
      <p:sp>
        <p:nvSpPr>
          <p:cNvPr id="2" name="Date Placeholder 1">
            <a:extLst>
              <a:ext uri="{FF2B5EF4-FFF2-40B4-BE49-F238E27FC236}">
                <a16:creationId xmlns:a16="http://schemas.microsoft.com/office/drawing/2014/main" id="{0E809E54-6084-406E-9141-4007DAE05966}"/>
              </a:ext>
            </a:extLst>
          </p:cNvPr>
          <p:cNvSpPr>
            <a:spLocks noGrp="1"/>
          </p:cNvSpPr>
          <p:nvPr>
            <p:ph type="dt" sz="half" idx="10"/>
          </p:nvPr>
        </p:nvSpPr>
        <p:spPr/>
        <p:txBody>
          <a:bodyPr/>
          <a:lstStyle/>
          <a:p>
            <a:r>
              <a:rPr lang="en-US" b="1">
                <a:solidFill>
                  <a:srgbClr val="0070C0"/>
                </a:solidFill>
                <a:latin typeface="Times New Roman" pitchFamily="18" charset="0"/>
                <a:cs typeface="Times New Roman" pitchFamily="18" charset="0"/>
              </a:rPr>
              <a:t>Advanced Web Technologies</a:t>
            </a:r>
            <a:endParaRPr lang="en-US" b="1" dirty="0">
              <a:solidFill>
                <a:srgbClr val="0070C0"/>
              </a:solidFill>
              <a:latin typeface="Times New Roman" pitchFamily="18" charset="0"/>
              <a:cs typeface="Times New Roman" pitchFamily="18" charset="0"/>
            </a:endParaRPr>
          </a:p>
        </p:txBody>
      </p:sp>
      <p:sp>
        <p:nvSpPr>
          <p:cNvPr id="3" name="Footer Placeholder 2">
            <a:extLst>
              <a:ext uri="{FF2B5EF4-FFF2-40B4-BE49-F238E27FC236}">
                <a16:creationId xmlns:a16="http://schemas.microsoft.com/office/drawing/2014/main" id="{8F42B4DF-320F-4F04-92A1-9A33FEA639BE}"/>
              </a:ext>
            </a:extLst>
          </p:cNvPr>
          <p:cNvSpPr>
            <a:spLocks noGrp="1"/>
          </p:cNvSpPr>
          <p:nvPr>
            <p:ph type="ftr" sz="quarter" idx="11"/>
          </p:nvPr>
        </p:nvSpPr>
        <p:spPr/>
        <p:txBody>
          <a:bodyPr/>
          <a:lstStyle/>
          <a:p>
            <a:pPr>
              <a:defRPr/>
            </a:pPr>
            <a:r>
              <a:rPr lang="en-US" b="1">
                <a:solidFill>
                  <a:srgbClr val="0070C0"/>
                </a:solidFill>
                <a:latin typeface="Times New Roman" pitchFamily="18" charset="0"/>
                <a:cs typeface="Times New Roman" pitchFamily="18" charset="0"/>
              </a:rPr>
              <a:t>Mudita - GroupNo</a:t>
            </a:r>
            <a:endParaRPr lang="en-US" b="1" dirty="0">
              <a:solidFill>
                <a:srgbClr val="0070C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itchFamily="18" charset="0"/>
                <a:cs typeface="Times New Roman" pitchFamily="18" charset="0"/>
              </a:rPr>
              <a:pPr/>
              <a:t>2</a:t>
            </a:fld>
            <a:endParaRPr lang="en-US" b="1" dirty="0">
              <a:solidFill>
                <a:srgbClr val="0070C0"/>
              </a:solidFill>
              <a:latin typeface="Times New Roman" pitchFamily="18" charset="0"/>
              <a:cs typeface="Times New Roman" pitchFamily="18" charset="0"/>
            </a:endParaRPr>
          </a:p>
        </p:txBody>
      </p:sp>
      <p:sp>
        <p:nvSpPr>
          <p:cNvPr id="8" name="Rectangle 7"/>
          <p:cNvSpPr/>
          <p:nvPr/>
        </p:nvSpPr>
        <p:spPr>
          <a:xfrm>
            <a:off x="381000" y="1295400"/>
            <a:ext cx="8305800" cy="4893647"/>
          </a:xfrm>
          <a:prstGeom prst="rect">
            <a:avLst/>
          </a:prstGeom>
        </p:spPr>
        <p:txBody>
          <a:bodyPr wrap="square">
            <a:spAutoFit/>
          </a:bodyPr>
          <a:lstStyle/>
          <a:p>
            <a:pPr marL="225425" indent="-225425" algn="just">
              <a:buFont typeface="Arial" pitchFamily="34" charset="0"/>
              <a:buChar char="•"/>
            </a:pPr>
            <a:r>
              <a:rPr lang="en-US" sz="2400" dirty="0">
                <a:latin typeface="Times New Roman" pitchFamily="18" charset="0"/>
                <a:cs typeface="Times New Roman" pitchFamily="18" charset="0"/>
              </a:rPr>
              <a:t>It is a distributed application structure that partitions task or workload between the providers of a resource or service, called servers, and service requesters called clients. </a:t>
            </a:r>
          </a:p>
          <a:p>
            <a:pPr marL="225425" indent="-225425" algn="just">
              <a:buFont typeface="Arial" pitchFamily="34" charset="0"/>
              <a:buChar char="•"/>
            </a:pPr>
            <a:endParaRPr lang="en-US" sz="2400" dirty="0">
              <a:latin typeface="Times New Roman" pitchFamily="18" charset="0"/>
              <a:cs typeface="Times New Roman" pitchFamily="18" charset="0"/>
            </a:endParaRPr>
          </a:p>
          <a:p>
            <a:pPr marL="225425" indent="-225425" algn="just">
              <a:buFont typeface="Arial" pitchFamily="34" charset="0"/>
              <a:buChar char="•"/>
            </a:pPr>
            <a:r>
              <a:rPr lang="en-US" sz="2400" dirty="0">
                <a:latin typeface="Times New Roman" pitchFamily="18" charset="0"/>
                <a:cs typeface="Times New Roman" pitchFamily="18" charset="0"/>
              </a:rPr>
              <a:t>In the client-server architecture, when the client computer sends a request for data to the server through the internet, the server accepts the requested process and deliver the data packets requested back to the client. </a:t>
            </a:r>
          </a:p>
          <a:p>
            <a:pPr marL="225425" indent="-225425" algn="just">
              <a:buFont typeface="Arial" pitchFamily="34" charset="0"/>
              <a:buChar char="•"/>
            </a:pPr>
            <a:endParaRPr lang="en-US" sz="2400" dirty="0">
              <a:latin typeface="Times New Roman" pitchFamily="18" charset="0"/>
              <a:cs typeface="Times New Roman" pitchFamily="18" charset="0"/>
            </a:endParaRPr>
          </a:p>
          <a:p>
            <a:pPr marL="225425" indent="-225425" algn="just">
              <a:buFont typeface="Arial" pitchFamily="34" charset="0"/>
              <a:buChar char="•"/>
            </a:pPr>
            <a:r>
              <a:rPr lang="en-US" sz="2400" dirty="0">
                <a:latin typeface="Times New Roman" pitchFamily="18" charset="0"/>
                <a:cs typeface="Times New Roman" pitchFamily="18" charset="0"/>
              </a:rPr>
              <a:t>Clients do not share any of their resources. </a:t>
            </a:r>
          </a:p>
          <a:p>
            <a:pPr marL="225425" indent="-225425" algn="just">
              <a:buFont typeface="Arial" pitchFamily="34" charset="0"/>
              <a:buChar char="•"/>
            </a:pPr>
            <a:endParaRPr lang="en-US" sz="2400" dirty="0">
              <a:latin typeface="Times New Roman" pitchFamily="18" charset="0"/>
              <a:cs typeface="Times New Roman" pitchFamily="18" charset="0"/>
            </a:endParaRPr>
          </a:p>
          <a:p>
            <a:pPr marL="225425" indent="-225425" algn="just">
              <a:buFont typeface="Arial" pitchFamily="34" charset="0"/>
              <a:buChar char="•"/>
            </a:pPr>
            <a:r>
              <a:rPr lang="en-US" sz="2400" dirty="0">
                <a:latin typeface="Times New Roman" pitchFamily="18" charset="0"/>
                <a:cs typeface="Times New Roman" pitchFamily="18" charset="0"/>
              </a:rPr>
              <a:t>Examples of Client-Server Model are Email, World Wide Web, etc.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sz="3600" b="1" dirty="0">
                <a:solidFill>
                  <a:schemeClr val="bg1"/>
                </a:solidFill>
              </a:rPr>
              <a:t>JSON Methods</a:t>
            </a:r>
            <a:endParaRPr lang="en-US" dirty="0"/>
          </a:p>
        </p:txBody>
      </p:sp>
      <p:sp>
        <p:nvSpPr>
          <p:cNvPr id="3" name="Content Placeholder 2"/>
          <p:cNvSpPr>
            <a:spLocks noGrp="1"/>
          </p:cNvSpPr>
          <p:nvPr>
            <p:ph idx="1"/>
          </p:nvPr>
        </p:nvSpPr>
        <p:spPr>
          <a:xfrm>
            <a:off x="457200" y="1143000"/>
            <a:ext cx="8229600" cy="4754563"/>
          </a:xfrm>
        </p:spPr>
        <p:txBody>
          <a:bodyPr/>
          <a:lstStyle/>
          <a:p>
            <a:endParaRPr lang="en-US" dirty="0"/>
          </a:p>
          <a:p>
            <a:r>
              <a:rPr lang="en-US" dirty="0"/>
              <a:t>JavaScript has a built in function for converting JSON strings into JavaScript objects:</a:t>
            </a:r>
          </a:p>
          <a:p>
            <a:pPr algn="ctr">
              <a:buNone/>
            </a:pPr>
            <a:r>
              <a:rPr lang="en-US" dirty="0" err="1"/>
              <a:t>JSON.parse</a:t>
            </a:r>
            <a:r>
              <a:rPr lang="en-US" dirty="0"/>
              <a:t>()</a:t>
            </a:r>
          </a:p>
          <a:p>
            <a:r>
              <a:rPr lang="en-US" dirty="0"/>
              <a:t>JavaScript also has a built in function for converting an object into a JSON string:</a:t>
            </a:r>
          </a:p>
          <a:p>
            <a:pPr algn="ctr">
              <a:buNone/>
            </a:pPr>
            <a:r>
              <a:rPr lang="en-US" dirty="0" err="1"/>
              <a:t>JSON.stringify</a:t>
            </a:r>
            <a:r>
              <a:rPr lang="en-US" dirty="0"/>
              <a:t>()</a:t>
            </a:r>
          </a:p>
          <a:p>
            <a:endParaRPr lang="en-US" dirty="0"/>
          </a:p>
          <a:p>
            <a:r>
              <a:rPr lang="en-US" dirty="0"/>
              <a:t>When storing data, the data has to be a certain format, and regardless of where you choose to store it, </a:t>
            </a:r>
            <a:r>
              <a:rPr lang="en-US" i="1" dirty="0"/>
              <a:t>text</a:t>
            </a:r>
            <a:r>
              <a:rPr lang="en-US" dirty="0"/>
              <a:t> is always one of the legal formats.</a:t>
            </a:r>
          </a:p>
          <a:p>
            <a:endParaRPr lang="en-US" dirty="0"/>
          </a:p>
          <a:p>
            <a:r>
              <a:rPr lang="en-US" dirty="0"/>
              <a:t>JSON makes it possible to store JavaScript objects as text.</a:t>
            </a:r>
          </a:p>
          <a:p>
            <a:endParaRPr lang="en-US" dirty="0"/>
          </a:p>
        </p:txBody>
      </p:sp>
      <p:sp>
        <p:nvSpPr>
          <p:cNvPr id="4" name="Date Placeholder 3"/>
          <p:cNvSpPr>
            <a:spLocks noGrp="1"/>
          </p:cNvSpPr>
          <p:nvPr>
            <p:ph type="dt" sz="half" idx="10"/>
          </p:nvPr>
        </p:nvSpPr>
        <p:spPr/>
        <p:txBody>
          <a:bodyPr/>
          <a:lstStyle/>
          <a:p>
            <a:r>
              <a:rPr lang="en-US"/>
              <a:t>Advanced Web Technologies</a:t>
            </a:r>
          </a:p>
        </p:txBody>
      </p:sp>
      <p:sp>
        <p:nvSpPr>
          <p:cNvPr id="5" name="Footer Placeholder 4"/>
          <p:cNvSpPr>
            <a:spLocks noGrp="1"/>
          </p:cNvSpPr>
          <p:nvPr>
            <p:ph type="ftr" sz="quarter" idx="11"/>
          </p:nvPr>
        </p:nvSpPr>
        <p:spPr/>
        <p:txBody>
          <a:bodyPr/>
          <a:lstStyle/>
          <a:p>
            <a:pPr>
              <a:defRPr/>
            </a:pPr>
            <a:r>
              <a:rPr lang="en-US"/>
              <a:t>Mudita - GroupNo</a:t>
            </a:r>
          </a:p>
        </p:txBody>
      </p:sp>
      <p:sp>
        <p:nvSpPr>
          <p:cNvPr id="6" name="Slide Number Placeholder 5"/>
          <p:cNvSpPr>
            <a:spLocks noGrp="1"/>
          </p:cNvSpPr>
          <p:nvPr>
            <p:ph type="sldNum" sz="quarter" idx="12"/>
          </p:nvPr>
        </p:nvSpPr>
        <p:spPr/>
        <p:txBody>
          <a:bodyPr/>
          <a:lstStyle/>
          <a:p>
            <a:fld id="{8BD8F058-9003-4658-AA47-7D4800AF7EA2}"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199A-35C8-4D2C-BD2C-503CB3B9D1D3}"/>
              </a:ext>
            </a:extLst>
          </p:cNvPr>
          <p:cNvSpPr>
            <a:spLocks noGrp="1"/>
          </p:cNvSpPr>
          <p:nvPr>
            <p:ph type="title"/>
          </p:nvPr>
        </p:nvSpPr>
        <p:spPr/>
        <p:txBody>
          <a:bodyPr/>
          <a:lstStyle/>
          <a:p>
            <a:r>
              <a:rPr lang="en-US" dirty="0"/>
              <a:t>Example (Parse)</a:t>
            </a:r>
          </a:p>
        </p:txBody>
      </p:sp>
      <p:graphicFrame>
        <p:nvGraphicFramePr>
          <p:cNvPr id="7" name="Table 7">
            <a:extLst>
              <a:ext uri="{FF2B5EF4-FFF2-40B4-BE49-F238E27FC236}">
                <a16:creationId xmlns:a16="http://schemas.microsoft.com/office/drawing/2014/main" id="{8BB74991-AFCB-4073-A99D-BBA7DDA21385}"/>
              </a:ext>
            </a:extLst>
          </p:cNvPr>
          <p:cNvGraphicFramePr>
            <a:graphicFrameLocks noGrp="1"/>
          </p:cNvGraphicFramePr>
          <p:nvPr>
            <p:ph idx="1"/>
            <p:extLst>
              <p:ext uri="{D42A27DB-BD31-4B8C-83A1-F6EECF244321}">
                <p14:modId xmlns:p14="http://schemas.microsoft.com/office/powerpoint/2010/main" val="3746074454"/>
              </p:ext>
            </p:extLst>
          </p:nvPr>
        </p:nvGraphicFramePr>
        <p:xfrm>
          <a:off x="457200" y="856861"/>
          <a:ext cx="8229600" cy="50292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807331484"/>
                    </a:ext>
                  </a:extLst>
                </a:gridCol>
              </a:tblGrid>
              <a:tr h="370840">
                <a:tc>
                  <a:txBody>
                    <a:bodyPr/>
                    <a:lstStyle/>
                    <a:p>
                      <a:r>
                        <a:rPr lang="en-US" dirty="0"/>
                        <a:t>&lt;!DOCTYPE html&gt;</a:t>
                      </a:r>
                    </a:p>
                    <a:p>
                      <a:r>
                        <a:rPr lang="en-US" dirty="0"/>
                        <a:t>&lt;html&gt;</a:t>
                      </a:r>
                    </a:p>
                    <a:p>
                      <a:r>
                        <a:rPr lang="en-US" dirty="0"/>
                        <a:t>&lt;body&gt;</a:t>
                      </a:r>
                    </a:p>
                    <a:p>
                      <a:r>
                        <a:rPr lang="en-US" dirty="0"/>
                        <a:t>&lt;h2&gt;Create Object from JSON String&lt;/h2&gt;</a:t>
                      </a:r>
                    </a:p>
                    <a:p>
                      <a:r>
                        <a:rPr lang="en-US" dirty="0"/>
                        <a:t>&lt;p id="demo"&gt;&lt;/p&gt;</a:t>
                      </a:r>
                    </a:p>
                    <a:p>
                      <a:r>
                        <a:rPr lang="en-US" dirty="0"/>
                        <a:t>&lt;script&gt;</a:t>
                      </a:r>
                    </a:p>
                    <a:p>
                      <a:r>
                        <a:rPr lang="en-US" dirty="0"/>
                        <a:t>let text = '{"employees":[' +</a:t>
                      </a:r>
                    </a:p>
                    <a:p>
                      <a:r>
                        <a:rPr lang="en-US" dirty="0"/>
                        <a:t>'{"</a:t>
                      </a:r>
                      <a:r>
                        <a:rPr lang="en-US" dirty="0" err="1"/>
                        <a:t>firstName</a:t>
                      </a:r>
                      <a:r>
                        <a:rPr lang="en-US" dirty="0"/>
                        <a:t>":"John","</a:t>
                      </a:r>
                      <a:r>
                        <a:rPr lang="en-US" dirty="0" err="1"/>
                        <a:t>lastName</a:t>
                      </a:r>
                      <a:r>
                        <a:rPr lang="en-US" dirty="0"/>
                        <a:t>":"Doe" },' +</a:t>
                      </a:r>
                    </a:p>
                    <a:p>
                      <a:r>
                        <a:rPr lang="en-US" dirty="0"/>
                        <a:t>'{"</a:t>
                      </a:r>
                      <a:r>
                        <a:rPr lang="en-US" dirty="0" err="1"/>
                        <a:t>firstName</a:t>
                      </a:r>
                      <a:r>
                        <a:rPr lang="en-US" dirty="0"/>
                        <a:t>":"Anna","</a:t>
                      </a:r>
                      <a:r>
                        <a:rPr lang="en-US" dirty="0" err="1"/>
                        <a:t>lastName</a:t>
                      </a:r>
                      <a:r>
                        <a:rPr lang="en-US" dirty="0"/>
                        <a:t>":"Smith" },' +</a:t>
                      </a:r>
                    </a:p>
                    <a:p>
                      <a:r>
                        <a:rPr lang="en-US" dirty="0"/>
                        <a:t>'{"</a:t>
                      </a:r>
                      <a:r>
                        <a:rPr lang="en-US" dirty="0" err="1"/>
                        <a:t>firstName</a:t>
                      </a:r>
                      <a:r>
                        <a:rPr lang="en-US" dirty="0"/>
                        <a:t>":"Peter","</a:t>
                      </a:r>
                      <a:r>
                        <a:rPr lang="en-US" dirty="0" err="1"/>
                        <a:t>lastName</a:t>
                      </a:r>
                      <a:r>
                        <a:rPr lang="en-US" dirty="0"/>
                        <a:t>":"Jones" }]}';</a:t>
                      </a:r>
                    </a:p>
                    <a:p>
                      <a:r>
                        <a:rPr lang="en-US" dirty="0"/>
                        <a:t>console.log(</a:t>
                      </a:r>
                      <a:r>
                        <a:rPr lang="en-US" dirty="0" err="1"/>
                        <a:t>typeof</a:t>
                      </a:r>
                      <a:r>
                        <a:rPr lang="en-US" dirty="0"/>
                        <a:t>(text));</a:t>
                      </a:r>
                    </a:p>
                    <a:p>
                      <a:r>
                        <a:rPr lang="en-US" dirty="0"/>
                        <a:t>const obj = </a:t>
                      </a:r>
                      <a:r>
                        <a:rPr lang="en-US" dirty="0" err="1"/>
                        <a:t>JSON.parse</a:t>
                      </a:r>
                      <a:r>
                        <a:rPr lang="en-US" dirty="0"/>
                        <a:t>(text);</a:t>
                      </a:r>
                    </a:p>
                    <a:p>
                      <a:r>
                        <a:rPr lang="en-US" dirty="0" err="1"/>
                        <a:t>document.getElementById</a:t>
                      </a:r>
                      <a:r>
                        <a:rPr lang="en-US" dirty="0"/>
                        <a:t>("demo").</a:t>
                      </a:r>
                      <a:r>
                        <a:rPr lang="en-US" dirty="0" err="1"/>
                        <a:t>innerHTML</a:t>
                      </a:r>
                      <a:r>
                        <a:rPr lang="en-US" dirty="0"/>
                        <a:t> =</a:t>
                      </a:r>
                    </a:p>
                    <a:p>
                      <a:r>
                        <a:rPr lang="en-US" dirty="0" err="1"/>
                        <a:t>obj.employees</a:t>
                      </a:r>
                      <a:r>
                        <a:rPr lang="en-US" dirty="0"/>
                        <a:t>[1].</a:t>
                      </a:r>
                      <a:r>
                        <a:rPr lang="en-US" dirty="0" err="1"/>
                        <a:t>firstName</a:t>
                      </a:r>
                      <a:r>
                        <a:rPr lang="en-US" dirty="0"/>
                        <a:t> + " " + </a:t>
                      </a:r>
                      <a:r>
                        <a:rPr lang="en-US" dirty="0" err="1"/>
                        <a:t>obj.employees</a:t>
                      </a:r>
                      <a:r>
                        <a:rPr lang="en-US" dirty="0"/>
                        <a:t>[1].</a:t>
                      </a:r>
                      <a:r>
                        <a:rPr lang="en-US" dirty="0" err="1"/>
                        <a:t>lastName</a:t>
                      </a:r>
                      <a:r>
                        <a:rPr lang="en-US" dirty="0"/>
                        <a:t>;</a:t>
                      </a:r>
                    </a:p>
                    <a:p>
                      <a:r>
                        <a:rPr lang="en-US" dirty="0"/>
                        <a:t>console.log(</a:t>
                      </a:r>
                      <a:r>
                        <a:rPr lang="en-US" dirty="0" err="1"/>
                        <a:t>typeof</a:t>
                      </a:r>
                      <a:r>
                        <a:rPr lang="en-US" dirty="0"/>
                        <a:t>(obj));</a:t>
                      </a:r>
                    </a:p>
                    <a:p>
                      <a:r>
                        <a:rPr lang="en-US" dirty="0"/>
                        <a:t>&lt;/script&gt;</a:t>
                      </a:r>
                    </a:p>
                    <a:p>
                      <a:r>
                        <a:rPr lang="en-US" dirty="0"/>
                        <a:t>&lt;/body&gt;</a:t>
                      </a:r>
                    </a:p>
                    <a:p>
                      <a:r>
                        <a:rPr lang="en-US" dirty="0"/>
                        <a:t>&lt;/html&gt;</a:t>
                      </a:r>
                    </a:p>
                  </a:txBody>
                  <a:tcPr/>
                </a:tc>
                <a:extLst>
                  <a:ext uri="{0D108BD9-81ED-4DB2-BD59-A6C34878D82A}">
                    <a16:rowId xmlns:a16="http://schemas.microsoft.com/office/drawing/2014/main" val="1182317037"/>
                  </a:ext>
                </a:extLst>
              </a:tr>
            </a:tbl>
          </a:graphicData>
        </a:graphic>
      </p:graphicFrame>
      <p:sp>
        <p:nvSpPr>
          <p:cNvPr id="4" name="Date Placeholder 3">
            <a:extLst>
              <a:ext uri="{FF2B5EF4-FFF2-40B4-BE49-F238E27FC236}">
                <a16:creationId xmlns:a16="http://schemas.microsoft.com/office/drawing/2014/main" id="{A2842FBA-306F-4166-A0FF-B50CAB903253}"/>
              </a:ext>
            </a:extLst>
          </p:cNvPr>
          <p:cNvSpPr>
            <a:spLocks noGrp="1"/>
          </p:cNvSpPr>
          <p:nvPr>
            <p:ph type="dt" sz="half" idx="10"/>
          </p:nvPr>
        </p:nvSpPr>
        <p:spPr/>
        <p:txBody>
          <a:bodyPr/>
          <a:lstStyle/>
          <a:p>
            <a:r>
              <a:rPr lang="en-US"/>
              <a:t>Advanced Web Technologies</a:t>
            </a:r>
          </a:p>
        </p:txBody>
      </p:sp>
      <p:sp>
        <p:nvSpPr>
          <p:cNvPr id="5" name="Footer Placeholder 4">
            <a:extLst>
              <a:ext uri="{FF2B5EF4-FFF2-40B4-BE49-F238E27FC236}">
                <a16:creationId xmlns:a16="http://schemas.microsoft.com/office/drawing/2014/main" id="{23200CD5-4B8C-433C-A1B2-C1DF88FC2CEC}"/>
              </a:ext>
            </a:extLst>
          </p:cNvPr>
          <p:cNvSpPr>
            <a:spLocks noGrp="1"/>
          </p:cNvSpPr>
          <p:nvPr>
            <p:ph type="ftr" sz="quarter" idx="11"/>
          </p:nvPr>
        </p:nvSpPr>
        <p:spPr/>
        <p:txBody>
          <a:bodyPr/>
          <a:lstStyle/>
          <a:p>
            <a:pPr>
              <a:defRPr/>
            </a:pPr>
            <a:r>
              <a:rPr lang="en-US"/>
              <a:t>Mudita - GroupNo</a:t>
            </a:r>
          </a:p>
        </p:txBody>
      </p:sp>
      <p:sp>
        <p:nvSpPr>
          <p:cNvPr id="6" name="Slide Number Placeholder 5">
            <a:extLst>
              <a:ext uri="{FF2B5EF4-FFF2-40B4-BE49-F238E27FC236}">
                <a16:creationId xmlns:a16="http://schemas.microsoft.com/office/drawing/2014/main" id="{647E2D64-5212-4350-A7F7-99FD60E70E26}"/>
              </a:ext>
            </a:extLst>
          </p:cNvPr>
          <p:cNvSpPr>
            <a:spLocks noGrp="1"/>
          </p:cNvSpPr>
          <p:nvPr>
            <p:ph type="sldNum" sz="quarter" idx="12"/>
          </p:nvPr>
        </p:nvSpPr>
        <p:spPr/>
        <p:txBody>
          <a:bodyPr/>
          <a:lstStyle/>
          <a:p>
            <a:fld id="{8BD8F058-9003-4658-AA47-7D4800AF7EA2}" type="slidenum">
              <a:rPr lang="en-US" smtClean="0"/>
              <a:pPr/>
              <a:t>21</a:t>
            </a:fld>
            <a:endParaRPr lang="en-US"/>
          </a:p>
        </p:txBody>
      </p:sp>
    </p:spTree>
    <p:extLst>
      <p:ext uri="{BB962C8B-B14F-4D97-AF65-F5344CB8AC3E}">
        <p14:creationId xmlns:p14="http://schemas.microsoft.com/office/powerpoint/2010/main" val="3244710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199A-35C8-4D2C-BD2C-503CB3B9D1D3}"/>
              </a:ext>
            </a:extLst>
          </p:cNvPr>
          <p:cNvSpPr>
            <a:spLocks noGrp="1"/>
          </p:cNvSpPr>
          <p:nvPr>
            <p:ph type="title"/>
          </p:nvPr>
        </p:nvSpPr>
        <p:spPr/>
        <p:txBody>
          <a:bodyPr/>
          <a:lstStyle/>
          <a:p>
            <a:r>
              <a:rPr lang="en-US" dirty="0"/>
              <a:t>Example (Parse)</a:t>
            </a:r>
          </a:p>
        </p:txBody>
      </p:sp>
      <p:graphicFrame>
        <p:nvGraphicFramePr>
          <p:cNvPr id="7" name="Table 7">
            <a:extLst>
              <a:ext uri="{FF2B5EF4-FFF2-40B4-BE49-F238E27FC236}">
                <a16:creationId xmlns:a16="http://schemas.microsoft.com/office/drawing/2014/main" id="{8BB74991-AFCB-4073-A99D-BBA7DDA21385}"/>
              </a:ext>
            </a:extLst>
          </p:cNvPr>
          <p:cNvGraphicFramePr>
            <a:graphicFrameLocks noGrp="1"/>
          </p:cNvGraphicFramePr>
          <p:nvPr>
            <p:ph idx="1"/>
            <p:extLst>
              <p:ext uri="{D42A27DB-BD31-4B8C-83A1-F6EECF244321}">
                <p14:modId xmlns:p14="http://schemas.microsoft.com/office/powerpoint/2010/main" val="103237774"/>
              </p:ext>
            </p:extLst>
          </p:nvPr>
        </p:nvGraphicFramePr>
        <p:xfrm>
          <a:off x="457200" y="856861"/>
          <a:ext cx="8229600" cy="50292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807331484"/>
                    </a:ext>
                  </a:extLst>
                </a:gridCol>
              </a:tblGrid>
              <a:tr h="370840">
                <a:tc>
                  <a:txBody>
                    <a:bodyPr/>
                    <a:lstStyle/>
                    <a:p>
                      <a:r>
                        <a:rPr lang="en-US" dirty="0"/>
                        <a:t>&lt;!DOCTYPE html&gt;</a:t>
                      </a:r>
                    </a:p>
                    <a:p>
                      <a:r>
                        <a:rPr lang="en-US" dirty="0"/>
                        <a:t>&lt;html&gt;</a:t>
                      </a:r>
                    </a:p>
                    <a:p>
                      <a:r>
                        <a:rPr lang="en-US" dirty="0"/>
                        <a:t>&lt;body&gt;</a:t>
                      </a:r>
                    </a:p>
                    <a:p>
                      <a:endParaRPr lang="en-US" dirty="0"/>
                    </a:p>
                    <a:p>
                      <a:r>
                        <a:rPr lang="en-US" dirty="0"/>
                        <a:t>&lt;h2&gt;Parsing a JSON Array.&lt;/h2&gt;</a:t>
                      </a:r>
                    </a:p>
                    <a:p>
                      <a:r>
                        <a:rPr lang="en-US" dirty="0"/>
                        <a:t>&lt;p&gt;Data written as an JSON array will be parsed into a JavaScript array.&lt;/p&gt;</a:t>
                      </a:r>
                    </a:p>
                    <a:p>
                      <a:r>
                        <a:rPr lang="en-US" dirty="0"/>
                        <a:t>&lt;p id="demo"&gt;&lt;/p&gt;</a:t>
                      </a:r>
                    </a:p>
                    <a:p>
                      <a:endParaRPr lang="en-US" dirty="0"/>
                    </a:p>
                    <a:p>
                      <a:r>
                        <a:rPr lang="en-US" dirty="0"/>
                        <a:t>&lt;script&gt;</a:t>
                      </a:r>
                    </a:p>
                    <a:p>
                      <a:r>
                        <a:rPr lang="en-US" dirty="0"/>
                        <a:t>const text = '[ "Ford", "BMW", "Audi", "Fiat" ]';</a:t>
                      </a:r>
                    </a:p>
                    <a:p>
                      <a:r>
                        <a:rPr lang="en-US" dirty="0"/>
                        <a:t>console.log(</a:t>
                      </a:r>
                      <a:r>
                        <a:rPr lang="en-US" dirty="0" err="1"/>
                        <a:t>typeof</a:t>
                      </a:r>
                      <a:r>
                        <a:rPr lang="en-US" dirty="0"/>
                        <a:t>(text))</a:t>
                      </a:r>
                    </a:p>
                    <a:p>
                      <a:r>
                        <a:rPr lang="en-US" dirty="0"/>
                        <a:t>const </a:t>
                      </a:r>
                      <a:r>
                        <a:rPr lang="en-US" dirty="0" err="1"/>
                        <a:t>myArr</a:t>
                      </a:r>
                      <a:r>
                        <a:rPr lang="en-US" dirty="0"/>
                        <a:t> = </a:t>
                      </a:r>
                      <a:r>
                        <a:rPr lang="en-US" dirty="0" err="1"/>
                        <a:t>JSON.parse</a:t>
                      </a:r>
                      <a:r>
                        <a:rPr lang="en-US" dirty="0"/>
                        <a:t>(text);</a:t>
                      </a:r>
                    </a:p>
                    <a:p>
                      <a:r>
                        <a:rPr lang="en-US" dirty="0"/>
                        <a:t>console.log(</a:t>
                      </a:r>
                      <a:r>
                        <a:rPr lang="en-US" dirty="0" err="1"/>
                        <a:t>typeof</a:t>
                      </a:r>
                      <a:r>
                        <a:rPr lang="en-US" dirty="0"/>
                        <a:t>(</a:t>
                      </a:r>
                      <a:r>
                        <a:rPr lang="en-US" dirty="0" err="1"/>
                        <a:t>myArr</a:t>
                      </a:r>
                      <a:r>
                        <a:rPr lang="en-US" dirty="0"/>
                        <a:t>))</a:t>
                      </a:r>
                    </a:p>
                    <a:p>
                      <a:r>
                        <a:rPr lang="en-US" dirty="0" err="1"/>
                        <a:t>document.getElementById</a:t>
                      </a:r>
                      <a:r>
                        <a:rPr lang="en-US" dirty="0"/>
                        <a:t>("demo").</a:t>
                      </a:r>
                      <a:r>
                        <a:rPr lang="en-US" dirty="0" err="1"/>
                        <a:t>innerHTML</a:t>
                      </a:r>
                      <a:r>
                        <a:rPr lang="en-US" dirty="0"/>
                        <a:t> = </a:t>
                      </a:r>
                      <a:r>
                        <a:rPr lang="en-US" dirty="0" err="1"/>
                        <a:t>myArr</a:t>
                      </a:r>
                      <a:r>
                        <a:rPr lang="en-US" dirty="0"/>
                        <a:t>[0];</a:t>
                      </a:r>
                    </a:p>
                    <a:p>
                      <a:r>
                        <a:rPr lang="en-US" dirty="0"/>
                        <a:t>&lt;/script&gt;</a:t>
                      </a:r>
                    </a:p>
                    <a:p>
                      <a:endParaRPr lang="en-US" dirty="0"/>
                    </a:p>
                    <a:p>
                      <a:r>
                        <a:rPr lang="en-US" dirty="0"/>
                        <a:t>&lt;/body&gt;</a:t>
                      </a:r>
                    </a:p>
                    <a:p>
                      <a:r>
                        <a:rPr lang="en-US" dirty="0"/>
                        <a:t>&lt;/html&gt;</a:t>
                      </a:r>
                    </a:p>
                  </a:txBody>
                  <a:tcPr/>
                </a:tc>
                <a:extLst>
                  <a:ext uri="{0D108BD9-81ED-4DB2-BD59-A6C34878D82A}">
                    <a16:rowId xmlns:a16="http://schemas.microsoft.com/office/drawing/2014/main" val="1182317037"/>
                  </a:ext>
                </a:extLst>
              </a:tr>
            </a:tbl>
          </a:graphicData>
        </a:graphic>
      </p:graphicFrame>
      <p:sp>
        <p:nvSpPr>
          <p:cNvPr id="4" name="Date Placeholder 3">
            <a:extLst>
              <a:ext uri="{FF2B5EF4-FFF2-40B4-BE49-F238E27FC236}">
                <a16:creationId xmlns:a16="http://schemas.microsoft.com/office/drawing/2014/main" id="{A2842FBA-306F-4166-A0FF-B50CAB903253}"/>
              </a:ext>
            </a:extLst>
          </p:cNvPr>
          <p:cNvSpPr>
            <a:spLocks noGrp="1"/>
          </p:cNvSpPr>
          <p:nvPr>
            <p:ph type="dt" sz="half" idx="10"/>
          </p:nvPr>
        </p:nvSpPr>
        <p:spPr/>
        <p:txBody>
          <a:bodyPr/>
          <a:lstStyle/>
          <a:p>
            <a:r>
              <a:rPr lang="en-US"/>
              <a:t>Advanced Web Technologies</a:t>
            </a:r>
          </a:p>
        </p:txBody>
      </p:sp>
      <p:sp>
        <p:nvSpPr>
          <p:cNvPr id="5" name="Footer Placeholder 4">
            <a:extLst>
              <a:ext uri="{FF2B5EF4-FFF2-40B4-BE49-F238E27FC236}">
                <a16:creationId xmlns:a16="http://schemas.microsoft.com/office/drawing/2014/main" id="{23200CD5-4B8C-433C-A1B2-C1DF88FC2CEC}"/>
              </a:ext>
            </a:extLst>
          </p:cNvPr>
          <p:cNvSpPr>
            <a:spLocks noGrp="1"/>
          </p:cNvSpPr>
          <p:nvPr>
            <p:ph type="ftr" sz="quarter" idx="11"/>
          </p:nvPr>
        </p:nvSpPr>
        <p:spPr/>
        <p:txBody>
          <a:bodyPr/>
          <a:lstStyle/>
          <a:p>
            <a:pPr>
              <a:defRPr/>
            </a:pPr>
            <a:r>
              <a:rPr lang="en-US"/>
              <a:t>Mudita - GroupNo</a:t>
            </a:r>
          </a:p>
        </p:txBody>
      </p:sp>
      <p:sp>
        <p:nvSpPr>
          <p:cNvPr id="6" name="Slide Number Placeholder 5">
            <a:extLst>
              <a:ext uri="{FF2B5EF4-FFF2-40B4-BE49-F238E27FC236}">
                <a16:creationId xmlns:a16="http://schemas.microsoft.com/office/drawing/2014/main" id="{647E2D64-5212-4350-A7F7-99FD60E70E26}"/>
              </a:ext>
            </a:extLst>
          </p:cNvPr>
          <p:cNvSpPr>
            <a:spLocks noGrp="1"/>
          </p:cNvSpPr>
          <p:nvPr>
            <p:ph type="sldNum" sz="quarter" idx="12"/>
          </p:nvPr>
        </p:nvSpPr>
        <p:spPr/>
        <p:txBody>
          <a:bodyPr/>
          <a:lstStyle/>
          <a:p>
            <a:fld id="{8BD8F058-9003-4658-AA47-7D4800AF7EA2}" type="slidenum">
              <a:rPr lang="en-US" smtClean="0"/>
              <a:pPr/>
              <a:t>22</a:t>
            </a:fld>
            <a:endParaRPr lang="en-US"/>
          </a:p>
        </p:txBody>
      </p:sp>
    </p:spTree>
    <p:extLst>
      <p:ext uri="{BB962C8B-B14F-4D97-AF65-F5344CB8AC3E}">
        <p14:creationId xmlns:p14="http://schemas.microsoft.com/office/powerpoint/2010/main" val="1418713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199A-35C8-4D2C-BD2C-503CB3B9D1D3}"/>
              </a:ext>
            </a:extLst>
          </p:cNvPr>
          <p:cNvSpPr>
            <a:spLocks noGrp="1"/>
          </p:cNvSpPr>
          <p:nvPr>
            <p:ph type="title"/>
          </p:nvPr>
        </p:nvSpPr>
        <p:spPr/>
        <p:txBody>
          <a:bodyPr/>
          <a:lstStyle/>
          <a:p>
            <a:r>
              <a:rPr lang="en-US" dirty="0"/>
              <a:t>Example (</a:t>
            </a:r>
            <a:r>
              <a:rPr lang="en-US" dirty="0" err="1"/>
              <a:t>stringify</a:t>
            </a:r>
            <a:r>
              <a:rPr lang="en-US" dirty="0"/>
              <a:t>)</a:t>
            </a:r>
          </a:p>
        </p:txBody>
      </p:sp>
      <p:graphicFrame>
        <p:nvGraphicFramePr>
          <p:cNvPr id="7" name="Table 7">
            <a:extLst>
              <a:ext uri="{FF2B5EF4-FFF2-40B4-BE49-F238E27FC236}">
                <a16:creationId xmlns:a16="http://schemas.microsoft.com/office/drawing/2014/main" id="{8BB74991-AFCB-4073-A99D-BBA7DDA21385}"/>
              </a:ext>
            </a:extLst>
          </p:cNvPr>
          <p:cNvGraphicFramePr>
            <a:graphicFrameLocks noGrp="1"/>
          </p:cNvGraphicFramePr>
          <p:nvPr>
            <p:ph idx="1"/>
            <p:extLst>
              <p:ext uri="{D42A27DB-BD31-4B8C-83A1-F6EECF244321}">
                <p14:modId xmlns:p14="http://schemas.microsoft.com/office/powerpoint/2010/main" val="2529004928"/>
              </p:ext>
            </p:extLst>
          </p:nvPr>
        </p:nvGraphicFramePr>
        <p:xfrm>
          <a:off x="457200" y="856861"/>
          <a:ext cx="8229600" cy="47548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807331484"/>
                    </a:ext>
                  </a:extLst>
                </a:gridCol>
              </a:tblGrid>
              <a:tr h="370840">
                <a:tc>
                  <a:txBody>
                    <a:bodyPr/>
                    <a:lstStyle/>
                    <a:p>
                      <a:r>
                        <a:rPr lang="en-US" dirty="0"/>
                        <a:t>&lt;!DOCTYPE html&gt;</a:t>
                      </a:r>
                    </a:p>
                    <a:p>
                      <a:r>
                        <a:rPr lang="en-US" dirty="0"/>
                        <a:t>&lt;html&gt;</a:t>
                      </a:r>
                    </a:p>
                    <a:p>
                      <a:r>
                        <a:rPr lang="en-US" dirty="0"/>
                        <a:t>&lt;body&gt;</a:t>
                      </a:r>
                    </a:p>
                    <a:p>
                      <a:endParaRPr lang="en-US" dirty="0"/>
                    </a:p>
                    <a:p>
                      <a:r>
                        <a:rPr lang="en-US" dirty="0"/>
                        <a:t>&lt;h2&gt;Create a JSON string from a JavaScript object.&lt;/h2&gt;</a:t>
                      </a:r>
                    </a:p>
                    <a:p>
                      <a:r>
                        <a:rPr lang="en-US" dirty="0"/>
                        <a:t>&lt;p id="demo"&gt;&lt;/p&gt;</a:t>
                      </a:r>
                    </a:p>
                    <a:p>
                      <a:endParaRPr lang="en-US" dirty="0"/>
                    </a:p>
                    <a:p>
                      <a:r>
                        <a:rPr lang="en-US" dirty="0"/>
                        <a:t>&lt;script&gt;</a:t>
                      </a:r>
                    </a:p>
                    <a:p>
                      <a:r>
                        <a:rPr lang="en-US" dirty="0"/>
                        <a:t>const obj = {name: "John", age: 30, city: "New York"};</a:t>
                      </a:r>
                    </a:p>
                    <a:p>
                      <a:r>
                        <a:rPr lang="en-US" dirty="0"/>
                        <a:t>const </a:t>
                      </a:r>
                      <a:r>
                        <a:rPr lang="en-US" dirty="0" err="1"/>
                        <a:t>myJSON</a:t>
                      </a:r>
                      <a:r>
                        <a:rPr lang="en-US" dirty="0"/>
                        <a:t> = </a:t>
                      </a:r>
                      <a:r>
                        <a:rPr lang="en-US" dirty="0" err="1"/>
                        <a:t>JSON.stringify</a:t>
                      </a:r>
                      <a:r>
                        <a:rPr lang="en-US" dirty="0"/>
                        <a:t>(obj);</a:t>
                      </a:r>
                    </a:p>
                    <a:p>
                      <a:r>
                        <a:rPr lang="en-US" dirty="0"/>
                        <a:t>console.log(</a:t>
                      </a:r>
                      <a:r>
                        <a:rPr lang="en-US" dirty="0" err="1"/>
                        <a:t>typeof</a:t>
                      </a:r>
                      <a:r>
                        <a:rPr lang="en-US" dirty="0"/>
                        <a:t>(obj));</a:t>
                      </a:r>
                    </a:p>
                    <a:p>
                      <a:r>
                        <a:rPr lang="en-US" dirty="0" err="1"/>
                        <a:t>document.getElementById</a:t>
                      </a:r>
                      <a:r>
                        <a:rPr lang="en-US" dirty="0"/>
                        <a:t>("demo").</a:t>
                      </a:r>
                      <a:r>
                        <a:rPr lang="en-US" dirty="0" err="1"/>
                        <a:t>innerHTML</a:t>
                      </a:r>
                      <a:r>
                        <a:rPr lang="en-US" dirty="0"/>
                        <a:t> = </a:t>
                      </a:r>
                      <a:r>
                        <a:rPr lang="en-US" dirty="0" err="1"/>
                        <a:t>myJSON</a:t>
                      </a:r>
                      <a:r>
                        <a:rPr lang="en-US" dirty="0"/>
                        <a:t>;</a:t>
                      </a:r>
                    </a:p>
                    <a:p>
                      <a:r>
                        <a:rPr lang="en-US" dirty="0"/>
                        <a:t>console.log(</a:t>
                      </a:r>
                      <a:r>
                        <a:rPr lang="en-US" dirty="0" err="1"/>
                        <a:t>typeof</a:t>
                      </a:r>
                      <a:r>
                        <a:rPr lang="en-US" dirty="0"/>
                        <a:t>(</a:t>
                      </a:r>
                      <a:r>
                        <a:rPr lang="en-US" dirty="0" err="1"/>
                        <a:t>myJSON</a:t>
                      </a:r>
                      <a:r>
                        <a:rPr lang="en-US" dirty="0"/>
                        <a:t>));</a:t>
                      </a:r>
                    </a:p>
                    <a:p>
                      <a:r>
                        <a:rPr lang="en-US" dirty="0"/>
                        <a:t>&lt;/script&gt;</a:t>
                      </a:r>
                    </a:p>
                    <a:p>
                      <a:endParaRPr lang="en-US" dirty="0"/>
                    </a:p>
                    <a:p>
                      <a:r>
                        <a:rPr lang="en-US" dirty="0"/>
                        <a:t>&lt;/body&gt;</a:t>
                      </a:r>
                    </a:p>
                    <a:p>
                      <a:r>
                        <a:rPr lang="en-US" dirty="0"/>
                        <a:t>&lt;/html&gt;</a:t>
                      </a:r>
                    </a:p>
                  </a:txBody>
                  <a:tcPr/>
                </a:tc>
                <a:extLst>
                  <a:ext uri="{0D108BD9-81ED-4DB2-BD59-A6C34878D82A}">
                    <a16:rowId xmlns:a16="http://schemas.microsoft.com/office/drawing/2014/main" val="1182317037"/>
                  </a:ext>
                </a:extLst>
              </a:tr>
            </a:tbl>
          </a:graphicData>
        </a:graphic>
      </p:graphicFrame>
      <p:sp>
        <p:nvSpPr>
          <p:cNvPr id="4" name="Date Placeholder 3">
            <a:extLst>
              <a:ext uri="{FF2B5EF4-FFF2-40B4-BE49-F238E27FC236}">
                <a16:creationId xmlns:a16="http://schemas.microsoft.com/office/drawing/2014/main" id="{A2842FBA-306F-4166-A0FF-B50CAB903253}"/>
              </a:ext>
            </a:extLst>
          </p:cNvPr>
          <p:cNvSpPr>
            <a:spLocks noGrp="1"/>
          </p:cNvSpPr>
          <p:nvPr>
            <p:ph type="dt" sz="half" idx="10"/>
          </p:nvPr>
        </p:nvSpPr>
        <p:spPr/>
        <p:txBody>
          <a:bodyPr/>
          <a:lstStyle/>
          <a:p>
            <a:r>
              <a:rPr lang="en-US"/>
              <a:t>Advanced Web Technologies</a:t>
            </a:r>
          </a:p>
        </p:txBody>
      </p:sp>
      <p:sp>
        <p:nvSpPr>
          <p:cNvPr id="5" name="Footer Placeholder 4">
            <a:extLst>
              <a:ext uri="{FF2B5EF4-FFF2-40B4-BE49-F238E27FC236}">
                <a16:creationId xmlns:a16="http://schemas.microsoft.com/office/drawing/2014/main" id="{23200CD5-4B8C-433C-A1B2-C1DF88FC2CEC}"/>
              </a:ext>
            </a:extLst>
          </p:cNvPr>
          <p:cNvSpPr>
            <a:spLocks noGrp="1"/>
          </p:cNvSpPr>
          <p:nvPr>
            <p:ph type="ftr" sz="quarter" idx="11"/>
          </p:nvPr>
        </p:nvSpPr>
        <p:spPr/>
        <p:txBody>
          <a:bodyPr/>
          <a:lstStyle/>
          <a:p>
            <a:pPr>
              <a:defRPr/>
            </a:pPr>
            <a:r>
              <a:rPr lang="en-US"/>
              <a:t>Mudita - GroupNo</a:t>
            </a:r>
          </a:p>
        </p:txBody>
      </p:sp>
      <p:sp>
        <p:nvSpPr>
          <p:cNvPr id="6" name="Slide Number Placeholder 5">
            <a:extLst>
              <a:ext uri="{FF2B5EF4-FFF2-40B4-BE49-F238E27FC236}">
                <a16:creationId xmlns:a16="http://schemas.microsoft.com/office/drawing/2014/main" id="{647E2D64-5212-4350-A7F7-99FD60E70E26}"/>
              </a:ext>
            </a:extLst>
          </p:cNvPr>
          <p:cNvSpPr>
            <a:spLocks noGrp="1"/>
          </p:cNvSpPr>
          <p:nvPr>
            <p:ph type="sldNum" sz="quarter" idx="12"/>
          </p:nvPr>
        </p:nvSpPr>
        <p:spPr/>
        <p:txBody>
          <a:bodyPr/>
          <a:lstStyle/>
          <a:p>
            <a:fld id="{8BD8F058-9003-4658-AA47-7D4800AF7EA2}" type="slidenum">
              <a:rPr lang="en-US" smtClean="0"/>
              <a:pPr/>
              <a:t>23</a:t>
            </a:fld>
            <a:endParaRPr lang="en-US"/>
          </a:p>
        </p:txBody>
      </p:sp>
    </p:spTree>
    <p:extLst>
      <p:ext uri="{BB962C8B-B14F-4D97-AF65-F5344CB8AC3E}">
        <p14:creationId xmlns:p14="http://schemas.microsoft.com/office/powerpoint/2010/main" val="1557226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199A-35C8-4D2C-BD2C-503CB3B9D1D3}"/>
              </a:ext>
            </a:extLst>
          </p:cNvPr>
          <p:cNvSpPr>
            <a:spLocks noGrp="1"/>
          </p:cNvSpPr>
          <p:nvPr>
            <p:ph type="title"/>
          </p:nvPr>
        </p:nvSpPr>
        <p:spPr/>
        <p:txBody>
          <a:bodyPr/>
          <a:lstStyle/>
          <a:p>
            <a:r>
              <a:rPr lang="en-US" dirty="0"/>
              <a:t>JSON string from a JavaScript array</a:t>
            </a:r>
          </a:p>
        </p:txBody>
      </p:sp>
      <p:graphicFrame>
        <p:nvGraphicFramePr>
          <p:cNvPr id="7" name="Table 7">
            <a:extLst>
              <a:ext uri="{FF2B5EF4-FFF2-40B4-BE49-F238E27FC236}">
                <a16:creationId xmlns:a16="http://schemas.microsoft.com/office/drawing/2014/main" id="{8BB74991-AFCB-4073-A99D-BBA7DDA21385}"/>
              </a:ext>
            </a:extLst>
          </p:cNvPr>
          <p:cNvGraphicFramePr>
            <a:graphicFrameLocks noGrp="1"/>
          </p:cNvGraphicFramePr>
          <p:nvPr>
            <p:ph idx="1"/>
            <p:extLst>
              <p:ext uri="{D42A27DB-BD31-4B8C-83A1-F6EECF244321}">
                <p14:modId xmlns:p14="http://schemas.microsoft.com/office/powerpoint/2010/main" val="3208994186"/>
              </p:ext>
            </p:extLst>
          </p:nvPr>
        </p:nvGraphicFramePr>
        <p:xfrm>
          <a:off x="457200" y="856861"/>
          <a:ext cx="8229600" cy="42062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807331484"/>
                    </a:ext>
                  </a:extLst>
                </a:gridCol>
              </a:tblGrid>
              <a:tr h="370840">
                <a:tc>
                  <a:txBody>
                    <a:bodyPr/>
                    <a:lstStyle/>
                    <a:p>
                      <a:r>
                        <a:rPr lang="en-US" dirty="0"/>
                        <a:t>&lt;!DOCTYPE html&gt;</a:t>
                      </a:r>
                    </a:p>
                    <a:p>
                      <a:r>
                        <a:rPr lang="en-US" dirty="0"/>
                        <a:t>&lt;html&gt;</a:t>
                      </a:r>
                    </a:p>
                    <a:p>
                      <a:r>
                        <a:rPr lang="en-US" dirty="0"/>
                        <a:t>&lt;body&gt;</a:t>
                      </a:r>
                    </a:p>
                    <a:p>
                      <a:endParaRPr lang="en-US" dirty="0"/>
                    </a:p>
                    <a:p>
                      <a:r>
                        <a:rPr lang="en-US" dirty="0"/>
                        <a:t>&lt;h2&gt;Create a JSON string from a JavaScript array.&lt;/h2&gt;</a:t>
                      </a:r>
                    </a:p>
                    <a:p>
                      <a:r>
                        <a:rPr lang="en-US" dirty="0"/>
                        <a:t>&lt;p id="demo"&gt;&lt;/p&gt;</a:t>
                      </a:r>
                    </a:p>
                    <a:p>
                      <a:endParaRPr lang="en-US" dirty="0"/>
                    </a:p>
                    <a:p>
                      <a:r>
                        <a:rPr lang="en-US" dirty="0"/>
                        <a:t>&lt;script&gt;</a:t>
                      </a:r>
                    </a:p>
                    <a:p>
                      <a:r>
                        <a:rPr lang="en-US" dirty="0"/>
                        <a:t>const </a:t>
                      </a:r>
                      <a:r>
                        <a:rPr lang="en-US" dirty="0" err="1"/>
                        <a:t>arr</a:t>
                      </a:r>
                      <a:r>
                        <a:rPr lang="en-US" dirty="0"/>
                        <a:t> = ["John", "Peter", "Sally", "Jane"];</a:t>
                      </a:r>
                    </a:p>
                    <a:p>
                      <a:r>
                        <a:rPr lang="en-US" dirty="0"/>
                        <a:t>const </a:t>
                      </a:r>
                      <a:r>
                        <a:rPr lang="en-US" dirty="0" err="1"/>
                        <a:t>myJSON</a:t>
                      </a:r>
                      <a:r>
                        <a:rPr lang="en-US" dirty="0"/>
                        <a:t> = </a:t>
                      </a:r>
                      <a:r>
                        <a:rPr lang="en-US" dirty="0" err="1"/>
                        <a:t>JSON.stringify</a:t>
                      </a:r>
                      <a:r>
                        <a:rPr lang="en-US" dirty="0"/>
                        <a:t>(</a:t>
                      </a:r>
                      <a:r>
                        <a:rPr lang="en-US" dirty="0" err="1"/>
                        <a:t>arr</a:t>
                      </a:r>
                      <a:r>
                        <a:rPr lang="en-US" dirty="0"/>
                        <a:t>);</a:t>
                      </a:r>
                    </a:p>
                    <a:p>
                      <a:r>
                        <a:rPr lang="en-US" dirty="0" err="1"/>
                        <a:t>document.getElementById</a:t>
                      </a:r>
                      <a:r>
                        <a:rPr lang="en-US" dirty="0"/>
                        <a:t>("demo").</a:t>
                      </a:r>
                      <a:r>
                        <a:rPr lang="en-US" dirty="0" err="1"/>
                        <a:t>innerHTML</a:t>
                      </a:r>
                      <a:r>
                        <a:rPr lang="en-US" dirty="0"/>
                        <a:t> = </a:t>
                      </a:r>
                      <a:r>
                        <a:rPr lang="en-US" dirty="0" err="1"/>
                        <a:t>myJSON</a:t>
                      </a:r>
                      <a:r>
                        <a:rPr lang="en-US" dirty="0"/>
                        <a:t>;</a:t>
                      </a:r>
                    </a:p>
                    <a:p>
                      <a:r>
                        <a:rPr lang="en-US" dirty="0"/>
                        <a:t>&lt;/script&gt;</a:t>
                      </a:r>
                    </a:p>
                    <a:p>
                      <a:endParaRPr lang="en-US" dirty="0"/>
                    </a:p>
                    <a:p>
                      <a:r>
                        <a:rPr lang="en-US" dirty="0"/>
                        <a:t>&lt;/body&gt;</a:t>
                      </a:r>
                    </a:p>
                    <a:p>
                      <a:r>
                        <a:rPr lang="en-US" dirty="0"/>
                        <a:t>&lt;/html&gt;</a:t>
                      </a:r>
                    </a:p>
                  </a:txBody>
                  <a:tcPr/>
                </a:tc>
                <a:extLst>
                  <a:ext uri="{0D108BD9-81ED-4DB2-BD59-A6C34878D82A}">
                    <a16:rowId xmlns:a16="http://schemas.microsoft.com/office/drawing/2014/main" val="1182317037"/>
                  </a:ext>
                </a:extLst>
              </a:tr>
            </a:tbl>
          </a:graphicData>
        </a:graphic>
      </p:graphicFrame>
      <p:sp>
        <p:nvSpPr>
          <p:cNvPr id="4" name="Date Placeholder 3">
            <a:extLst>
              <a:ext uri="{FF2B5EF4-FFF2-40B4-BE49-F238E27FC236}">
                <a16:creationId xmlns:a16="http://schemas.microsoft.com/office/drawing/2014/main" id="{A2842FBA-306F-4166-A0FF-B50CAB903253}"/>
              </a:ext>
            </a:extLst>
          </p:cNvPr>
          <p:cNvSpPr>
            <a:spLocks noGrp="1"/>
          </p:cNvSpPr>
          <p:nvPr>
            <p:ph type="dt" sz="half" idx="10"/>
          </p:nvPr>
        </p:nvSpPr>
        <p:spPr/>
        <p:txBody>
          <a:bodyPr/>
          <a:lstStyle/>
          <a:p>
            <a:r>
              <a:rPr lang="en-US"/>
              <a:t>Advanced Web Technologies</a:t>
            </a:r>
          </a:p>
        </p:txBody>
      </p:sp>
      <p:sp>
        <p:nvSpPr>
          <p:cNvPr id="5" name="Footer Placeholder 4">
            <a:extLst>
              <a:ext uri="{FF2B5EF4-FFF2-40B4-BE49-F238E27FC236}">
                <a16:creationId xmlns:a16="http://schemas.microsoft.com/office/drawing/2014/main" id="{23200CD5-4B8C-433C-A1B2-C1DF88FC2CEC}"/>
              </a:ext>
            </a:extLst>
          </p:cNvPr>
          <p:cNvSpPr>
            <a:spLocks noGrp="1"/>
          </p:cNvSpPr>
          <p:nvPr>
            <p:ph type="ftr" sz="quarter" idx="11"/>
          </p:nvPr>
        </p:nvSpPr>
        <p:spPr/>
        <p:txBody>
          <a:bodyPr/>
          <a:lstStyle/>
          <a:p>
            <a:pPr>
              <a:defRPr/>
            </a:pPr>
            <a:r>
              <a:rPr lang="en-US"/>
              <a:t>Mudita - GroupNo</a:t>
            </a:r>
          </a:p>
        </p:txBody>
      </p:sp>
      <p:sp>
        <p:nvSpPr>
          <p:cNvPr id="6" name="Slide Number Placeholder 5">
            <a:extLst>
              <a:ext uri="{FF2B5EF4-FFF2-40B4-BE49-F238E27FC236}">
                <a16:creationId xmlns:a16="http://schemas.microsoft.com/office/drawing/2014/main" id="{647E2D64-5212-4350-A7F7-99FD60E70E26}"/>
              </a:ext>
            </a:extLst>
          </p:cNvPr>
          <p:cNvSpPr>
            <a:spLocks noGrp="1"/>
          </p:cNvSpPr>
          <p:nvPr>
            <p:ph type="sldNum" sz="quarter" idx="12"/>
          </p:nvPr>
        </p:nvSpPr>
        <p:spPr/>
        <p:txBody>
          <a:bodyPr/>
          <a:lstStyle/>
          <a:p>
            <a:fld id="{8BD8F058-9003-4658-AA47-7D4800AF7EA2}" type="slidenum">
              <a:rPr lang="en-US" smtClean="0"/>
              <a:pPr/>
              <a:t>24</a:t>
            </a:fld>
            <a:endParaRPr lang="en-US"/>
          </a:p>
        </p:txBody>
      </p:sp>
    </p:spTree>
    <p:extLst>
      <p:ext uri="{BB962C8B-B14F-4D97-AF65-F5344CB8AC3E}">
        <p14:creationId xmlns:p14="http://schemas.microsoft.com/office/powerpoint/2010/main" val="1530924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C537-5EA4-45EF-AF47-72D4FDF88B9E}"/>
              </a:ext>
            </a:extLst>
          </p:cNvPr>
          <p:cNvSpPr>
            <a:spLocks noGrp="1"/>
          </p:cNvSpPr>
          <p:nvPr>
            <p:ph type="title"/>
          </p:nvPr>
        </p:nvSpPr>
        <p:spPr/>
        <p:txBody>
          <a:bodyPr/>
          <a:lstStyle/>
          <a:p>
            <a:r>
              <a:rPr lang="en-US" dirty="0"/>
              <a:t>AJAX</a:t>
            </a:r>
          </a:p>
        </p:txBody>
      </p:sp>
      <p:sp>
        <p:nvSpPr>
          <p:cNvPr id="3" name="Content Placeholder 2">
            <a:extLst>
              <a:ext uri="{FF2B5EF4-FFF2-40B4-BE49-F238E27FC236}">
                <a16:creationId xmlns:a16="http://schemas.microsoft.com/office/drawing/2014/main" id="{AF0A2F6D-71E6-4905-B931-2556388AEA52}"/>
              </a:ext>
            </a:extLst>
          </p:cNvPr>
          <p:cNvSpPr>
            <a:spLocks noGrp="1"/>
          </p:cNvSpPr>
          <p:nvPr>
            <p:ph idx="1"/>
          </p:nvPr>
        </p:nvSpPr>
        <p:spPr>
          <a:xfrm>
            <a:off x="381000" y="1166018"/>
            <a:ext cx="8229600" cy="4525963"/>
          </a:xfrm>
        </p:spPr>
        <p:txBody>
          <a:bodyPr/>
          <a:lstStyle/>
          <a:p>
            <a:r>
              <a:rPr lang="en-US" sz="1600" dirty="0"/>
              <a:t>AJAX is important, because you can:</a:t>
            </a:r>
          </a:p>
          <a:p>
            <a:pPr lvl="1"/>
            <a:r>
              <a:rPr lang="en-US" sz="1600" dirty="0"/>
              <a:t>Read data from a web server - after the page has loaded</a:t>
            </a:r>
          </a:p>
          <a:p>
            <a:pPr lvl="1"/>
            <a:r>
              <a:rPr lang="en-US" sz="1600" dirty="0"/>
              <a:t>Update a web page without reloading the page</a:t>
            </a:r>
          </a:p>
          <a:p>
            <a:pPr lvl="1"/>
            <a:r>
              <a:rPr lang="en-US" sz="1600" dirty="0"/>
              <a:t>Send data to a web server - in the background</a:t>
            </a:r>
          </a:p>
          <a:p>
            <a:pPr lvl="1"/>
            <a:endParaRPr lang="en-US" sz="1600" dirty="0"/>
          </a:p>
          <a:p>
            <a:pPr algn="l"/>
            <a:r>
              <a:rPr lang="en-US" sz="1600" b="0" i="0" dirty="0">
                <a:solidFill>
                  <a:srgbClr val="000000"/>
                </a:solidFill>
                <a:effectLst/>
              </a:rPr>
              <a:t>The keystone of AJAX is the </a:t>
            </a:r>
            <a:r>
              <a:rPr lang="en-US" sz="1600" b="0" i="0" dirty="0" err="1">
                <a:solidFill>
                  <a:srgbClr val="000000"/>
                </a:solidFill>
                <a:effectLst/>
              </a:rPr>
              <a:t>XMLHttpRequest</a:t>
            </a:r>
            <a:r>
              <a:rPr lang="en-US" sz="1600" b="0" i="0" dirty="0">
                <a:solidFill>
                  <a:srgbClr val="000000"/>
                </a:solidFill>
                <a:effectLst/>
              </a:rPr>
              <a:t> object.</a:t>
            </a:r>
          </a:p>
          <a:p>
            <a:pPr lvl="1">
              <a:buFont typeface="+mj-lt"/>
              <a:buAutoNum type="arabicPeriod"/>
            </a:pPr>
            <a:r>
              <a:rPr lang="en-US" sz="1600" b="0" i="0" dirty="0">
                <a:solidFill>
                  <a:srgbClr val="000000"/>
                </a:solidFill>
                <a:effectLst/>
              </a:rPr>
              <a:t>Create an </a:t>
            </a:r>
            <a:r>
              <a:rPr lang="en-US" sz="1600" b="0" i="0" dirty="0" err="1">
                <a:solidFill>
                  <a:srgbClr val="000000"/>
                </a:solidFill>
                <a:effectLst/>
              </a:rPr>
              <a:t>XMLHttpRequest</a:t>
            </a:r>
            <a:r>
              <a:rPr lang="en-US" sz="1600" b="0" i="0" dirty="0">
                <a:solidFill>
                  <a:srgbClr val="000000"/>
                </a:solidFill>
                <a:effectLst/>
              </a:rPr>
              <a:t> object</a:t>
            </a:r>
          </a:p>
          <a:p>
            <a:pPr lvl="1">
              <a:buFont typeface="+mj-lt"/>
              <a:buAutoNum type="arabicPeriod"/>
            </a:pPr>
            <a:r>
              <a:rPr lang="en-US" sz="1600" b="0" i="0" dirty="0">
                <a:solidFill>
                  <a:srgbClr val="000000"/>
                </a:solidFill>
                <a:effectLst/>
              </a:rPr>
              <a:t>Define a callback function</a:t>
            </a:r>
          </a:p>
          <a:p>
            <a:pPr lvl="1">
              <a:buFont typeface="+mj-lt"/>
              <a:buAutoNum type="arabicPeriod"/>
            </a:pPr>
            <a:r>
              <a:rPr lang="en-US" sz="1600" b="0" i="0" dirty="0">
                <a:solidFill>
                  <a:srgbClr val="000000"/>
                </a:solidFill>
                <a:effectLst/>
              </a:rPr>
              <a:t>Open the </a:t>
            </a:r>
            <a:r>
              <a:rPr lang="en-US" sz="1600" b="0" i="0" dirty="0" err="1">
                <a:solidFill>
                  <a:srgbClr val="000000"/>
                </a:solidFill>
                <a:effectLst/>
              </a:rPr>
              <a:t>XMLHttpRequest</a:t>
            </a:r>
            <a:r>
              <a:rPr lang="en-US" sz="1600" b="0" i="0" dirty="0">
                <a:solidFill>
                  <a:srgbClr val="000000"/>
                </a:solidFill>
                <a:effectLst/>
              </a:rPr>
              <a:t> object</a:t>
            </a:r>
          </a:p>
          <a:p>
            <a:pPr lvl="1">
              <a:buFont typeface="+mj-lt"/>
              <a:buAutoNum type="arabicPeriod"/>
            </a:pPr>
            <a:r>
              <a:rPr lang="en-US" sz="1600" b="0" i="0" dirty="0">
                <a:solidFill>
                  <a:srgbClr val="000000"/>
                </a:solidFill>
                <a:effectLst/>
              </a:rPr>
              <a:t>Send a Request to a server</a:t>
            </a:r>
          </a:p>
          <a:p>
            <a:pPr marL="457200" lvl="1" indent="0">
              <a:buNone/>
            </a:pPr>
            <a:endParaRPr lang="en-US" dirty="0"/>
          </a:p>
        </p:txBody>
      </p:sp>
      <p:sp>
        <p:nvSpPr>
          <p:cNvPr id="4" name="Date Placeholder 3">
            <a:extLst>
              <a:ext uri="{FF2B5EF4-FFF2-40B4-BE49-F238E27FC236}">
                <a16:creationId xmlns:a16="http://schemas.microsoft.com/office/drawing/2014/main" id="{60BEEEC9-65FB-4A53-AD54-A2BC90B69281}"/>
              </a:ext>
            </a:extLst>
          </p:cNvPr>
          <p:cNvSpPr>
            <a:spLocks noGrp="1"/>
          </p:cNvSpPr>
          <p:nvPr>
            <p:ph type="dt" sz="half" idx="10"/>
          </p:nvPr>
        </p:nvSpPr>
        <p:spPr/>
        <p:txBody>
          <a:bodyPr/>
          <a:lstStyle/>
          <a:p>
            <a:r>
              <a:rPr lang="en-US"/>
              <a:t>Advanced Web Technologies</a:t>
            </a:r>
          </a:p>
        </p:txBody>
      </p:sp>
      <p:sp>
        <p:nvSpPr>
          <p:cNvPr id="5" name="Footer Placeholder 4">
            <a:extLst>
              <a:ext uri="{FF2B5EF4-FFF2-40B4-BE49-F238E27FC236}">
                <a16:creationId xmlns:a16="http://schemas.microsoft.com/office/drawing/2014/main" id="{632FA027-4CA5-4EF9-810C-2C7E84ABE850}"/>
              </a:ext>
            </a:extLst>
          </p:cNvPr>
          <p:cNvSpPr>
            <a:spLocks noGrp="1"/>
          </p:cNvSpPr>
          <p:nvPr>
            <p:ph type="ftr" sz="quarter" idx="11"/>
          </p:nvPr>
        </p:nvSpPr>
        <p:spPr/>
        <p:txBody>
          <a:bodyPr/>
          <a:lstStyle/>
          <a:p>
            <a:pPr>
              <a:defRPr/>
            </a:pPr>
            <a:r>
              <a:rPr lang="en-US"/>
              <a:t>Mudita - GroupNo</a:t>
            </a:r>
          </a:p>
        </p:txBody>
      </p:sp>
      <p:sp>
        <p:nvSpPr>
          <p:cNvPr id="6" name="Slide Number Placeholder 5">
            <a:extLst>
              <a:ext uri="{FF2B5EF4-FFF2-40B4-BE49-F238E27FC236}">
                <a16:creationId xmlns:a16="http://schemas.microsoft.com/office/drawing/2014/main" id="{AEF89857-CA4B-416D-BACD-F5D1620A627F}"/>
              </a:ext>
            </a:extLst>
          </p:cNvPr>
          <p:cNvSpPr>
            <a:spLocks noGrp="1"/>
          </p:cNvSpPr>
          <p:nvPr>
            <p:ph type="sldNum" sz="quarter" idx="12"/>
          </p:nvPr>
        </p:nvSpPr>
        <p:spPr/>
        <p:txBody>
          <a:bodyPr/>
          <a:lstStyle/>
          <a:p>
            <a:fld id="{8BD8F058-9003-4658-AA47-7D4800AF7EA2}" type="slidenum">
              <a:rPr lang="en-US" smtClean="0"/>
              <a:pPr/>
              <a:t>25</a:t>
            </a:fld>
            <a:endParaRPr lang="en-US"/>
          </a:p>
        </p:txBody>
      </p:sp>
    </p:spTree>
    <p:extLst>
      <p:ext uri="{BB962C8B-B14F-4D97-AF65-F5344CB8AC3E}">
        <p14:creationId xmlns:p14="http://schemas.microsoft.com/office/powerpoint/2010/main" val="1098041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5AB6-BE8D-4FF6-8867-0123AFBE92AC}"/>
              </a:ext>
            </a:extLst>
          </p:cNvPr>
          <p:cNvSpPr>
            <a:spLocks noGrp="1"/>
          </p:cNvSpPr>
          <p:nvPr>
            <p:ph type="title"/>
          </p:nvPr>
        </p:nvSpPr>
        <p:spPr/>
        <p:txBody>
          <a:bodyPr/>
          <a:lstStyle/>
          <a:p>
            <a:r>
              <a:rPr lang="en-US" sz="3200" b="1" dirty="0" err="1"/>
              <a:t>XMLHttpRequest</a:t>
            </a:r>
            <a:r>
              <a:rPr lang="en-US" sz="3200" b="1" dirty="0"/>
              <a:t> Object</a:t>
            </a:r>
            <a:endParaRPr lang="en-US" dirty="0"/>
          </a:p>
        </p:txBody>
      </p:sp>
      <p:sp>
        <p:nvSpPr>
          <p:cNvPr id="3" name="Content Placeholder 2">
            <a:extLst>
              <a:ext uri="{FF2B5EF4-FFF2-40B4-BE49-F238E27FC236}">
                <a16:creationId xmlns:a16="http://schemas.microsoft.com/office/drawing/2014/main" id="{3AD3255C-550F-45D9-AF66-CCE269A0B7AA}"/>
              </a:ext>
            </a:extLst>
          </p:cNvPr>
          <p:cNvSpPr>
            <a:spLocks noGrp="1"/>
          </p:cNvSpPr>
          <p:nvPr>
            <p:ph idx="1"/>
          </p:nvPr>
        </p:nvSpPr>
        <p:spPr>
          <a:xfrm>
            <a:off x="304800" y="914401"/>
            <a:ext cx="8229600" cy="3733800"/>
          </a:xfrm>
        </p:spPr>
        <p:txBody>
          <a:bodyPr/>
          <a:lstStyle/>
          <a:p>
            <a:r>
              <a:rPr lang="en-US" sz="1600" b="1" dirty="0"/>
              <a:t>The </a:t>
            </a:r>
            <a:r>
              <a:rPr lang="en-US" sz="1600" b="1" dirty="0" err="1"/>
              <a:t>XMLHttpRequest</a:t>
            </a:r>
            <a:r>
              <a:rPr lang="en-US" sz="1600" b="1" dirty="0"/>
              <a:t> Object:  </a:t>
            </a:r>
            <a:r>
              <a:rPr lang="en-US" sz="1600" dirty="0"/>
              <a:t>All modern browsers support the </a:t>
            </a:r>
            <a:r>
              <a:rPr lang="en-US" sz="1600" dirty="0" err="1"/>
              <a:t>XMLHttpRequest</a:t>
            </a:r>
            <a:r>
              <a:rPr lang="en-US" sz="1600" dirty="0"/>
              <a:t> object.</a:t>
            </a:r>
          </a:p>
          <a:p>
            <a:pPr lvl="1"/>
            <a:r>
              <a:rPr lang="en-US" sz="1600" dirty="0"/>
              <a:t>It can be used to exchange data with a web server behind the scenes. This means that it is possible to update parts of a web page, without reloading the whole page.</a:t>
            </a:r>
          </a:p>
          <a:p>
            <a:r>
              <a:rPr lang="en-US" sz="1600" b="1" dirty="0"/>
              <a:t>Create an </a:t>
            </a:r>
            <a:r>
              <a:rPr lang="en-US" sz="1600" b="1" dirty="0" err="1"/>
              <a:t>XMLHttpRequest</a:t>
            </a:r>
            <a:r>
              <a:rPr lang="en-US" sz="1600" b="1" dirty="0"/>
              <a:t> Object:  </a:t>
            </a:r>
            <a:r>
              <a:rPr lang="en-US" sz="1600" dirty="0"/>
              <a:t>All modern browsers (Chrome, Firefox, IE, Edge, Safari, Opera) have a built-in </a:t>
            </a:r>
            <a:r>
              <a:rPr lang="en-US" sz="1600" dirty="0" err="1"/>
              <a:t>XMLHttpRequest</a:t>
            </a:r>
            <a:r>
              <a:rPr lang="en-US" sz="1600" dirty="0"/>
              <a:t> object.</a:t>
            </a:r>
          </a:p>
          <a:p>
            <a:r>
              <a:rPr lang="en-US" sz="1600" b="1" dirty="0"/>
              <a:t>Syntax :</a:t>
            </a:r>
            <a:r>
              <a:rPr lang="en-US" sz="1600" dirty="0"/>
              <a:t> creating an </a:t>
            </a:r>
            <a:r>
              <a:rPr lang="en-US" sz="1600" dirty="0" err="1"/>
              <a:t>XMLHttpRequest</a:t>
            </a:r>
            <a:r>
              <a:rPr lang="en-US" sz="1600" dirty="0"/>
              <a:t> object:</a:t>
            </a:r>
          </a:p>
          <a:p>
            <a:pPr marL="457200" lvl="1" indent="0">
              <a:buNone/>
            </a:pPr>
            <a:r>
              <a:rPr lang="en-US" sz="1600" dirty="0"/>
              <a:t>	variable = new </a:t>
            </a:r>
            <a:r>
              <a:rPr lang="en-US" sz="1600" dirty="0" err="1"/>
              <a:t>XMLHttpRequest</a:t>
            </a:r>
            <a:r>
              <a:rPr lang="en-US" sz="1600" dirty="0"/>
              <a:t>();</a:t>
            </a:r>
          </a:p>
          <a:p>
            <a:r>
              <a:rPr lang="en-US" sz="1600" b="1" dirty="0"/>
              <a:t>Define a Callback Function: </a:t>
            </a:r>
            <a:r>
              <a:rPr lang="en-US" sz="1600" dirty="0"/>
              <a:t>A callback function is a function passed as a parameter to another function.</a:t>
            </a:r>
          </a:p>
          <a:p>
            <a:r>
              <a:rPr lang="en-US" sz="1600" dirty="0"/>
              <a:t>In this case, the callback function should contain the code to execute when the response is ready.</a:t>
            </a:r>
          </a:p>
          <a:p>
            <a:pPr marL="457200" lvl="1" indent="0">
              <a:buNone/>
            </a:pPr>
            <a:r>
              <a:rPr lang="en-US" sz="1600" dirty="0" err="1"/>
              <a:t>xhttp.onload</a:t>
            </a:r>
            <a:r>
              <a:rPr lang="en-US" sz="1600" dirty="0"/>
              <a:t> = function() {</a:t>
            </a:r>
          </a:p>
          <a:p>
            <a:pPr marL="457200" lvl="1" indent="0">
              <a:buNone/>
            </a:pPr>
            <a:r>
              <a:rPr lang="en-US" sz="1600" dirty="0"/>
              <a:t>  // What to do when the response is ready</a:t>
            </a:r>
          </a:p>
          <a:p>
            <a:pPr marL="457200" lvl="1" indent="0">
              <a:buNone/>
            </a:pPr>
            <a:r>
              <a:rPr lang="en-US" sz="1600" dirty="0"/>
              <a:t>}</a:t>
            </a:r>
          </a:p>
          <a:p>
            <a:r>
              <a:rPr lang="en-US" sz="1600" b="1" dirty="0"/>
              <a:t>Send a Request: </a:t>
            </a:r>
            <a:r>
              <a:rPr lang="en-US" sz="1600" dirty="0"/>
              <a:t>To send a request to a server, you can use the open() and send() methods of the </a:t>
            </a:r>
            <a:r>
              <a:rPr lang="en-US" sz="1600" dirty="0" err="1"/>
              <a:t>XMLHttpRequest</a:t>
            </a:r>
            <a:r>
              <a:rPr lang="en-US" sz="1600" dirty="0"/>
              <a:t> object:</a:t>
            </a:r>
          </a:p>
          <a:p>
            <a:pPr marL="457200" lvl="1" indent="0">
              <a:buNone/>
            </a:pPr>
            <a:r>
              <a:rPr lang="en-US" sz="1600" dirty="0" err="1"/>
              <a:t>xhttp.open</a:t>
            </a:r>
            <a:r>
              <a:rPr lang="en-US" sz="1600" dirty="0"/>
              <a:t>("GET", "ajax_info.txt");</a:t>
            </a:r>
          </a:p>
          <a:p>
            <a:pPr marL="457200" lvl="1" indent="0">
              <a:buNone/>
            </a:pPr>
            <a:r>
              <a:rPr lang="en-US" sz="1600" dirty="0" err="1"/>
              <a:t>xhttp.send</a:t>
            </a:r>
            <a:r>
              <a:rPr lang="en-US" sz="1600" dirty="0"/>
              <a:t>();</a:t>
            </a:r>
          </a:p>
          <a:p>
            <a:endParaRPr lang="en-US" sz="1400" dirty="0"/>
          </a:p>
        </p:txBody>
      </p:sp>
      <p:sp>
        <p:nvSpPr>
          <p:cNvPr id="4" name="Date Placeholder 3">
            <a:extLst>
              <a:ext uri="{FF2B5EF4-FFF2-40B4-BE49-F238E27FC236}">
                <a16:creationId xmlns:a16="http://schemas.microsoft.com/office/drawing/2014/main" id="{90DD450C-B20C-4038-92D8-35DC1DEABB99}"/>
              </a:ext>
            </a:extLst>
          </p:cNvPr>
          <p:cNvSpPr>
            <a:spLocks noGrp="1"/>
          </p:cNvSpPr>
          <p:nvPr>
            <p:ph type="dt" sz="half" idx="10"/>
          </p:nvPr>
        </p:nvSpPr>
        <p:spPr/>
        <p:txBody>
          <a:bodyPr/>
          <a:lstStyle/>
          <a:p>
            <a:r>
              <a:rPr lang="en-US"/>
              <a:t>Advanced Web Technologies</a:t>
            </a:r>
          </a:p>
        </p:txBody>
      </p:sp>
      <p:sp>
        <p:nvSpPr>
          <p:cNvPr id="5" name="Footer Placeholder 4">
            <a:extLst>
              <a:ext uri="{FF2B5EF4-FFF2-40B4-BE49-F238E27FC236}">
                <a16:creationId xmlns:a16="http://schemas.microsoft.com/office/drawing/2014/main" id="{3C4975BF-36FE-4CB2-874E-CDDB2227837C}"/>
              </a:ext>
            </a:extLst>
          </p:cNvPr>
          <p:cNvSpPr>
            <a:spLocks noGrp="1"/>
          </p:cNvSpPr>
          <p:nvPr>
            <p:ph type="ftr" sz="quarter" idx="11"/>
          </p:nvPr>
        </p:nvSpPr>
        <p:spPr/>
        <p:txBody>
          <a:bodyPr/>
          <a:lstStyle/>
          <a:p>
            <a:pPr>
              <a:defRPr/>
            </a:pPr>
            <a:r>
              <a:rPr lang="en-US"/>
              <a:t>Mudita - GroupNo</a:t>
            </a:r>
          </a:p>
        </p:txBody>
      </p:sp>
      <p:sp>
        <p:nvSpPr>
          <p:cNvPr id="6" name="Slide Number Placeholder 5">
            <a:extLst>
              <a:ext uri="{FF2B5EF4-FFF2-40B4-BE49-F238E27FC236}">
                <a16:creationId xmlns:a16="http://schemas.microsoft.com/office/drawing/2014/main" id="{8250696D-14C8-4250-8541-122CB6F8A1DB}"/>
              </a:ext>
            </a:extLst>
          </p:cNvPr>
          <p:cNvSpPr>
            <a:spLocks noGrp="1"/>
          </p:cNvSpPr>
          <p:nvPr>
            <p:ph type="sldNum" sz="quarter" idx="12"/>
          </p:nvPr>
        </p:nvSpPr>
        <p:spPr/>
        <p:txBody>
          <a:bodyPr/>
          <a:lstStyle/>
          <a:p>
            <a:fld id="{8BD8F058-9003-4658-AA47-7D4800AF7EA2}" type="slidenum">
              <a:rPr lang="en-US" smtClean="0"/>
              <a:pPr/>
              <a:t>26</a:t>
            </a:fld>
            <a:endParaRPr lang="en-US"/>
          </a:p>
        </p:txBody>
      </p:sp>
    </p:spTree>
    <p:extLst>
      <p:ext uri="{BB962C8B-B14F-4D97-AF65-F5344CB8AC3E}">
        <p14:creationId xmlns:p14="http://schemas.microsoft.com/office/powerpoint/2010/main" val="323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D7FC-32AA-4228-A5EB-7124FF962975}"/>
              </a:ext>
            </a:extLst>
          </p:cNvPr>
          <p:cNvSpPr>
            <a:spLocks noGrp="1"/>
          </p:cNvSpPr>
          <p:nvPr>
            <p:ph type="ctrTitle"/>
          </p:nvPr>
        </p:nvSpPr>
        <p:spPr/>
        <p:txBody>
          <a:bodyPr/>
          <a:lstStyle/>
          <a:p>
            <a:br>
              <a:rPr lang="en-IN" b="1" dirty="0"/>
            </a:br>
            <a:r>
              <a:rPr lang="en-IN" b="1" dirty="0"/>
              <a:t>AJAX - </a:t>
            </a:r>
            <a:r>
              <a:rPr lang="en-IN" b="1" dirty="0" err="1"/>
              <a:t>XMLHttpRequest</a:t>
            </a:r>
            <a:br>
              <a:rPr lang="en-IN" b="1" dirty="0"/>
            </a:br>
            <a:endParaRPr lang="en-IN" dirty="0"/>
          </a:p>
        </p:txBody>
      </p:sp>
      <p:sp>
        <p:nvSpPr>
          <p:cNvPr id="3" name="Subtitle 2">
            <a:extLst>
              <a:ext uri="{FF2B5EF4-FFF2-40B4-BE49-F238E27FC236}">
                <a16:creationId xmlns:a16="http://schemas.microsoft.com/office/drawing/2014/main" id="{80DFDA81-0FDA-435F-B887-94B24941989F}"/>
              </a:ext>
            </a:extLst>
          </p:cNvPr>
          <p:cNvSpPr>
            <a:spLocks noGrp="1"/>
          </p:cNvSpPr>
          <p:nvPr>
            <p:ph type="subTitle" idx="1"/>
          </p:nvPr>
        </p:nvSpPr>
        <p:spPr>
          <a:xfrm>
            <a:off x="228600" y="936594"/>
            <a:ext cx="8534400" cy="3543300"/>
          </a:xfrm>
        </p:spPr>
        <p:txBody>
          <a:bodyPr/>
          <a:lstStyle/>
          <a:p>
            <a:pPr algn="just"/>
            <a:r>
              <a:rPr lang="en-US" sz="1800" b="1" dirty="0">
                <a:solidFill>
                  <a:schemeClr val="tx1"/>
                </a:solidFill>
                <a:latin typeface="Times New Roman" panose="02020603050405020304" pitchFamily="18" charset="0"/>
                <a:cs typeface="Times New Roman" panose="02020603050405020304" pitchFamily="18" charset="0"/>
              </a:rPr>
              <a:t>Ajax Method:-</a:t>
            </a:r>
          </a:p>
          <a:p>
            <a:pPr algn="just"/>
            <a:endParaRPr lang="en-US" sz="1400" b="1"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r>
              <a:rPr lang="en-US" sz="1600" b="1" dirty="0" err="1">
                <a:solidFill>
                  <a:schemeClr val="tx1"/>
                </a:solidFill>
                <a:latin typeface="Times New Roman" panose="02020603050405020304" pitchFamily="18" charset="0"/>
                <a:cs typeface="Times New Roman" panose="02020603050405020304" pitchFamily="18" charset="0"/>
              </a:rPr>
              <a:t>xhttp.open</a:t>
            </a:r>
            <a:r>
              <a:rPr lang="en-US" sz="1600" b="1" dirty="0">
                <a:solidFill>
                  <a:schemeClr val="tx1"/>
                </a:solidFill>
                <a:latin typeface="Times New Roman" panose="02020603050405020304" pitchFamily="18" charset="0"/>
                <a:cs typeface="Times New Roman" panose="02020603050405020304" pitchFamily="18" charset="0"/>
              </a:rPr>
              <a:t>("GET", "ajax_test.asp", true);</a:t>
            </a:r>
          </a:p>
          <a:p>
            <a:pPr algn="just"/>
            <a:r>
              <a:rPr lang="en-US" sz="1600" dirty="0">
                <a:solidFill>
                  <a:schemeClr val="tx1"/>
                </a:solidFill>
                <a:latin typeface="Times New Roman" panose="02020603050405020304" pitchFamily="18" charset="0"/>
                <a:cs typeface="Times New Roman" panose="02020603050405020304" pitchFamily="18" charset="0"/>
              </a:rPr>
              <a:t>The file can be any kind of file, like .txt and .xml, or server scripting files like .asp and .php (which can perform actions on the server before sending the response back).</a:t>
            </a:r>
          </a:p>
          <a:p>
            <a:pPr algn="just"/>
            <a:r>
              <a:rPr lang="en-US" sz="1600" b="1" dirty="0">
                <a:solidFill>
                  <a:schemeClr val="tx1"/>
                </a:solidFill>
                <a:latin typeface="Times New Roman" panose="02020603050405020304" pitchFamily="18" charset="0"/>
                <a:cs typeface="Times New Roman" panose="02020603050405020304" pitchFamily="18" charset="0"/>
              </a:rPr>
              <a:t>The </a:t>
            </a:r>
            <a:r>
              <a:rPr lang="en-US" sz="1600" b="1" dirty="0" err="1">
                <a:solidFill>
                  <a:schemeClr val="tx1"/>
                </a:solidFill>
                <a:latin typeface="Times New Roman" panose="02020603050405020304" pitchFamily="18" charset="0"/>
                <a:cs typeface="Times New Roman" panose="02020603050405020304" pitchFamily="18" charset="0"/>
              </a:rPr>
              <a:t>url</a:t>
            </a:r>
            <a:r>
              <a:rPr lang="en-US" sz="1600" b="1" dirty="0">
                <a:solidFill>
                  <a:schemeClr val="tx1"/>
                </a:solidFill>
                <a:latin typeface="Times New Roman" panose="02020603050405020304" pitchFamily="18" charset="0"/>
                <a:cs typeface="Times New Roman" panose="02020603050405020304" pitchFamily="18" charset="0"/>
              </a:rPr>
              <a:t> - A File On a Server:</a:t>
            </a:r>
            <a:endParaRPr lang="en-US" sz="1200" dirty="0">
              <a:solidFill>
                <a:schemeClr val="tx1"/>
              </a:solidFill>
              <a:latin typeface="Times New Roman" panose="020206030504050203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cs typeface="Times New Roman" panose="02020603050405020304" pitchFamily="18" charset="0"/>
              </a:rPr>
              <a:t>The </a:t>
            </a:r>
            <a:r>
              <a:rPr lang="en-US" sz="1600" dirty="0" err="1">
                <a:solidFill>
                  <a:schemeClr val="tx1"/>
                </a:solidFill>
                <a:latin typeface="Times New Roman" panose="02020603050405020304" pitchFamily="18" charset="0"/>
                <a:cs typeface="Times New Roman" panose="02020603050405020304" pitchFamily="18" charset="0"/>
              </a:rPr>
              <a:t>url</a:t>
            </a:r>
            <a:r>
              <a:rPr lang="en-US" sz="1600" dirty="0">
                <a:solidFill>
                  <a:schemeClr val="tx1"/>
                </a:solidFill>
                <a:latin typeface="Times New Roman" panose="02020603050405020304" pitchFamily="18" charset="0"/>
                <a:cs typeface="Times New Roman" panose="02020603050405020304" pitchFamily="18" charset="0"/>
              </a:rPr>
              <a:t> parameter of the open() method, is an address to a file on a server:</a:t>
            </a:r>
          </a:p>
          <a:p>
            <a:pPr algn="just"/>
            <a:endParaRPr lang="en-IN" sz="1600" dirty="0">
              <a:solidFill>
                <a:schemeClr val="tx1"/>
              </a:solidFill>
              <a:latin typeface="Times New Roman" panose="02020603050405020304" pitchFamily="18" charset="0"/>
              <a:cs typeface="Times New Roman" panose="02020603050405020304" pitchFamily="18" charset="0"/>
            </a:endParaRPr>
          </a:p>
        </p:txBody>
      </p:sp>
      <p:graphicFrame>
        <p:nvGraphicFramePr>
          <p:cNvPr id="10" name="Table 10">
            <a:extLst>
              <a:ext uri="{FF2B5EF4-FFF2-40B4-BE49-F238E27FC236}">
                <a16:creationId xmlns:a16="http://schemas.microsoft.com/office/drawing/2014/main" id="{8F68BE67-F3A8-4125-ABF9-ADAEBECEAFE8}"/>
              </a:ext>
            </a:extLst>
          </p:cNvPr>
          <p:cNvGraphicFramePr>
            <a:graphicFrameLocks noGrp="1"/>
          </p:cNvGraphicFramePr>
          <p:nvPr>
            <p:extLst>
              <p:ext uri="{D42A27DB-BD31-4B8C-83A1-F6EECF244321}">
                <p14:modId xmlns:p14="http://schemas.microsoft.com/office/powerpoint/2010/main" val="489512983"/>
              </p:ext>
            </p:extLst>
          </p:nvPr>
        </p:nvGraphicFramePr>
        <p:xfrm>
          <a:off x="1066800" y="1518690"/>
          <a:ext cx="6858000" cy="2949607"/>
        </p:xfrm>
        <a:graphic>
          <a:graphicData uri="http://schemas.openxmlformats.org/drawingml/2006/table">
            <a:tbl>
              <a:tblPr firstRow="1" bandRow="1">
                <a:tableStyleId>{5C22544A-7EE6-4342-B048-85BDC9FD1C3A}</a:tableStyleId>
              </a:tblPr>
              <a:tblGrid>
                <a:gridCol w="2862164">
                  <a:extLst>
                    <a:ext uri="{9D8B030D-6E8A-4147-A177-3AD203B41FA5}">
                      <a16:colId xmlns:a16="http://schemas.microsoft.com/office/drawing/2014/main" val="593203822"/>
                    </a:ext>
                  </a:extLst>
                </a:gridCol>
                <a:gridCol w="3995836">
                  <a:extLst>
                    <a:ext uri="{9D8B030D-6E8A-4147-A177-3AD203B41FA5}">
                      <a16:colId xmlns:a16="http://schemas.microsoft.com/office/drawing/2014/main" val="3990541201"/>
                    </a:ext>
                  </a:extLst>
                </a:gridCol>
              </a:tblGrid>
              <a:tr h="367142">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Method</a:t>
                      </a:r>
                      <a:endParaRPr lang="en-IN" sz="1400" b="1" dirty="0"/>
                    </a:p>
                  </a:txBody>
                  <a:tcPr marL="68580" marR="68580" marT="34290" marB="34290"/>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Description</a:t>
                      </a:r>
                      <a:endParaRPr lang="en-IN" sz="1400" b="1" dirty="0"/>
                    </a:p>
                  </a:txBody>
                  <a:tcPr marL="68580" marR="68580" marT="34290" marB="34290"/>
                </a:tc>
                <a:extLst>
                  <a:ext uri="{0D108BD9-81ED-4DB2-BD59-A6C34878D82A}">
                    <a16:rowId xmlns:a16="http://schemas.microsoft.com/office/drawing/2014/main" val="293465571"/>
                  </a:ext>
                </a:extLst>
              </a:tr>
              <a:tr h="367142">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open(method, </a:t>
                      </a:r>
                      <a:r>
                        <a:rPr lang="en-US" sz="1400" b="1" dirty="0" err="1">
                          <a:solidFill>
                            <a:schemeClr val="tx1"/>
                          </a:solidFill>
                          <a:latin typeface="Times New Roman" panose="02020603050405020304" pitchFamily="18" charset="0"/>
                          <a:cs typeface="Times New Roman" panose="02020603050405020304" pitchFamily="18" charset="0"/>
                        </a:rPr>
                        <a:t>url</a:t>
                      </a:r>
                      <a:r>
                        <a:rPr lang="en-US" sz="1400" b="1" dirty="0">
                          <a:solidFill>
                            <a:schemeClr val="tx1"/>
                          </a:solidFill>
                          <a:latin typeface="Times New Roman" panose="02020603050405020304" pitchFamily="18" charset="0"/>
                          <a:cs typeface="Times New Roman" panose="02020603050405020304" pitchFamily="18" charset="0"/>
                        </a:rPr>
                        <a:t>, async) </a:t>
                      </a:r>
                      <a:endParaRPr lang="en-IN" sz="1400" b="1" dirty="0"/>
                    </a:p>
                  </a:txBody>
                  <a:tcPr marL="68580" marR="68580" marT="34290" marB="34290"/>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Specifies the type of request</a:t>
                      </a:r>
                      <a:endParaRPr lang="en-IN" sz="1400" b="1" dirty="0"/>
                    </a:p>
                  </a:txBody>
                  <a:tcPr marL="68580" marR="68580" marT="34290" marB="34290"/>
                </a:tc>
                <a:extLst>
                  <a:ext uri="{0D108BD9-81ED-4DB2-BD59-A6C34878D82A}">
                    <a16:rowId xmlns:a16="http://schemas.microsoft.com/office/drawing/2014/main" val="103545655"/>
                  </a:ext>
                </a:extLst>
              </a:tr>
              <a:tr h="367142">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method</a:t>
                      </a:r>
                      <a:endParaRPr lang="en-IN" sz="1400" b="1" dirty="0"/>
                    </a:p>
                  </a:txBody>
                  <a:tcPr marL="68580" marR="68580" marT="34290" marB="34290"/>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the type of request: GET or POST</a:t>
                      </a:r>
                      <a:endParaRPr lang="en-IN" sz="1400" b="1" dirty="0"/>
                    </a:p>
                  </a:txBody>
                  <a:tcPr marL="68580" marR="68580" marT="34290" marB="34290"/>
                </a:tc>
                <a:extLst>
                  <a:ext uri="{0D108BD9-81ED-4DB2-BD59-A6C34878D82A}">
                    <a16:rowId xmlns:a16="http://schemas.microsoft.com/office/drawing/2014/main" val="1478717449"/>
                  </a:ext>
                </a:extLst>
              </a:tr>
              <a:tr h="367142">
                <a:tc>
                  <a:txBody>
                    <a:bodyPr/>
                    <a:lstStyle/>
                    <a:p>
                      <a:pPr algn="ctr"/>
                      <a:r>
                        <a:rPr lang="en-US" sz="1400" b="1" dirty="0" err="1">
                          <a:solidFill>
                            <a:schemeClr val="tx1"/>
                          </a:solidFill>
                          <a:latin typeface="Times New Roman" panose="02020603050405020304" pitchFamily="18" charset="0"/>
                          <a:cs typeface="Times New Roman" panose="02020603050405020304" pitchFamily="18" charset="0"/>
                        </a:rPr>
                        <a:t>url</a:t>
                      </a:r>
                      <a:endParaRPr lang="en-IN" sz="1400" b="1"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Times New Roman" panose="02020603050405020304" pitchFamily="18" charset="0"/>
                          <a:cs typeface="Times New Roman" panose="02020603050405020304" pitchFamily="18" charset="0"/>
                        </a:rPr>
                        <a:t>the server (file) location</a:t>
                      </a:r>
                    </a:p>
                  </a:txBody>
                  <a:tcPr marL="68580" marR="68580" marT="34290" marB="34290"/>
                </a:tc>
                <a:extLst>
                  <a:ext uri="{0D108BD9-81ED-4DB2-BD59-A6C34878D82A}">
                    <a16:rowId xmlns:a16="http://schemas.microsoft.com/office/drawing/2014/main" val="3215929814"/>
                  </a:ext>
                </a:extLst>
              </a:tr>
              <a:tr h="367142">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async</a:t>
                      </a:r>
                      <a:endParaRPr lang="en-IN" sz="1400" b="1"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Times New Roman" panose="02020603050405020304" pitchFamily="18" charset="0"/>
                          <a:cs typeface="Times New Roman" panose="02020603050405020304" pitchFamily="18" charset="0"/>
                        </a:rPr>
                        <a:t>true (asynchronous) or false (synchronous)</a:t>
                      </a:r>
                    </a:p>
                  </a:txBody>
                  <a:tcPr marL="68580" marR="68580" marT="34290" marB="34290"/>
                </a:tc>
                <a:extLst>
                  <a:ext uri="{0D108BD9-81ED-4DB2-BD59-A6C34878D82A}">
                    <a16:rowId xmlns:a16="http://schemas.microsoft.com/office/drawing/2014/main" val="72889417"/>
                  </a:ext>
                </a:extLst>
              </a:tr>
              <a:tr h="379613">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send() </a:t>
                      </a:r>
                      <a:endParaRPr lang="en-IN" sz="1400" b="1"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Times New Roman" panose="02020603050405020304" pitchFamily="18" charset="0"/>
                          <a:cs typeface="Times New Roman" panose="02020603050405020304" pitchFamily="18" charset="0"/>
                        </a:rPr>
                        <a:t>Sends the request to the server (used for GET)</a:t>
                      </a:r>
                      <a:endParaRPr lang="en-IN" sz="1400" b="1" dirty="0"/>
                    </a:p>
                  </a:txBody>
                  <a:tcPr marL="68580" marR="68580" marT="34290" marB="34290"/>
                </a:tc>
                <a:extLst>
                  <a:ext uri="{0D108BD9-81ED-4DB2-BD59-A6C34878D82A}">
                    <a16:rowId xmlns:a16="http://schemas.microsoft.com/office/drawing/2014/main" val="2449857114"/>
                  </a:ext>
                </a:extLst>
              </a:tr>
              <a:tr h="367142">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send(string) </a:t>
                      </a:r>
                      <a:endParaRPr lang="en-IN" sz="1400" b="1"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Times New Roman" panose="02020603050405020304" pitchFamily="18" charset="0"/>
                          <a:cs typeface="Times New Roman" panose="02020603050405020304" pitchFamily="18" charset="0"/>
                        </a:rPr>
                        <a:t>Sends the request to the server (used for POST)</a:t>
                      </a:r>
                    </a:p>
                  </a:txBody>
                  <a:tcPr marL="68580" marR="68580" marT="34290" marB="34290"/>
                </a:tc>
                <a:extLst>
                  <a:ext uri="{0D108BD9-81ED-4DB2-BD59-A6C34878D82A}">
                    <a16:rowId xmlns:a16="http://schemas.microsoft.com/office/drawing/2014/main" val="453705923"/>
                  </a:ext>
                </a:extLst>
              </a:tr>
              <a:tr h="367142">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The </a:t>
                      </a:r>
                      <a:r>
                        <a:rPr lang="en-US" sz="1400" b="1" dirty="0" err="1">
                          <a:solidFill>
                            <a:schemeClr val="tx1"/>
                          </a:solidFill>
                          <a:latin typeface="Times New Roman" panose="02020603050405020304" pitchFamily="18" charset="0"/>
                          <a:cs typeface="Times New Roman" panose="02020603050405020304" pitchFamily="18" charset="0"/>
                        </a:rPr>
                        <a:t>url</a:t>
                      </a:r>
                      <a:r>
                        <a:rPr lang="en-US" sz="1400" b="1" dirty="0">
                          <a:solidFill>
                            <a:schemeClr val="tx1"/>
                          </a:solidFill>
                          <a:latin typeface="Times New Roman" panose="02020603050405020304" pitchFamily="18" charset="0"/>
                          <a:cs typeface="Times New Roman" panose="02020603050405020304" pitchFamily="18" charset="0"/>
                        </a:rPr>
                        <a:t> </a:t>
                      </a:r>
                      <a:endParaRPr lang="en-IN" sz="1400" b="1"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Times New Roman" panose="02020603050405020304" pitchFamily="18" charset="0"/>
                          <a:cs typeface="Times New Roman" panose="02020603050405020304" pitchFamily="18" charset="0"/>
                        </a:rPr>
                        <a:t>A File On a Server</a:t>
                      </a:r>
                      <a:endParaRPr lang="en-IN" sz="1400" b="1" dirty="0"/>
                    </a:p>
                  </a:txBody>
                  <a:tcPr marL="68580" marR="68580" marT="34290" marB="34290"/>
                </a:tc>
                <a:extLst>
                  <a:ext uri="{0D108BD9-81ED-4DB2-BD59-A6C34878D82A}">
                    <a16:rowId xmlns:a16="http://schemas.microsoft.com/office/drawing/2014/main" val="2160414284"/>
                  </a:ext>
                </a:extLst>
              </a:tr>
            </a:tbl>
          </a:graphicData>
        </a:graphic>
      </p:graphicFrame>
    </p:spTree>
    <p:extLst>
      <p:ext uri="{BB962C8B-B14F-4D97-AF65-F5344CB8AC3E}">
        <p14:creationId xmlns:p14="http://schemas.microsoft.com/office/powerpoint/2010/main" val="3252734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5C082-0DCC-445E-BC10-EBE70F886215}"/>
              </a:ext>
            </a:extLst>
          </p:cNvPr>
          <p:cNvSpPr>
            <a:spLocks noGrp="1"/>
          </p:cNvSpPr>
          <p:nvPr>
            <p:ph type="title"/>
          </p:nvPr>
        </p:nvSpPr>
        <p:spPr/>
        <p:txBody>
          <a:bodyPr/>
          <a:lstStyle/>
          <a:p>
            <a:pPr algn="l"/>
            <a:br>
              <a:rPr lang="en-US" b="1" dirty="0"/>
            </a:br>
            <a:r>
              <a:rPr lang="en-US" b="1" dirty="0" err="1"/>
              <a:t>Contd</a:t>
            </a:r>
            <a:r>
              <a:rPr lang="en-US" b="1" dirty="0"/>
              <a:t>…</a:t>
            </a:r>
            <a:br>
              <a:rPr lang="en-US" b="1" dirty="0"/>
            </a:br>
            <a:endParaRPr lang="en-IN" dirty="0"/>
          </a:p>
        </p:txBody>
      </p:sp>
      <p:sp>
        <p:nvSpPr>
          <p:cNvPr id="3" name="Content Placeholder 2">
            <a:extLst>
              <a:ext uri="{FF2B5EF4-FFF2-40B4-BE49-F238E27FC236}">
                <a16:creationId xmlns:a16="http://schemas.microsoft.com/office/drawing/2014/main" id="{D7EA656F-6BD0-4D50-8E65-3C00B6A28BE7}"/>
              </a:ext>
            </a:extLst>
          </p:cNvPr>
          <p:cNvSpPr>
            <a:spLocks noGrp="1"/>
          </p:cNvSpPr>
          <p:nvPr>
            <p:ph idx="1"/>
          </p:nvPr>
        </p:nvSpPr>
        <p:spPr>
          <a:xfrm>
            <a:off x="457200" y="990600"/>
            <a:ext cx="8229600" cy="4014926"/>
          </a:xfrm>
        </p:spPr>
        <p:txBody>
          <a:bodyPr/>
          <a:lstStyle/>
          <a:p>
            <a:endParaRPr lang="en-US" sz="1600" dirty="0"/>
          </a:p>
          <a:p>
            <a:pPr marL="0" indent="0">
              <a:buNone/>
            </a:pPr>
            <a:r>
              <a:rPr lang="en-US" sz="1600" b="1" dirty="0"/>
              <a:t>Asynchronous - True or False?</a:t>
            </a:r>
          </a:p>
          <a:p>
            <a:r>
              <a:rPr lang="en-US" sz="1600" dirty="0"/>
              <a:t>Server requests should be sent asynchronously.</a:t>
            </a:r>
          </a:p>
          <a:p>
            <a:r>
              <a:rPr lang="en-US" sz="1600" dirty="0"/>
              <a:t>The async parameter of the open() method should be set to true:</a:t>
            </a:r>
          </a:p>
          <a:p>
            <a:pPr marL="800100" lvl="2" indent="0">
              <a:buNone/>
            </a:pPr>
            <a:r>
              <a:rPr lang="en-US" sz="1600" b="1" dirty="0" err="1"/>
              <a:t>xhttp.open</a:t>
            </a:r>
            <a:r>
              <a:rPr lang="en-US" sz="1600" b="1" dirty="0"/>
              <a:t>("GET", "ajax_test.asp", true);</a:t>
            </a:r>
          </a:p>
          <a:p>
            <a:r>
              <a:rPr lang="en-US" sz="1600" dirty="0"/>
              <a:t>By sending asynchronously, the JavaScript does not have to wait for the server response, but can instead:</a:t>
            </a:r>
          </a:p>
          <a:p>
            <a:pPr lvl="1"/>
            <a:r>
              <a:rPr lang="en-US" sz="1600" dirty="0"/>
              <a:t>  execute other scripts while waiting for server response</a:t>
            </a:r>
          </a:p>
          <a:p>
            <a:pPr lvl="1"/>
            <a:r>
              <a:rPr lang="en-US" sz="1600" dirty="0"/>
              <a:t>  deal with the response after the response is ready</a:t>
            </a:r>
          </a:p>
          <a:p>
            <a:r>
              <a:rPr lang="en-US" sz="1600" dirty="0"/>
              <a:t>The default value for the async parameter is async = true.</a:t>
            </a:r>
          </a:p>
          <a:p>
            <a:r>
              <a:rPr lang="en-US" sz="1600" dirty="0"/>
              <a:t>You can safely remove the third parameter from your code.</a:t>
            </a:r>
          </a:p>
          <a:p>
            <a:r>
              <a:rPr lang="en-US" sz="1600" b="1" dirty="0"/>
              <a:t>Synchronous </a:t>
            </a:r>
            <a:r>
              <a:rPr lang="en-US" sz="1600" b="1" dirty="0" err="1"/>
              <a:t>XMLHttpRequest</a:t>
            </a:r>
            <a:r>
              <a:rPr lang="en-US" sz="1600" b="1" dirty="0"/>
              <a:t> (async = false) is not recommended because the JavaScript will stop executing until the server response is ready. If the server is busy or slow, the application will hang or stop.</a:t>
            </a:r>
          </a:p>
          <a:p>
            <a:endParaRPr lang="en-IN" sz="1200" dirty="0"/>
          </a:p>
        </p:txBody>
      </p:sp>
    </p:spTree>
    <p:extLst>
      <p:ext uri="{BB962C8B-B14F-4D97-AF65-F5344CB8AC3E}">
        <p14:creationId xmlns:p14="http://schemas.microsoft.com/office/powerpoint/2010/main" val="2223842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7690-18EC-43EA-AE44-226C150862E1}"/>
              </a:ext>
            </a:extLst>
          </p:cNvPr>
          <p:cNvSpPr>
            <a:spLocks noGrp="1"/>
          </p:cNvSpPr>
          <p:nvPr>
            <p:ph type="title"/>
          </p:nvPr>
        </p:nvSpPr>
        <p:spPr/>
        <p:txBody>
          <a:bodyPr/>
          <a:lstStyle/>
          <a:p>
            <a:pPr algn="l"/>
            <a:r>
              <a:rPr lang="en-US" b="1" dirty="0"/>
              <a:t> AJAX Request get() and post() Methods</a:t>
            </a:r>
            <a:endParaRPr lang="en-IN" dirty="0"/>
          </a:p>
        </p:txBody>
      </p:sp>
      <p:sp>
        <p:nvSpPr>
          <p:cNvPr id="3" name="Content Placeholder 2">
            <a:extLst>
              <a:ext uri="{FF2B5EF4-FFF2-40B4-BE49-F238E27FC236}">
                <a16:creationId xmlns:a16="http://schemas.microsoft.com/office/drawing/2014/main" id="{B24D50B0-3975-4C23-943A-2872C3AB4E6A}"/>
              </a:ext>
            </a:extLst>
          </p:cNvPr>
          <p:cNvSpPr>
            <a:spLocks noGrp="1"/>
          </p:cNvSpPr>
          <p:nvPr>
            <p:ph idx="1"/>
          </p:nvPr>
        </p:nvSpPr>
        <p:spPr>
          <a:xfrm>
            <a:off x="457200" y="1622950"/>
            <a:ext cx="8229600" cy="3657474"/>
          </a:xfrm>
        </p:spPr>
        <p:txBody>
          <a:bodyPr/>
          <a:lstStyle/>
          <a:p>
            <a:r>
              <a:rPr lang="en-US" dirty="0"/>
              <a:t>The jQuery get() and post() methods are used to request data from the server with an HTTP GET or POST request.</a:t>
            </a:r>
          </a:p>
          <a:p>
            <a:pPr marL="0" indent="0">
              <a:buNone/>
            </a:pPr>
            <a:r>
              <a:rPr lang="en-US" b="1" dirty="0"/>
              <a:t>HTTP Request: GET vs. POST</a:t>
            </a:r>
          </a:p>
          <a:p>
            <a:r>
              <a:rPr lang="en-US" dirty="0"/>
              <a:t>Two commonly used methods for a request-response between a client and server are: GET and POST.</a:t>
            </a:r>
          </a:p>
          <a:p>
            <a:pPr>
              <a:buFont typeface="Arial" panose="020B0604020202020204" pitchFamily="34" charset="0"/>
              <a:buChar char="•"/>
            </a:pPr>
            <a:r>
              <a:rPr lang="en-US" b="1" dirty="0"/>
              <a:t>GET</a:t>
            </a:r>
            <a:r>
              <a:rPr lang="en-US" dirty="0"/>
              <a:t> - Requests data from a specified resource</a:t>
            </a:r>
          </a:p>
          <a:p>
            <a:pPr>
              <a:buFont typeface="Arial" panose="020B0604020202020204" pitchFamily="34" charset="0"/>
              <a:buChar char="•"/>
            </a:pPr>
            <a:r>
              <a:rPr lang="en-US" b="1" dirty="0"/>
              <a:t>POST</a:t>
            </a:r>
            <a:r>
              <a:rPr lang="en-US" dirty="0"/>
              <a:t> - Submits data to be processed to a specified resource</a:t>
            </a:r>
          </a:p>
          <a:p>
            <a:r>
              <a:rPr lang="en-US" dirty="0"/>
              <a:t>GET is basically used for just getting (retrieving) some data from the server. </a:t>
            </a:r>
            <a:r>
              <a:rPr lang="en-US" b="1" dirty="0"/>
              <a:t>Note:</a:t>
            </a:r>
            <a:r>
              <a:rPr lang="en-US" dirty="0"/>
              <a:t> The GET method may return cached data.</a:t>
            </a:r>
          </a:p>
          <a:p>
            <a:r>
              <a:rPr lang="en-US" dirty="0"/>
              <a:t>POST can also be used to get some data from the server. However, the POST method NEVER caches data, and is often used to send data along with the request.</a:t>
            </a:r>
          </a:p>
          <a:p>
            <a:endParaRPr lang="en-IN" dirty="0"/>
          </a:p>
        </p:txBody>
      </p:sp>
    </p:spTree>
    <p:extLst>
      <p:ext uri="{BB962C8B-B14F-4D97-AF65-F5344CB8AC3E}">
        <p14:creationId xmlns:p14="http://schemas.microsoft.com/office/powerpoint/2010/main" val="346307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sz="3600" b="1" dirty="0">
                <a:solidFill>
                  <a:schemeClr val="bg1"/>
                </a:solidFill>
              </a:rPr>
              <a:t>Client </a:t>
            </a:r>
            <a:r>
              <a:rPr lang="en-US" altLang="en-US" b="1" dirty="0">
                <a:solidFill>
                  <a:schemeClr val="bg1"/>
                </a:solidFill>
              </a:rPr>
              <a:t>server communication</a:t>
            </a:r>
            <a:endParaRPr lang="en-US" dirty="0"/>
          </a:p>
        </p:txBody>
      </p:sp>
      <p:sp>
        <p:nvSpPr>
          <p:cNvPr id="3" name="Content Placeholder 2"/>
          <p:cNvSpPr>
            <a:spLocks noGrp="1"/>
          </p:cNvSpPr>
          <p:nvPr>
            <p:ph idx="1"/>
          </p:nvPr>
        </p:nvSpPr>
        <p:spPr>
          <a:xfrm>
            <a:off x="228600" y="1066800"/>
            <a:ext cx="8610600" cy="4830763"/>
          </a:xfrm>
        </p:spPr>
        <p:txBody>
          <a:bodyPr/>
          <a:lstStyle/>
          <a:p>
            <a:pPr algn="just"/>
            <a:r>
              <a:rPr lang="en-US" b="1" dirty="0"/>
              <a:t>Client:</a:t>
            </a:r>
            <a:r>
              <a:rPr lang="en-US" dirty="0"/>
              <a:t> When we talk the word </a:t>
            </a:r>
            <a:r>
              <a:rPr lang="en-US" b="1" dirty="0"/>
              <a:t>Client</a:t>
            </a:r>
            <a:r>
              <a:rPr lang="en-US" dirty="0"/>
              <a:t>, it mean to talk of a person or an organization using a particular service. Similarly in the digital world a </a:t>
            </a:r>
            <a:r>
              <a:rPr lang="en-US" b="1" dirty="0"/>
              <a:t>Client</a:t>
            </a:r>
            <a:r>
              <a:rPr lang="en-US" dirty="0"/>
              <a:t> is a computer (</a:t>
            </a:r>
            <a:r>
              <a:rPr lang="en-US" b="1" dirty="0"/>
              <a:t>Host</a:t>
            </a:r>
            <a:r>
              <a:rPr lang="en-US" dirty="0"/>
              <a:t>) i.e. capable of receiving information or using a particular service from the service providers (</a:t>
            </a:r>
            <a:r>
              <a:rPr lang="en-US" b="1" dirty="0"/>
              <a:t>Servers</a:t>
            </a:r>
            <a:r>
              <a:rPr lang="en-US" dirty="0"/>
              <a:t>).</a:t>
            </a:r>
          </a:p>
          <a:p>
            <a:pPr algn="just"/>
            <a:endParaRPr lang="en-US" dirty="0"/>
          </a:p>
          <a:p>
            <a:pPr algn="just"/>
            <a:r>
              <a:rPr lang="en-US" b="1" dirty="0"/>
              <a:t>Servers:</a:t>
            </a:r>
            <a:r>
              <a:rPr lang="en-US" dirty="0"/>
              <a:t> Similarly, when we talk the word </a:t>
            </a:r>
            <a:r>
              <a:rPr lang="en-US" b="1" dirty="0"/>
              <a:t>Servers</a:t>
            </a:r>
            <a:r>
              <a:rPr lang="en-US" dirty="0"/>
              <a:t>, It mean a person or medium that serves something. Similarly in this digital world a </a:t>
            </a:r>
            <a:r>
              <a:rPr lang="en-US" b="1" dirty="0"/>
              <a:t>Server</a:t>
            </a:r>
            <a:r>
              <a:rPr lang="en-US" dirty="0"/>
              <a:t> is a remote computer which provides information (data) or access to particular services.</a:t>
            </a:r>
          </a:p>
          <a:p>
            <a:pPr algn="just"/>
            <a:endParaRPr lang="en-US" dirty="0"/>
          </a:p>
          <a:p>
            <a:pPr algn="just"/>
            <a:r>
              <a:rPr lang="en-US" dirty="0"/>
              <a:t>So, its basically the </a:t>
            </a:r>
            <a:r>
              <a:rPr lang="en-US" b="1" dirty="0"/>
              <a:t>Client</a:t>
            </a:r>
            <a:r>
              <a:rPr lang="en-US" dirty="0"/>
              <a:t> requesting something and the </a:t>
            </a:r>
            <a:r>
              <a:rPr lang="en-US" b="1" dirty="0"/>
              <a:t>Server</a:t>
            </a:r>
            <a:r>
              <a:rPr lang="en-US" dirty="0"/>
              <a:t> serving it as long as its present in the database.</a:t>
            </a:r>
          </a:p>
          <a:p>
            <a:pPr algn="just"/>
            <a:endParaRPr lang="en-US" dirty="0"/>
          </a:p>
        </p:txBody>
      </p:sp>
      <p:sp>
        <p:nvSpPr>
          <p:cNvPr id="4" name="Date Placeholder 3"/>
          <p:cNvSpPr>
            <a:spLocks noGrp="1"/>
          </p:cNvSpPr>
          <p:nvPr>
            <p:ph type="dt" sz="half" idx="10"/>
          </p:nvPr>
        </p:nvSpPr>
        <p:spPr/>
        <p:txBody>
          <a:bodyPr/>
          <a:lstStyle/>
          <a:p>
            <a:r>
              <a:rPr lang="en-US"/>
              <a:t>Advanced Web Technologies</a:t>
            </a:r>
          </a:p>
        </p:txBody>
      </p:sp>
      <p:sp>
        <p:nvSpPr>
          <p:cNvPr id="5" name="Footer Placeholder 4"/>
          <p:cNvSpPr>
            <a:spLocks noGrp="1"/>
          </p:cNvSpPr>
          <p:nvPr>
            <p:ph type="ftr" sz="quarter" idx="11"/>
          </p:nvPr>
        </p:nvSpPr>
        <p:spPr/>
        <p:txBody>
          <a:bodyPr/>
          <a:lstStyle/>
          <a:p>
            <a:pPr>
              <a:defRPr/>
            </a:pPr>
            <a:r>
              <a:rPr lang="en-US"/>
              <a:t>Mudita - GroupNo</a:t>
            </a:r>
          </a:p>
        </p:txBody>
      </p:sp>
      <p:sp>
        <p:nvSpPr>
          <p:cNvPr id="6" name="Slide Number Placeholder 5"/>
          <p:cNvSpPr>
            <a:spLocks noGrp="1"/>
          </p:cNvSpPr>
          <p:nvPr>
            <p:ph type="sldNum" sz="quarter" idx="12"/>
          </p:nvPr>
        </p:nvSpPr>
        <p:spPr/>
        <p:txBody>
          <a:bodyPr/>
          <a:lstStyle/>
          <a:p>
            <a:fld id="{8BD8F058-9003-4658-AA47-7D4800AF7EA2}"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8A10-3EE9-48F3-9B47-32B68444AF5A}"/>
              </a:ext>
            </a:extLst>
          </p:cNvPr>
          <p:cNvSpPr>
            <a:spLocks noGrp="1"/>
          </p:cNvSpPr>
          <p:nvPr>
            <p:ph type="title"/>
          </p:nvPr>
        </p:nvSpPr>
        <p:spPr/>
        <p:txBody>
          <a:bodyPr/>
          <a:lstStyle/>
          <a:p>
            <a:pPr algn="l"/>
            <a:r>
              <a:rPr lang="en-US" b="1" dirty="0"/>
              <a:t>GET or POST?</a:t>
            </a:r>
            <a:endParaRPr lang="en-IN" b="1" dirty="0"/>
          </a:p>
        </p:txBody>
      </p:sp>
      <p:sp>
        <p:nvSpPr>
          <p:cNvPr id="3" name="Content Placeholder 2">
            <a:extLst>
              <a:ext uri="{FF2B5EF4-FFF2-40B4-BE49-F238E27FC236}">
                <a16:creationId xmlns:a16="http://schemas.microsoft.com/office/drawing/2014/main" id="{8F43047D-D772-4152-AD65-9D98BC88A83F}"/>
              </a:ext>
            </a:extLst>
          </p:cNvPr>
          <p:cNvSpPr>
            <a:spLocks noGrp="1"/>
          </p:cNvSpPr>
          <p:nvPr>
            <p:ph idx="1"/>
          </p:nvPr>
        </p:nvSpPr>
        <p:spPr>
          <a:xfrm>
            <a:off x="181068" y="1143000"/>
            <a:ext cx="8781864" cy="3677449"/>
          </a:xfrm>
        </p:spPr>
        <p:txBody>
          <a:bodyPr/>
          <a:lstStyle/>
          <a:p>
            <a:pPr marL="0" indent="0">
              <a:buNone/>
            </a:pPr>
            <a:r>
              <a:rPr lang="en-US" sz="2400" b="1" dirty="0"/>
              <a:t>GET is simpler and faster than POST, and can be used in most cases.</a:t>
            </a:r>
          </a:p>
          <a:p>
            <a:pPr marL="0" indent="0">
              <a:buNone/>
            </a:pPr>
            <a:r>
              <a:rPr lang="en-US" sz="2400" dirty="0"/>
              <a:t>However, always use POST requests when: </a:t>
            </a:r>
          </a:p>
          <a:p>
            <a:r>
              <a:rPr lang="en-US" sz="2400" dirty="0"/>
              <a:t>A cached file is not an option (update a file or database on the server).</a:t>
            </a:r>
          </a:p>
          <a:p>
            <a:r>
              <a:rPr lang="en-US" sz="2400" dirty="0"/>
              <a:t>Sending a large amount of data to the server (POST has no size limitations).</a:t>
            </a:r>
          </a:p>
          <a:p>
            <a:r>
              <a:rPr lang="en-US" sz="2400" dirty="0"/>
              <a:t>Sending user input (which can contain unknown characters).</a:t>
            </a:r>
          </a:p>
          <a:p>
            <a:r>
              <a:rPr lang="en-US" sz="2400" dirty="0"/>
              <a:t>POST is more robust and secure than GET. </a:t>
            </a:r>
          </a:p>
          <a:p>
            <a:r>
              <a:rPr lang="en-US" sz="1800" i="0" dirty="0">
                <a:solidFill>
                  <a:srgbClr val="202124"/>
                </a:solidFill>
                <a:effectLst/>
              </a:rPr>
              <a:t>GET is less secure compared to POST because data sent is part of the URL. So it's saved in browser history and server logs in plaintext. POST is a little safer than GET because the parameters are not stored in browser history or in web server logs</a:t>
            </a:r>
            <a:r>
              <a:rPr lang="en-US" sz="1800" b="0" i="0" dirty="0">
                <a:solidFill>
                  <a:srgbClr val="202124"/>
                </a:solidFill>
                <a:effectLst/>
                <a:latin typeface="arial" panose="020B0604020202020204" pitchFamily="34" charset="0"/>
              </a:rPr>
              <a:t>.</a:t>
            </a:r>
            <a:endParaRPr lang="en-US" sz="2400" dirty="0"/>
          </a:p>
          <a:p>
            <a:endParaRPr lang="en-US" sz="1800" dirty="0"/>
          </a:p>
          <a:p>
            <a:pPr marL="0" indent="0">
              <a:buNone/>
            </a:pPr>
            <a:endParaRPr lang="en-US" sz="3200" dirty="0"/>
          </a:p>
        </p:txBody>
      </p:sp>
    </p:spTree>
    <p:extLst>
      <p:ext uri="{BB962C8B-B14F-4D97-AF65-F5344CB8AC3E}">
        <p14:creationId xmlns:p14="http://schemas.microsoft.com/office/powerpoint/2010/main" val="2382212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053C-2E6B-4196-AB5A-F2AFF8BAEF34}"/>
              </a:ext>
            </a:extLst>
          </p:cNvPr>
          <p:cNvSpPr>
            <a:spLocks noGrp="1"/>
          </p:cNvSpPr>
          <p:nvPr>
            <p:ph type="title"/>
          </p:nvPr>
        </p:nvSpPr>
        <p:spPr/>
        <p:txBody>
          <a:bodyPr/>
          <a:lstStyle/>
          <a:p>
            <a:r>
              <a:rPr lang="en-US" sz="3200" b="1" dirty="0"/>
              <a:t>GET Requests</a:t>
            </a:r>
            <a:endParaRPr lang="en-US" dirty="0"/>
          </a:p>
        </p:txBody>
      </p:sp>
      <p:sp>
        <p:nvSpPr>
          <p:cNvPr id="3" name="Content Placeholder 2">
            <a:extLst>
              <a:ext uri="{FF2B5EF4-FFF2-40B4-BE49-F238E27FC236}">
                <a16:creationId xmlns:a16="http://schemas.microsoft.com/office/drawing/2014/main" id="{8DBB542D-0D56-4EBD-93E9-8E627F47478E}"/>
              </a:ext>
            </a:extLst>
          </p:cNvPr>
          <p:cNvSpPr>
            <a:spLocks noGrp="1"/>
          </p:cNvSpPr>
          <p:nvPr>
            <p:ph idx="1"/>
          </p:nvPr>
        </p:nvSpPr>
        <p:spPr>
          <a:xfrm>
            <a:off x="457200" y="1066800"/>
            <a:ext cx="8229600" cy="4525963"/>
          </a:xfrm>
        </p:spPr>
        <p:txBody>
          <a:bodyPr/>
          <a:lstStyle/>
          <a:p>
            <a:pPr marL="0" indent="0">
              <a:buNone/>
            </a:pPr>
            <a:r>
              <a:rPr lang="en-US" sz="2400" dirty="0"/>
              <a:t>In the </a:t>
            </a:r>
            <a:r>
              <a:rPr lang="en-US" sz="2400" b="1" dirty="0"/>
              <a:t>mentioned example</a:t>
            </a:r>
            <a:r>
              <a:rPr lang="en-US" sz="2400" dirty="0"/>
              <a:t>, you may get a cached result. </a:t>
            </a:r>
          </a:p>
          <a:p>
            <a:r>
              <a:rPr lang="en-US" sz="2400" dirty="0"/>
              <a:t>To avoid this, add a unique ID to the URL:</a:t>
            </a:r>
          </a:p>
          <a:p>
            <a:endParaRPr lang="en-US" sz="2400" dirty="0"/>
          </a:p>
          <a:p>
            <a:endParaRPr lang="en-US" dirty="0"/>
          </a:p>
        </p:txBody>
      </p:sp>
      <p:sp>
        <p:nvSpPr>
          <p:cNvPr id="4" name="Date Placeholder 3">
            <a:extLst>
              <a:ext uri="{FF2B5EF4-FFF2-40B4-BE49-F238E27FC236}">
                <a16:creationId xmlns:a16="http://schemas.microsoft.com/office/drawing/2014/main" id="{BCDFB2BB-E290-4426-8D6C-9DE20AB9A60B}"/>
              </a:ext>
            </a:extLst>
          </p:cNvPr>
          <p:cNvSpPr>
            <a:spLocks noGrp="1"/>
          </p:cNvSpPr>
          <p:nvPr>
            <p:ph type="dt" sz="half" idx="10"/>
          </p:nvPr>
        </p:nvSpPr>
        <p:spPr/>
        <p:txBody>
          <a:bodyPr/>
          <a:lstStyle/>
          <a:p>
            <a:r>
              <a:rPr lang="en-US"/>
              <a:t>Advanced Web Technologies</a:t>
            </a:r>
          </a:p>
        </p:txBody>
      </p:sp>
      <p:sp>
        <p:nvSpPr>
          <p:cNvPr id="5" name="Footer Placeholder 4">
            <a:extLst>
              <a:ext uri="{FF2B5EF4-FFF2-40B4-BE49-F238E27FC236}">
                <a16:creationId xmlns:a16="http://schemas.microsoft.com/office/drawing/2014/main" id="{05E50CCF-4A08-4E2F-BF08-169279025144}"/>
              </a:ext>
            </a:extLst>
          </p:cNvPr>
          <p:cNvSpPr>
            <a:spLocks noGrp="1"/>
          </p:cNvSpPr>
          <p:nvPr>
            <p:ph type="ftr" sz="quarter" idx="11"/>
          </p:nvPr>
        </p:nvSpPr>
        <p:spPr/>
        <p:txBody>
          <a:bodyPr/>
          <a:lstStyle/>
          <a:p>
            <a:pPr>
              <a:defRPr/>
            </a:pPr>
            <a:r>
              <a:rPr lang="en-US"/>
              <a:t>Mudita - GroupNo</a:t>
            </a:r>
          </a:p>
        </p:txBody>
      </p:sp>
      <p:sp>
        <p:nvSpPr>
          <p:cNvPr id="6" name="Slide Number Placeholder 5">
            <a:extLst>
              <a:ext uri="{FF2B5EF4-FFF2-40B4-BE49-F238E27FC236}">
                <a16:creationId xmlns:a16="http://schemas.microsoft.com/office/drawing/2014/main" id="{49525A1E-75A0-4F1D-95F2-CD91F0FB712C}"/>
              </a:ext>
            </a:extLst>
          </p:cNvPr>
          <p:cNvSpPr>
            <a:spLocks noGrp="1"/>
          </p:cNvSpPr>
          <p:nvPr>
            <p:ph type="sldNum" sz="quarter" idx="12"/>
          </p:nvPr>
        </p:nvSpPr>
        <p:spPr/>
        <p:txBody>
          <a:bodyPr/>
          <a:lstStyle/>
          <a:p>
            <a:fld id="{8BD8F058-9003-4658-AA47-7D4800AF7EA2}" type="slidenum">
              <a:rPr lang="en-US" smtClean="0"/>
              <a:pPr/>
              <a:t>31</a:t>
            </a:fld>
            <a:endParaRPr lang="en-US"/>
          </a:p>
        </p:txBody>
      </p:sp>
      <p:graphicFrame>
        <p:nvGraphicFramePr>
          <p:cNvPr id="7" name="Table 4">
            <a:extLst>
              <a:ext uri="{FF2B5EF4-FFF2-40B4-BE49-F238E27FC236}">
                <a16:creationId xmlns:a16="http://schemas.microsoft.com/office/drawing/2014/main" id="{4AD391D8-2CEE-4234-9977-2846CD517633}"/>
              </a:ext>
            </a:extLst>
          </p:cNvPr>
          <p:cNvGraphicFramePr>
            <a:graphicFrameLocks noGrp="1"/>
          </p:cNvGraphicFramePr>
          <p:nvPr>
            <p:extLst>
              <p:ext uri="{D42A27DB-BD31-4B8C-83A1-F6EECF244321}">
                <p14:modId xmlns:p14="http://schemas.microsoft.com/office/powerpoint/2010/main" val="863802129"/>
              </p:ext>
            </p:extLst>
          </p:nvPr>
        </p:nvGraphicFramePr>
        <p:xfrm>
          <a:off x="781050" y="2209800"/>
          <a:ext cx="7581900" cy="3992880"/>
        </p:xfrm>
        <a:graphic>
          <a:graphicData uri="http://schemas.openxmlformats.org/drawingml/2006/table">
            <a:tbl>
              <a:tblPr firstRow="1" bandRow="1">
                <a:tableStyleId>{5C22544A-7EE6-4342-B048-85BDC9FD1C3A}</a:tableStyleId>
              </a:tblPr>
              <a:tblGrid>
                <a:gridCol w="7581900">
                  <a:extLst>
                    <a:ext uri="{9D8B030D-6E8A-4147-A177-3AD203B41FA5}">
                      <a16:colId xmlns:a16="http://schemas.microsoft.com/office/drawing/2014/main" val="161750205"/>
                    </a:ext>
                  </a:extLst>
                </a:gridCol>
              </a:tblGrid>
              <a:tr h="370840">
                <a:tc>
                  <a:txBody>
                    <a:bodyPr/>
                    <a:lstStyle/>
                    <a:p>
                      <a:r>
                        <a:rPr lang="en-IN" sz="1600" dirty="0"/>
                        <a:t>&lt;!DOCTYPE html&gt;</a:t>
                      </a:r>
                    </a:p>
                    <a:p>
                      <a:r>
                        <a:rPr lang="en-IN" sz="1600" dirty="0"/>
                        <a:t>&lt;html&gt;</a:t>
                      </a:r>
                    </a:p>
                    <a:p>
                      <a:r>
                        <a:rPr lang="en-IN" sz="1600" dirty="0"/>
                        <a:t>&lt;body&gt;</a:t>
                      </a:r>
                    </a:p>
                    <a:p>
                      <a:r>
                        <a:rPr lang="en-IN" sz="1600" dirty="0"/>
                        <a:t>&lt;h2&gt;The </a:t>
                      </a:r>
                      <a:r>
                        <a:rPr lang="en-IN" sz="1600" dirty="0" err="1"/>
                        <a:t>XMLHttpRequest</a:t>
                      </a:r>
                      <a:r>
                        <a:rPr lang="en-IN" sz="1600" dirty="0"/>
                        <a:t> Object&lt;/h2&gt;</a:t>
                      </a:r>
                    </a:p>
                    <a:p>
                      <a:r>
                        <a:rPr lang="en-IN" sz="1600" dirty="0"/>
                        <a:t>&lt;p id="demo"&gt;Let AJAX change this text.&lt;/p&gt;</a:t>
                      </a:r>
                    </a:p>
                    <a:p>
                      <a:r>
                        <a:rPr lang="en-IN" sz="1600" dirty="0"/>
                        <a:t>&lt;button type="button" onclick="</a:t>
                      </a:r>
                      <a:r>
                        <a:rPr lang="en-IN" sz="1600" dirty="0" err="1"/>
                        <a:t>loadDoc</a:t>
                      </a:r>
                      <a:r>
                        <a:rPr lang="en-IN" sz="1600" dirty="0"/>
                        <a:t>()"&gt;Change Content&lt;/button&gt;</a:t>
                      </a:r>
                    </a:p>
                    <a:p>
                      <a:r>
                        <a:rPr lang="en-IN" sz="1600" dirty="0"/>
                        <a:t>&lt;script&gt;</a:t>
                      </a:r>
                    </a:p>
                    <a:p>
                      <a:r>
                        <a:rPr lang="en-IN" sz="1600" dirty="0"/>
                        <a:t>function </a:t>
                      </a:r>
                      <a:r>
                        <a:rPr lang="en-IN" sz="1600" dirty="0" err="1"/>
                        <a:t>loadDoc</a:t>
                      </a:r>
                      <a:r>
                        <a:rPr lang="en-IN" sz="1600" dirty="0"/>
                        <a:t>() {</a:t>
                      </a:r>
                    </a:p>
                    <a:p>
                      <a:r>
                        <a:rPr lang="en-IN" sz="1600" dirty="0"/>
                        <a:t>  var </a:t>
                      </a:r>
                      <a:r>
                        <a:rPr lang="en-IN" sz="1600" dirty="0" err="1"/>
                        <a:t>xhttp</a:t>
                      </a:r>
                      <a:r>
                        <a:rPr lang="en-IN" sz="1600" dirty="0"/>
                        <a:t> = new </a:t>
                      </a:r>
                      <a:r>
                        <a:rPr lang="en-IN" sz="1600" dirty="0" err="1"/>
                        <a:t>XMLHttpRequest</a:t>
                      </a:r>
                      <a:r>
                        <a:rPr lang="en-IN" sz="1600" dirty="0"/>
                        <a:t>();</a:t>
                      </a:r>
                    </a:p>
                    <a:p>
                      <a:r>
                        <a:rPr lang="en-IN" sz="1600" dirty="0"/>
                        <a:t>  </a:t>
                      </a:r>
                      <a:r>
                        <a:rPr lang="en-IN" sz="1600" dirty="0" err="1"/>
                        <a:t>xhttp.open</a:t>
                      </a:r>
                      <a:r>
                        <a:rPr lang="en-IN" sz="1600" dirty="0"/>
                        <a:t>("GET", "hello.txt", false);</a:t>
                      </a:r>
                    </a:p>
                    <a:p>
                      <a:r>
                        <a:rPr lang="en-IN" sz="1600" dirty="0"/>
                        <a:t>  </a:t>
                      </a:r>
                      <a:r>
                        <a:rPr lang="en-IN" sz="1600" dirty="0" err="1"/>
                        <a:t>xhttp.send</a:t>
                      </a:r>
                      <a:r>
                        <a:rPr lang="en-IN" sz="1600" dirty="0"/>
                        <a:t>();</a:t>
                      </a:r>
                    </a:p>
                    <a:p>
                      <a:r>
                        <a:rPr lang="en-IN" sz="1600" dirty="0"/>
                        <a:t>  </a:t>
                      </a:r>
                      <a:r>
                        <a:rPr lang="en-IN" sz="1600" dirty="0" err="1"/>
                        <a:t>document.getElementById</a:t>
                      </a:r>
                      <a:r>
                        <a:rPr lang="en-IN" sz="1600" dirty="0"/>
                        <a:t>("demo").</a:t>
                      </a:r>
                      <a:r>
                        <a:rPr lang="en-IN" sz="1600" dirty="0" err="1"/>
                        <a:t>innerHTML</a:t>
                      </a:r>
                      <a:r>
                        <a:rPr lang="en-IN" sz="1600" dirty="0"/>
                        <a:t> = </a:t>
                      </a:r>
                      <a:r>
                        <a:rPr lang="en-IN" sz="1600" dirty="0" err="1"/>
                        <a:t>xhttp.responseText</a:t>
                      </a:r>
                      <a:r>
                        <a:rPr lang="en-IN" sz="1600" dirty="0"/>
                        <a:t>;</a:t>
                      </a:r>
                    </a:p>
                    <a:p>
                      <a:r>
                        <a:rPr lang="en-IN" sz="1600" dirty="0"/>
                        <a:t>}</a:t>
                      </a:r>
                    </a:p>
                    <a:p>
                      <a:r>
                        <a:rPr lang="en-IN" sz="1600" dirty="0"/>
                        <a:t>&lt;/script&gt;</a:t>
                      </a:r>
                    </a:p>
                    <a:p>
                      <a:r>
                        <a:rPr lang="en-IN" sz="1600" dirty="0"/>
                        <a:t>&lt;/body&gt;</a:t>
                      </a:r>
                    </a:p>
                    <a:p>
                      <a:r>
                        <a:rPr lang="en-IN" sz="1600" dirty="0"/>
                        <a:t>&lt;/html&gt;</a:t>
                      </a:r>
                      <a:endParaRPr lang="en-US" sz="1600" dirty="0"/>
                    </a:p>
                  </a:txBody>
                  <a:tcPr/>
                </a:tc>
                <a:extLst>
                  <a:ext uri="{0D108BD9-81ED-4DB2-BD59-A6C34878D82A}">
                    <a16:rowId xmlns:a16="http://schemas.microsoft.com/office/drawing/2014/main" val="946283681"/>
                  </a:ext>
                </a:extLst>
              </a:tr>
            </a:tbl>
          </a:graphicData>
        </a:graphic>
      </p:graphicFrame>
    </p:spTree>
    <p:extLst>
      <p:ext uri="{BB962C8B-B14F-4D97-AF65-F5344CB8AC3E}">
        <p14:creationId xmlns:p14="http://schemas.microsoft.com/office/powerpoint/2010/main" val="4015166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28BD-3788-4A7B-8AA4-9AC44A984DCF}"/>
              </a:ext>
            </a:extLst>
          </p:cNvPr>
          <p:cNvSpPr>
            <a:spLocks noGrp="1"/>
          </p:cNvSpPr>
          <p:nvPr>
            <p:ph type="title"/>
          </p:nvPr>
        </p:nvSpPr>
        <p:spPr/>
        <p:txBody>
          <a:bodyPr/>
          <a:lstStyle/>
          <a:p>
            <a:pPr algn="l"/>
            <a:br>
              <a:rPr lang="en-IN" b="1" dirty="0"/>
            </a:br>
            <a:r>
              <a:rPr lang="en-IN" b="1" dirty="0"/>
              <a:t>POST Requests</a:t>
            </a:r>
            <a:br>
              <a:rPr lang="en-IN" b="1" dirty="0"/>
            </a:br>
            <a:endParaRPr lang="en-IN" dirty="0"/>
          </a:p>
        </p:txBody>
      </p:sp>
      <p:sp>
        <p:nvSpPr>
          <p:cNvPr id="3" name="Content Placeholder 2">
            <a:extLst>
              <a:ext uri="{FF2B5EF4-FFF2-40B4-BE49-F238E27FC236}">
                <a16:creationId xmlns:a16="http://schemas.microsoft.com/office/drawing/2014/main" id="{275C45EF-3AB8-48D7-93DD-2C709360DD57}"/>
              </a:ext>
            </a:extLst>
          </p:cNvPr>
          <p:cNvSpPr>
            <a:spLocks noGrp="1"/>
          </p:cNvSpPr>
          <p:nvPr>
            <p:ph idx="1"/>
          </p:nvPr>
        </p:nvSpPr>
        <p:spPr>
          <a:xfrm>
            <a:off x="76200" y="849086"/>
            <a:ext cx="8991600" cy="598714"/>
          </a:xfrm>
        </p:spPr>
        <p:txBody>
          <a:bodyPr/>
          <a:lstStyle/>
          <a:p>
            <a:pPr marL="0" indent="0">
              <a:buNone/>
            </a:pPr>
            <a:r>
              <a:rPr lang="en-US" sz="1800" dirty="0"/>
              <a:t>To POST data like an HTML form, add an HTTP header with </a:t>
            </a:r>
            <a:r>
              <a:rPr lang="en-US" sz="1800" dirty="0" err="1"/>
              <a:t>setRequestHeader</a:t>
            </a:r>
            <a:r>
              <a:rPr lang="en-US" sz="1800" dirty="0"/>
              <a:t>(). Specify the data you want to send in the send() method.</a:t>
            </a:r>
          </a:p>
          <a:p>
            <a:pPr marL="0" indent="0">
              <a:buNone/>
            </a:pPr>
            <a:endParaRPr lang="en-IN" dirty="0"/>
          </a:p>
        </p:txBody>
      </p:sp>
      <p:graphicFrame>
        <p:nvGraphicFramePr>
          <p:cNvPr id="4" name="Table 5">
            <a:extLst>
              <a:ext uri="{FF2B5EF4-FFF2-40B4-BE49-F238E27FC236}">
                <a16:creationId xmlns:a16="http://schemas.microsoft.com/office/drawing/2014/main" id="{174C2A86-B13A-446D-AD71-6C0C6749C27D}"/>
              </a:ext>
            </a:extLst>
          </p:cNvPr>
          <p:cNvGraphicFramePr>
            <a:graphicFrameLocks noGrp="1"/>
          </p:cNvGraphicFramePr>
          <p:nvPr>
            <p:extLst>
              <p:ext uri="{D42A27DB-BD31-4B8C-83A1-F6EECF244321}">
                <p14:modId xmlns:p14="http://schemas.microsoft.com/office/powerpoint/2010/main" val="3725561718"/>
              </p:ext>
            </p:extLst>
          </p:nvPr>
        </p:nvGraphicFramePr>
        <p:xfrm>
          <a:off x="96416" y="1600200"/>
          <a:ext cx="4170784" cy="4480560"/>
        </p:xfrm>
        <a:graphic>
          <a:graphicData uri="http://schemas.openxmlformats.org/drawingml/2006/table">
            <a:tbl>
              <a:tblPr firstRow="1" bandRow="1">
                <a:tableStyleId>{5C22544A-7EE6-4342-B048-85BDC9FD1C3A}</a:tableStyleId>
              </a:tblPr>
              <a:tblGrid>
                <a:gridCol w="4170784">
                  <a:extLst>
                    <a:ext uri="{9D8B030D-6E8A-4147-A177-3AD203B41FA5}">
                      <a16:colId xmlns:a16="http://schemas.microsoft.com/office/drawing/2014/main" val="996328057"/>
                    </a:ext>
                  </a:extLst>
                </a:gridCol>
              </a:tblGrid>
              <a:tr h="370840">
                <a:tc>
                  <a:txBody>
                    <a:bodyPr/>
                    <a:lstStyle/>
                    <a:p>
                      <a:r>
                        <a:rPr lang="en-IN" sz="1600" dirty="0"/>
                        <a:t>&lt;!DOCTYPE html&gt;</a:t>
                      </a:r>
                    </a:p>
                    <a:p>
                      <a:r>
                        <a:rPr lang="en-IN" sz="1600" dirty="0"/>
                        <a:t>&lt;html&gt;&lt;body&gt;</a:t>
                      </a:r>
                    </a:p>
                    <a:p>
                      <a:r>
                        <a:rPr lang="en-IN" sz="1600" dirty="0"/>
                        <a:t>&lt;h2&gt;The </a:t>
                      </a:r>
                      <a:r>
                        <a:rPr lang="en-IN" sz="1600" dirty="0" err="1"/>
                        <a:t>XMLHttpRequest</a:t>
                      </a:r>
                      <a:r>
                        <a:rPr lang="en-IN" sz="1600" dirty="0"/>
                        <a:t> Object&lt;/h2&gt;</a:t>
                      </a:r>
                    </a:p>
                    <a:p>
                      <a:r>
                        <a:rPr lang="en-IN" sz="1600" dirty="0"/>
                        <a:t>&lt;button type="button" onclick="</a:t>
                      </a:r>
                      <a:r>
                        <a:rPr lang="en-IN" sz="1600" dirty="0" err="1"/>
                        <a:t>loadDoc</a:t>
                      </a:r>
                      <a:r>
                        <a:rPr lang="en-IN" sz="1600" dirty="0"/>
                        <a:t>()"&gt;Request data&lt;/button&gt;</a:t>
                      </a:r>
                    </a:p>
                    <a:p>
                      <a:r>
                        <a:rPr lang="en-IN" sz="1600" dirty="0"/>
                        <a:t>&lt;p id="demo"&gt;&lt;/p&gt;</a:t>
                      </a:r>
                    </a:p>
                    <a:p>
                      <a:r>
                        <a:rPr lang="en-IN" sz="1600" dirty="0"/>
                        <a:t>&lt;script&gt;</a:t>
                      </a:r>
                    </a:p>
                    <a:p>
                      <a:r>
                        <a:rPr lang="en-IN" sz="1600" dirty="0"/>
                        <a:t>function </a:t>
                      </a:r>
                      <a:r>
                        <a:rPr lang="en-IN" sz="1600" dirty="0" err="1"/>
                        <a:t>loadDoc</a:t>
                      </a:r>
                      <a:r>
                        <a:rPr lang="en-IN" sz="1600" dirty="0"/>
                        <a:t>() {</a:t>
                      </a:r>
                    </a:p>
                    <a:p>
                      <a:r>
                        <a:rPr lang="en-IN" sz="1600" dirty="0"/>
                        <a:t>  </a:t>
                      </a:r>
                      <a:r>
                        <a:rPr lang="en-IN" sz="1600" dirty="0" err="1"/>
                        <a:t>const</a:t>
                      </a:r>
                      <a:r>
                        <a:rPr lang="en-IN" sz="1600" dirty="0"/>
                        <a:t> </a:t>
                      </a:r>
                      <a:r>
                        <a:rPr lang="en-IN" sz="1600" dirty="0" err="1"/>
                        <a:t>xhttp</a:t>
                      </a:r>
                      <a:r>
                        <a:rPr lang="en-IN" sz="1600" dirty="0"/>
                        <a:t> = new </a:t>
                      </a:r>
                      <a:r>
                        <a:rPr lang="en-IN" sz="1600" dirty="0" err="1"/>
                        <a:t>XMLHttpRequest</a:t>
                      </a:r>
                      <a:r>
                        <a:rPr lang="en-IN" sz="1600" dirty="0"/>
                        <a:t>();</a:t>
                      </a:r>
                    </a:p>
                    <a:p>
                      <a:r>
                        <a:rPr lang="en-IN" sz="1600" dirty="0"/>
                        <a:t>  </a:t>
                      </a:r>
                      <a:r>
                        <a:rPr lang="en-IN" sz="1600" dirty="0" err="1"/>
                        <a:t>xhttp.onload</a:t>
                      </a:r>
                      <a:r>
                        <a:rPr lang="en-IN" sz="1600" dirty="0"/>
                        <a:t> = function()</a:t>
                      </a:r>
                    </a:p>
                    <a:p>
                      <a:r>
                        <a:rPr lang="en-IN" sz="1600" dirty="0"/>
                        <a:t> {   </a:t>
                      </a:r>
                      <a:r>
                        <a:rPr lang="en-IN" sz="1600" dirty="0" err="1"/>
                        <a:t>document.getElementById</a:t>
                      </a:r>
                      <a:r>
                        <a:rPr lang="en-IN" sz="1600" dirty="0"/>
                        <a:t>("demo").</a:t>
                      </a:r>
                      <a:r>
                        <a:rPr lang="en-IN" sz="1600" dirty="0" err="1"/>
                        <a:t>innerHTML</a:t>
                      </a:r>
                      <a:r>
                        <a:rPr lang="en-IN" sz="1600" dirty="0"/>
                        <a:t> = </a:t>
                      </a:r>
                      <a:r>
                        <a:rPr lang="en-IN" sz="1600" dirty="0" err="1"/>
                        <a:t>this.responseText</a:t>
                      </a:r>
                      <a:r>
                        <a:rPr lang="en-IN" sz="1600" dirty="0"/>
                        <a:t>;</a:t>
                      </a:r>
                    </a:p>
                    <a:p>
                      <a:r>
                        <a:rPr lang="en-IN" sz="1600" dirty="0"/>
                        <a:t>  }</a:t>
                      </a:r>
                    </a:p>
                    <a:p>
                      <a:r>
                        <a:rPr lang="en-IN" sz="1600" dirty="0"/>
                        <a:t>  </a:t>
                      </a:r>
                      <a:r>
                        <a:rPr lang="en-IN" sz="1600" dirty="0" err="1"/>
                        <a:t>xhttp.open</a:t>
                      </a:r>
                      <a:r>
                        <a:rPr lang="en-IN" sz="1600" dirty="0"/>
                        <a:t>("POST", “hello.txt");</a:t>
                      </a:r>
                    </a:p>
                    <a:p>
                      <a:r>
                        <a:rPr lang="en-IN" sz="1600" dirty="0"/>
                        <a:t>  </a:t>
                      </a:r>
                      <a:r>
                        <a:rPr lang="en-IN" sz="1600" dirty="0" err="1"/>
                        <a:t>xhttp.send</a:t>
                      </a:r>
                      <a:r>
                        <a:rPr lang="en-IN" sz="1600" dirty="0"/>
                        <a:t>();</a:t>
                      </a:r>
                    </a:p>
                    <a:p>
                      <a:r>
                        <a:rPr lang="en-IN" sz="1600" dirty="0"/>
                        <a:t>}</a:t>
                      </a:r>
                    </a:p>
                    <a:p>
                      <a:r>
                        <a:rPr lang="en-IN" sz="1600" dirty="0"/>
                        <a:t>&lt;/script&gt;&lt;/body&gt; &lt;/html&gt;</a:t>
                      </a:r>
                      <a:endParaRPr lang="en-US" sz="1600" dirty="0"/>
                    </a:p>
                  </a:txBody>
                  <a:tcPr/>
                </a:tc>
                <a:extLst>
                  <a:ext uri="{0D108BD9-81ED-4DB2-BD59-A6C34878D82A}">
                    <a16:rowId xmlns:a16="http://schemas.microsoft.com/office/drawing/2014/main" val="3278375088"/>
                  </a:ext>
                </a:extLst>
              </a:tr>
            </a:tbl>
          </a:graphicData>
        </a:graphic>
      </p:graphicFrame>
      <p:graphicFrame>
        <p:nvGraphicFramePr>
          <p:cNvPr id="6" name="Table 7">
            <a:extLst>
              <a:ext uri="{FF2B5EF4-FFF2-40B4-BE49-F238E27FC236}">
                <a16:creationId xmlns:a16="http://schemas.microsoft.com/office/drawing/2014/main" id="{29266E54-D2F6-43D4-BCC4-A21D1EAC6CFC}"/>
              </a:ext>
            </a:extLst>
          </p:cNvPr>
          <p:cNvGraphicFramePr>
            <a:graphicFrameLocks noGrp="1"/>
          </p:cNvGraphicFramePr>
          <p:nvPr/>
        </p:nvGraphicFramePr>
        <p:xfrm>
          <a:off x="4572000" y="1600200"/>
          <a:ext cx="4343400" cy="4724400"/>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3974123324"/>
                    </a:ext>
                  </a:extLst>
                </a:gridCol>
              </a:tblGrid>
              <a:tr h="370840">
                <a:tc>
                  <a:txBody>
                    <a:bodyPr/>
                    <a:lstStyle/>
                    <a:p>
                      <a:r>
                        <a:rPr lang="en-IN" sz="1600" dirty="0"/>
                        <a:t>&lt;!DOCTYPE html&gt;&lt;html&gt;&lt;body&gt;</a:t>
                      </a:r>
                    </a:p>
                    <a:p>
                      <a:r>
                        <a:rPr lang="en-IN" sz="1600" dirty="0"/>
                        <a:t>&lt;h2&gt;The </a:t>
                      </a:r>
                      <a:r>
                        <a:rPr lang="en-IN" sz="1600" dirty="0" err="1"/>
                        <a:t>XMLHttpRequest</a:t>
                      </a:r>
                      <a:r>
                        <a:rPr lang="en-IN" sz="1600" dirty="0"/>
                        <a:t> Object&lt;/h2&gt;</a:t>
                      </a:r>
                    </a:p>
                    <a:p>
                      <a:r>
                        <a:rPr lang="en-IN" sz="1600" dirty="0"/>
                        <a:t>&lt;button type="button" onclick="</a:t>
                      </a:r>
                      <a:r>
                        <a:rPr lang="en-IN" sz="1600" dirty="0" err="1"/>
                        <a:t>loadDoc</a:t>
                      </a:r>
                      <a:r>
                        <a:rPr lang="en-IN" sz="1600" dirty="0"/>
                        <a:t>()"&gt;Request data&lt;/button&gt;</a:t>
                      </a:r>
                    </a:p>
                    <a:p>
                      <a:r>
                        <a:rPr lang="en-IN" sz="1600" dirty="0"/>
                        <a:t>&lt;p id="demo"&gt;&lt;/p&gt;</a:t>
                      </a:r>
                    </a:p>
                    <a:p>
                      <a:r>
                        <a:rPr lang="en-IN" sz="1600" dirty="0"/>
                        <a:t>&lt;script&gt;</a:t>
                      </a:r>
                    </a:p>
                    <a:p>
                      <a:r>
                        <a:rPr lang="en-IN" sz="1600" dirty="0"/>
                        <a:t>function </a:t>
                      </a:r>
                      <a:r>
                        <a:rPr lang="en-IN" sz="1600" dirty="0" err="1"/>
                        <a:t>loadDoc</a:t>
                      </a:r>
                      <a:r>
                        <a:rPr lang="en-IN" sz="1600" dirty="0"/>
                        <a:t>() {</a:t>
                      </a:r>
                    </a:p>
                    <a:p>
                      <a:r>
                        <a:rPr lang="en-IN" sz="1600" dirty="0"/>
                        <a:t>  </a:t>
                      </a:r>
                      <a:r>
                        <a:rPr lang="en-IN" sz="1600" dirty="0" err="1"/>
                        <a:t>const</a:t>
                      </a:r>
                      <a:r>
                        <a:rPr lang="en-IN" sz="1600" dirty="0"/>
                        <a:t> </a:t>
                      </a:r>
                      <a:r>
                        <a:rPr lang="en-IN" sz="1600" dirty="0" err="1"/>
                        <a:t>xhttp</a:t>
                      </a:r>
                      <a:r>
                        <a:rPr lang="en-IN" sz="1600" dirty="0"/>
                        <a:t> = new </a:t>
                      </a:r>
                      <a:r>
                        <a:rPr lang="en-IN" sz="1600" dirty="0" err="1"/>
                        <a:t>XMLHttpRequest</a:t>
                      </a:r>
                      <a:r>
                        <a:rPr lang="en-IN" sz="1600" dirty="0"/>
                        <a:t>();</a:t>
                      </a:r>
                    </a:p>
                    <a:p>
                      <a:r>
                        <a:rPr lang="en-IN" sz="1600" dirty="0"/>
                        <a:t>  </a:t>
                      </a:r>
                      <a:r>
                        <a:rPr lang="en-IN" sz="1600" dirty="0" err="1"/>
                        <a:t>xhttp.onload</a:t>
                      </a:r>
                      <a:r>
                        <a:rPr lang="en-IN" sz="1600" dirty="0"/>
                        <a:t> = function() {</a:t>
                      </a:r>
                    </a:p>
                    <a:p>
                      <a:r>
                        <a:rPr lang="en-IN" sz="1600" dirty="0"/>
                        <a:t>    </a:t>
                      </a:r>
                      <a:r>
                        <a:rPr lang="en-IN" sz="1600" dirty="0" err="1"/>
                        <a:t>document.getElementById</a:t>
                      </a:r>
                      <a:r>
                        <a:rPr lang="en-IN" sz="1600" dirty="0"/>
                        <a:t>("demo").</a:t>
                      </a:r>
                      <a:r>
                        <a:rPr lang="en-IN" sz="1600" dirty="0" err="1"/>
                        <a:t>innerHTML</a:t>
                      </a:r>
                      <a:r>
                        <a:rPr lang="en-IN" sz="1600" dirty="0"/>
                        <a:t> = </a:t>
                      </a:r>
                      <a:r>
                        <a:rPr lang="en-IN" sz="1600" dirty="0" err="1"/>
                        <a:t>this.responseText</a:t>
                      </a:r>
                      <a:r>
                        <a:rPr lang="en-IN" sz="1600" dirty="0"/>
                        <a:t>;</a:t>
                      </a:r>
                    </a:p>
                    <a:p>
                      <a:r>
                        <a:rPr lang="en-IN" sz="1600" dirty="0"/>
                        <a:t>  }</a:t>
                      </a:r>
                    </a:p>
                    <a:p>
                      <a:r>
                        <a:rPr lang="en-IN" sz="1600" dirty="0"/>
                        <a:t>  </a:t>
                      </a:r>
                      <a:r>
                        <a:rPr lang="en-IN" sz="1600" dirty="0" err="1"/>
                        <a:t>xhttp.open</a:t>
                      </a:r>
                      <a:r>
                        <a:rPr lang="en-IN" sz="1600" dirty="0"/>
                        <a:t>("POST", "demo_post2.asp");</a:t>
                      </a:r>
                    </a:p>
                    <a:p>
                      <a:r>
                        <a:rPr lang="en-IN" sz="1600" dirty="0"/>
                        <a:t>  </a:t>
                      </a:r>
                      <a:r>
                        <a:rPr lang="en-IN" sz="1600" dirty="0" err="1"/>
                        <a:t>xhttp.setRequestHeader</a:t>
                      </a:r>
                      <a:r>
                        <a:rPr lang="en-IN" sz="1600" dirty="0"/>
                        <a:t>("Content-type", "application/x-www-form-</a:t>
                      </a:r>
                      <a:r>
                        <a:rPr lang="en-IN" sz="1600" dirty="0" err="1"/>
                        <a:t>urlencoded</a:t>
                      </a:r>
                      <a:r>
                        <a:rPr lang="en-IN" sz="1600" dirty="0"/>
                        <a:t>");</a:t>
                      </a:r>
                    </a:p>
                    <a:p>
                      <a:r>
                        <a:rPr lang="en-IN" sz="1600" dirty="0"/>
                        <a:t>  </a:t>
                      </a:r>
                      <a:r>
                        <a:rPr lang="en-IN" sz="1600" dirty="0" err="1"/>
                        <a:t>xhttp.send</a:t>
                      </a:r>
                      <a:r>
                        <a:rPr lang="en-IN" sz="1600" dirty="0"/>
                        <a:t>("</a:t>
                      </a:r>
                      <a:r>
                        <a:rPr lang="en-IN" sz="1600" dirty="0" err="1"/>
                        <a:t>fname</a:t>
                      </a:r>
                      <a:r>
                        <a:rPr lang="en-IN" sz="1600" dirty="0"/>
                        <a:t>=</a:t>
                      </a:r>
                      <a:r>
                        <a:rPr lang="en-IN" sz="1600" dirty="0" err="1"/>
                        <a:t>Henry&amp;lname</a:t>
                      </a:r>
                      <a:r>
                        <a:rPr lang="en-IN" sz="1600" dirty="0"/>
                        <a:t>=Ford");      }</a:t>
                      </a:r>
                    </a:p>
                    <a:p>
                      <a:r>
                        <a:rPr lang="en-IN" sz="1600" dirty="0"/>
                        <a:t>&lt;/script&gt;  &lt;/body&gt;   &lt;/html&gt;</a:t>
                      </a:r>
                    </a:p>
                    <a:p>
                      <a:endParaRPr lang="en-US" sz="1600" dirty="0"/>
                    </a:p>
                  </a:txBody>
                  <a:tcPr/>
                </a:tc>
                <a:extLst>
                  <a:ext uri="{0D108BD9-81ED-4DB2-BD59-A6C34878D82A}">
                    <a16:rowId xmlns:a16="http://schemas.microsoft.com/office/drawing/2014/main" val="2749815320"/>
                  </a:ext>
                </a:extLst>
              </a:tr>
            </a:tbl>
          </a:graphicData>
        </a:graphic>
      </p:graphicFrame>
    </p:spTree>
    <p:extLst>
      <p:ext uri="{BB962C8B-B14F-4D97-AF65-F5344CB8AC3E}">
        <p14:creationId xmlns:p14="http://schemas.microsoft.com/office/powerpoint/2010/main" val="3626557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5E10-66AF-41AB-9D39-09094609F39F}"/>
              </a:ext>
            </a:extLst>
          </p:cNvPr>
          <p:cNvSpPr>
            <a:spLocks noGrp="1"/>
          </p:cNvSpPr>
          <p:nvPr>
            <p:ph type="title"/>
          </p:nvPr>
        </p:nvSpPr>
        <p:spPr/>
        <p:txBody>
          <a:bodyPr/>
          <a:lstStyle/>
          <a:p>
            <a:pPr algn="l"/>
            <a:br>
              <a:rPr lang="en-IN" b="1" dirty="0"/>
            </a:br>
            <a:r>
              <a:rPr lang="en-IN" b="1" dirty="0"/>
              <a:t>Synchronous Request</a:t>
            </a:r>
            <a:br>
              <a:rPr lang="en-IN" b="1" dirty="0"/>
            </a:br>
            <a:endParaRPr lang="en-IN" dirty="0"/>
          </a:p>
        </p:txBody>
      </p:sp>
      <p:sp>
        <p:nvSpPr>
          <p:cNvPr id="3" name="Content Placeholder 2">
            <a:extLst>
              <a:ext uri="{FF2B5EF4-FFF2-40B4-BE49-F238E27FC236}">
                <a16:creationId xmlns:a16="http://schemas.microsoft.com/office/drawing/2014/main" id="{3949E149-4C6B-4034-8C79-E47B804AFA1D}"/>
              </a:ext>
            </a:extLst>
          </p:cNvPr>
          <p:cNvSpPr>
            <a:spLocks noGrp="1"/>
          </p:cNvSpPr>
          <p:nvPr>
            <p:ph idx="1"/>
          </p:nvPr>
        </p:nvSpPr>
        <p:spPr>
          <a:xfrm>
            <a:off x="304800" y="914400"/>
            <a:ext cx="8229600" cy="4385013"/>
          </a:xfrm>
        </p:spPr>
        <p:txBody>
          <a:bodyPr/>
          <a:lstStyle/>
          <a:p>
            <a:r>
              <a:rPr lang="en-US" sz="1600" dirty="0"/>
              <a:t>To execute a synchronous request, change the third parameter in the open() method to false:</a:t>
            </a:r>
          </a:p>
          <a:p>
            <a:r>
              <a:rPr lang="en-US" sz="1600" dirty="0" err="1"/>
              <a:t>xhttp.open</a:t>
            </a:r>
            <a:r>
              <a:rPr lang="en-US" sz="1600" dirty="0"/>
              <a:t>("GET", "ajax_info.txt", false);</a:t>
            </a:r>
          </a:p>
          <a:p>
            <a:r>
              <a:rPr lang="en-US" sz="1600" dirty="0"/>
              <a:t>Sometimes async = false are used for quick testing. You will also find synchronous requests in older JavaScript code.</a:t>
            </a:r>
          </a:p>
          <a:p>
            <a:r>
              <a:rPr lang="en-US" sz="1600" dirty="0"/>
              <a:t>Since the code will wait for server completion, there is no need for an </a:t>
            </a:r>
            <a:r>
              <a:rPr lang="en-US" sz="1600" dirty="0" err="1"/>
              <a:t>onreadystatechange</a:t>
            </a:r>
            <a:r>
              <a:rPr lang="en-US" sz="1600" dirty="0"/>
              <a:t> function:</a:t>
            </a:r>
          </a:p>
          <a:p>
            <a:endParaRPr lang="en-IN" sz="1350" dirty="0"/>
          </a:p>
          <a:p>
            <a:endParaRPr lang="en-IN" sz="1350" dirty="0"/>
          </a:p>
          <a:p>
            <a:endParaRPr lang="en-IN" sz="1350" dirty="0"/>
          </a:p>
          <a:p>
            <a:endParaRPr lang="en-IN" sz="1350" dirty="0"/>
          </a:p>
          <a:p>
            <a:endParaRPr lang="en-IN" sz="1350" dirty="0"/>
          </a:p>
          <a:p>
            <a:endParaRPr lang="en-IN" sz="1350" dirty="0"/>
          </a:p>
          <a:p>
            <a:endParaRPr lang="en-IN" sz="1350" dirty="0"/>
          </a:p>
          <a:p>
            <a:endParaRPr lang="en-IN" sz="1350" dirty="0"/>
          </a:p>
          <a:p>
            <a:endParaRPr lang="en-IN" sz="1350" dirty="0"/>
          </a:p>
          <a:p>
            <a:endParaRPr lang="en-IN" sz="1350" dirty="0"/>
          </a:p>
          <a:p>
            <a:endParaRPr lang="en-IN" sz="1350" dirty="0"/>
          </a:p>
          <a:p>
            <a:endParaRPr lang="en-US" sz="1350" dirty="0"/>
          </a:p>
          <a:p>
            <a:endParaRPr lang="en-US" sz="1350" dirty="0"/>
          </a:p>
          <a:p>
            <a:r>
              <a:rPr lang="en-US" sz="1600" dirty="0"/>
              <a:t>Synchronous </a:t>
            </a:r>
            <a:r>
              <a:rPr lang="en-US" sz="1600" dirty="0" err="1"/>
              <a:t>XMLHttpRequest</a:t>
            </a:r>
            <a:r>
              <a:rPr lang="en-US" sz="1600" dirty="0"/>
              <a:t> (async = false) is not recommended because the JavaScript will stop executing until the server response is ready. If the server is busy or slow, the application will hang or stop.</a:t>
            </a:r>
            <a:endParaRPr lang="en-IN" sz="1600" dirty="0"/>
          </a:p>
        </p:txBody>
      </p:sp>
      <p:graphicFrame>
        <p:nvGraphicFramePr>
          <p:cNvPr id="4" name="Table 5">
            <a:extLst>
              <a:ext uri="{FF2B5EF4-FFF2-40B4-BE49-F238E27FC236}">
                <a16:creationId xmlns:a16="http://schemas.microsoft.com/office/drawing/2014/main" id="{B9FEA5A2-181B-48F0-8816-BC1044F0A83B}"/>
              </a:ext>
            </a:extLst>
          </p:cNvPr>
          <p:cNvGraphicFramePr>
            <a:graphicFrameLocks noGrp="1"/>
          </p:cNvGraphicFramePr>
          <p:nvPr>
            <p:extLst>
              <p:ext uri="{D42A27DB-BD31-4B8C-83A1-F6EECF244321}">
                <p14:modId xmlns:p14="http://schemas.microsoft.com/office/powerpoint/2010/main" val="3486964784"/>
              </p:ext>
            </p:extLst>
          </p:nvPr>
        </p:nvGraphicFramePr>
        <p:xfrm>
          <a:off x="1295400" y="2667000"/>
          <a:ext cx="6096000" cy="30784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4101478601"/>
                    </a:ext>
                  </a:extLst>
                </a:gridCol>
              </a:tblGrid>
              <a:tr h="370840">
                <a:tc>
                  <a:txBody>
                    <a:bodyPr/>
                    <a:lstStyle/>
                    <a:p>
                      <a:r>
                        <a:rPr lang="en-IN" sz="1400" dirty="0"/>
                        <a:t>&lt;!DOCTYPE html&gt;</a:t>
                      </a:r>
                    </a:p>
                    <a:p>
                      <a:r>
                        <a:rPr lang="en-IN" sz="1400" dirty="0"/>
                        <a:t>&lt;html&gt;</a:t>
                      </a:r>
                    </a:p>
                    <a:p>
                      <a:r>
                        <a:rPr lang="en-IN" sz="1400" dirty="0"/>
                        <a:t>&lt;body&gt;</a:t>
                      </a:r>
                    </a:p>
                    <a:p>
                      <a:r>
                        <a:rPr lang="en-IN" sz="1400" dirty="0"/>
                        <a:t>&lt;h2&gt;The </a:t>
                      </a:r>
                      <a:r>
                        <a:rPr lang="en-IN" sz="1400" dirty="0" err="1"/>
                        <a:t>XMLHttpRequest</a:t>
                      </a:r>
                      <a:r>
                        <a:rPr lang="en-IN" sz="1400" dirty="0"/>
                        <a:t> Object&lt;/h2&gt;</a:t>
                      </a:r>
                    </a:p>
                    <a:p>
                      <a:r>
                        <a:rPr lang="en-IN" sz="1400" dirty="0"/>
                        <a:t>&lt;p id="demo"&gt;Let AJAX change this text.&lt;/p&gt;</a:t>
                      </a:r>
                    </a:p>
                    <a:p>
                      <a:r>
                        <a:rPr lang="en-IN" sz="1400" dirty="0"/>
                        <a:t>&lt;button type="button" onclick="</a:t>
                      </a:r>
                      <a:r>
                        <a:rPr lang="en-IN" sz="1400" dirty="0" err="1"/>
                        <a:t>loadDoc</a:t>
                      </a:r>
                      <a:r>
                        <a:rPr lang="en-IN" sz="1400" dirty="0"/>
                        <a:t>()"&gt;Change Content&lt;/button&gt;</a:t>
                      </a:r>
                    </a:p>
                    <a:p>
                      <a:r>
                        <a:rPr lang="en-IN" sz="1400" dirty="0"/>
                        <a:t>&lt;script&gt;</a:t>
                      </a:r>
                    </a:p>
                    <a:p>
                      <a:r>
                        <a:rPr lang="en-IN" sz="1400" dirty="0"/>
                        <a:t>function </a:t>
                      </a:r>
                      <a:r>
                        <a:rPr lang="en-IN" sz="1400" dirty="0" err="1"/>
                        <a:t>loadDoc</a:t>
                      </a:r>
                      <a:r>
                        <a:rPr lang="en-IN" sz="1400" dirty="0"/>
                        <a:t>() {</a:t>
                      </a:r>
                    </a:p>
                    <a:p>
                      <a:r>
                        <a:rPr lang="en-IN" sz="1400" dirty="0"/>
                        <a:t>  var </a:t>
                      </a:r>
                      <a:r>
                        <a:rPr lang="en-IN" sz="1400" dirty="0" err="1"/>
                        <a:t>xhttp</a:t>
                      </a:r>
                      <a:r>
                        <a:rPr lang="en-IN" sz="1400" dirty="0"/>
                        <a:t> = new </a:t>
                      </a:r>
                      <a:r>
                        <a:rPr lang="en-IN" sz="1400" dirty="0" err="1"/>
                        <a:t>XMLHttpRequest</a:t>
                      </a:r>
                      <a:r>
                        <a:rPr lang="en-IN" sz="1400" dirty="0"/>
                        <a:t>();</a:t>
                      </a:r>
                    </a:p>
                    <a:p>
                      <a:r>
                        <a:rPr lang="en-IN" sz="1400" dirty="0"/>
                        <a:t>  </a:t>
                      </a:r>
                      <a:r>
                        <a:rPr lang="en-IN" sz="1400" dirty="0" err="1"/>
                        <a:t>xhttp.open</a:t>
                      </a:r>
                      <a:r>
                        <a:rPr lang="en-IN" sz="1400" dirty="0"/>
                        <a:t>("GET", "ajax_info.txt", false);</a:t>
                      </a:r>
                    </a:p>
                    <a:p>
                      <a:r>
                        <a:rPr lang="en-IN" sz="1400" dirty="0"/>
                        <a:t>  </a:t>
                      </a:r>
                      <a:r>
                        <a:rPr lang="en-IN" sz="1400" dirty="0" err="1"/>
                        <a:t>xhttp.send</a:t>
                      </a:r>
                      <a:r>
                        <a:rPr lang="en-IN" sz="1400" dirty="0"/>
                        <a:t>();</a:t>
                      </a:r>
                    </a:p>
                    <a:p>
                      <a:r>
                        <a:rPr lang="en-IN" sz="1400" dirty="0"/>
                        <a:t>  </a:t>
                      </a:r>
                      <a:r>
                        <a:rPr lang="en-IN" sz="1400" dirty="0" err="1"/>
                        <a:t>document.getElementById</a:t>
                      </a:r>
                      <a:r>
                        <a:rPr lang="en-IN" sz="1400" dirty="0"/>
                        <a:t>("demo").</a:t>
                      </a:r>
                      <a:r>
                        <a:rPr lang="en-IN" sz="1400" dirty="0" err="1"/>
                        <a:t>innerHTML</a:t>
                      </a:r>
                      <a:r>
                        <a:rPr lang="en-IN" sz="1400" dirty="0"/>
                        <a:t> = </a:t>
                      </a:r>
                      <a:r>
                        <a:rPr lang="en-IN" sz="1400" dirty="0" err="1"/>
                        <a:t>xhttp.responseText</a:t>
                      </a:r>
                      <a:r>
                        <a:rPr lang="en-IN" sz="1400" dirty="0"/>
                        <a:t>;</a:t>
                      </a:r>
                    </a:p>
                    <a:p>
                      <a:r>
                        <a:rPr lang="en-IN" sz="1400" dirty="0"/>
                        <a:t>}</a:t>
                      </a:r>
                    </a:p>
                    <a:p>
                      <a:r>
                        <a:rPr lang="en-IN" sz="1400" dirty="0"/>
                        <a:t>&lt;/script&gt;&lt;/body&gt;&lt;/html&gt;</a:t>
                      </a:r>
                      <a:endParaRPr lang="en-US" sz="1400" dirty="0"/>
                    </a:p>
                  </a:txBody>
                  <a:tcPr/>
                </a:tc>
                <a:extLst>
                  <a:ext uri="{0D108BD9-81ED-4DB2-BD59-A6C34878D82A}">
                    <a16:rowId xmlns:a16="http://schemas.microsoft.com/office/drawing/2014/main" val="3821484673"/>
                  </a:ext>
                </a:extLst>
              </a:tr>
            </a:tbl>
          </a:graphicData>
        </a:graphic>
      </p:graphicFrame>
    </p:spTree>
    <p:extLst>
      <p:ext uri="{BB962C8B-B14F-4D97-AF65-F5344CB8AC3E}">
        <p14:creationId xmlns:p14="http://schemas.microsoft.com/office/powerpoint/2010/main" val="2274927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29CE-CE3A-4023-BFE1-76E37DF23C6D}"/>
              </a:ext>
            </a:extLst>
          </p:cNvPr>
          <p:cNvSpPr>
            <a:spLocks noGrp="1"/>
          </p:cNvSpPr>
          <p:nvPr>
            <p:ph type="title"/>
          </p:nvPr>
        </p:nvSpPr>
        <p:spPr/>
        <p:txBody>
          <a:bodyPr/>
          <a:lstStyle/>
          <a:p>
            <a:pPr algn="l"/>
            <a:br>
              <a:rPr lang="en-IN" b="1" dirty="0"/>
            </a:br>
            <a:r>
              <a:rPr lang="en-IN" b="1" dirty="0"/>
              <a:t>jQuery $.get() Method</a:t>
            </a:r>
            <a:br>
              <a:rPr lang="en-IN" b="1" dirty="0"/>
            </a:br>
            <a:endParaRPr lang="en-IN" dirty="0"/>
          </a:p>
        </p:txBody>
      </p:sp>
      <p:sp>
        <p:nvSpPr>
          <p:cNvPr id="3" name="Content Placeholder 2">
            <a:extLst>
              <a:ext uri="{FF2B5EF4-FFF2-40B4-BE49-F238E27FC236}">
                <a16:creationId xmlns:a16="http://schemas.microsoft.com/office/drawing/2014/main" id="{BCD27A5E-5ED4-4955-B467-EFCB6A41DDF5}"/>
              </a:ext>
            </a:extLst>
          </p:cNvPr>
          <p:cNvSpPr>
            <a:spLocks noGrp="1"/>
          </p:cNvSpPr>
          <p:nvPr>
            <p:ph idx="1"/>
          </p:nvPr>
        </p:nvSpPr>
        <p:spPr>
          <a:xfrm>
            <a:off x="79899" y="1485901"/>
            <a:ext cx="8606901" cy="3794523"/>
          </a:xfrm>
        </p:spPr>
        <p:txBody>
          <a:bodyPr/>
          <a:lstStyle/>
          <a:p>
            <a:r>
              <a:rPr lang="en-US" sz="1200" dirty="0"/>
              <a:t>The $.get() method requests data from the server with an HTTP GET request.</a:t>
            </a:r>
          </a:p>
          <a:p>
            <a:pPr marL="0" indent="0">
              <a:buNone/>
            </a:pPr>
            <a:r>
              <a:rPr lang="en-US" sz="1200" b="1" dirty="0"/>
              <a:t>      Syntax: $.get(</a:t>
            </a:r>
            <a:r>
              <a:rPr lang="en-US" sz="1200" b="1" dirty="0" err="1"/>
              <a:t>URL,callback</a:t>
            </a:r>
            <a:r>
              <a:rPr lang="en-US" sz="1200" b="1" dirty="0"/>
              <a:t>);</a:t>
            </a:r>
          </a:p>
          <a:p>
            <a:r>
              <a:rPr lang="en-US" sz="1200" dirty="0"/>
              <a:t>The required URL parameter specifies the URL you wish to request.</a:t>
            </a:r>
          </a:p>
          <a:p>
            <a:r>
              <a:rPr lang="en-US" sz="1200" dirty="0"/>
              <a:t>The optional callback parameter is the name of a function to be executed if the request succeeds.</a:t>
            </a:r>
          </a:p>
          <a:p>
            <a:r>
              <a:rPr lang="en-US" sz="1200" dirty="0"/>
              <a:t>The following example uses the $.get() method to retrieve data from a file on the server:</a:t>
            </a:r>
          </a:p>
          <a:p>
            <a:r>
              <a:rPr lang="en-US" sz="1200" dirty="0"/>
              <a:t>The first parameter of $.get() is the URL we wish to request ("demo_test.asp").</a:t>
            </a:r>
          </a:p>
          <a:p>
            <a:r>
              <a:rPr lang="en-US" sz="1200" dirty="0"/>
              <a:t>The second parameter is a callback function.</a:t>
            </a:r>
          </a:p>
          <a:p>
            <a:r>
              <a:rPr lang="en-US" sz="1200" dirty="0"/>
              <a:t>The first callback parameter holds the content of the page requested, </a:t>
            </a:r>
          </a:p>
          <a:p>
            <a:r>
              <a:rPr lang="en-US" sz="1200" dirty="0"/>
              <a:t>The second callback parameter holds the status of the request.</a:t>
            </a:r>
            <a:endParaRPr lang="en-IN" sz="1200" dirty="0"/>
          </a:p>
          <a:p>
            <a:endParaRPr lang="en-US" sz="1350" dirty="0"/>
          </a:p>
        </p:txBody>
      </p:sp>
      <p:sp>
        <p:nvSpPr>
          <p:cNvPr id="5" name="TextBox 4">
            <a:extLst>
              <a:ext uri="{FF2B5EF4-FFF2-40B4-BE49-F238E27FC236}">
                <a16:creationId xmlns:a16="http://schemas.microsoft.com/office/drawing/2014/main" id="{E4771EFB-B3E9-4FD1-B92F-C9FD90943366}"/>
              </a:ext>
            </a:extLst>
          </p:cNvPr>
          <p:cNvSpPr txBox="1"/>
          <p:nvPr/>
        </p:nvSpPr>
        <p:spPr>
          <a:xfrm>
            <a:off x="4514296" y="2798129"/>
            <a:ext cx="4767308" cy="3081613"/>
          </a:xfrm>
          <a:prstGeom prst="rect">
            <a:avLst/>
          </a:prstGeom>
          <a:noFill/>
        </p:spPr>
        <p:txBody>
          <a:bodyPr wrap="square" rtlCol="0">
            <a:spAutoFit/>
          </a:bodyPr>
          <a:lstStyle/>
          <a:p>
            <a:r>
              <a:rPr lang="en-IN" sz="900" b="1" dirty="0"/>
              <a:t>Example:</a:t>
            </a:r>
          </a:p>
          <a:p>
            <a:r>
              <a:rPr lang="en-IN" sz="975" dirty="0"/>
              <a:t>&lt;!DOCTYPE html&gt;</a:t>
            </a:r>
          </a:p>
          <a:p>
            <a:r>
              <a:rPr lang="en-IN" sz="975" dirty="0"/>
              <a:t>&lt;html&gt;</a:t>
            </a:r>
          </a:p>
          <a:p>
            <a:r>
              <a:rPr lang="en-IN" sz="975" dirty="0"/>
              <a:t>&lt;head&gt;</a:t>
            </a:r>
          </a:p>
          <a:p>
            <a:r>
              <a:rPr lang="en-IN" sz="975" dirty="0"/>
              <a:t>&lt;script </a:t>
            </a:r>
            <a:r>
              <a:rPr lang="en-IN" sz="975" dirty="0" err="1"/>
              <a:t>src</a:t>
            </a:r>
            <a:r>
              <a:rPr lang="en-IN" sz="975" dirty="0"/>
              <a:t>="https://ajax.googleapis.com/ajax/libs/</a:t>
            </a:r>
            <a:r>
              <a:rPr lang="en-IN" sz="975" dirty="0" err="1"/>
              <a:t>jquery</a:t>
            </a:r>
            <a:r>
              <a:rPr lang="en-IN" sz="975" dirty="0"/>
              <a:t>/3.5.1/jquery.min.js"&gt;&lt;/script&gt;</a:t>
            </a:r>
          </a:p>
          <a:p>
            <a:r>
              <a:rPr lang="en-IN" sz="975" dirty="0"/>
              <a:t>&lt;script&gt;</a:t>
            </a:r>
          </a:p>
          <a:p>
            <a:r>
              <a:rPr lang="en-IN" sz="975" dirty="0"/>
              <a:t>$(document).ready(function(){</a:t>
            </a:r>
          </a:p>
          <a:p>
            <a:r>
              <a:rPr lang="en-IN" sz="975" dirty="0"/>
              <a:t>  $("button").click(function(){</a:t>
            </a:r>
          </a:p>
          <a:p>
            <a:r>
              <a:rPr lang="en-IN" sz="975" dirty="0"/>
              <a:t>    $.get("demo_test.asp", function(data, status){</a:t>
            </a:r>
          </a:p>
          <a:p>
            <a:r>
              <a:rPr lang="en-IN" sz="975" dirty="0"/>
              <a:t>      alert("Data: " + data + "\</a:t>
            </a:r>
            <a:r>
              <a:rPr lang="en-IN" sz="975" dirty="0" err="1"/>
              <a:t>nStatus</a:t>
            </a:r>
            <a:r>
              <a:rPr lang="en-IN" sz="975" dirty="0"/>
              <a:t>: " + status);</a:t>
            </a:r>
          </a:p>
          <a:p>
            <a:r>
              <a:rPr lang="en-IN" sz="975" dirty="0"/>
              <a:t>    });</a:t>
            </a:r>
          </a:p>
          <a:p>
            <a:r>
              <a:rPr lang="en-IN" sz="975" dirty="0"/>
              <a:t>  });</a:t>
            </a:r>
          </a:p>
          <a:p>
            <a:r>
              <a:rPr lang="en-IN" sz="975" dirty="0"/>
              <a:t>});</a:t>
            </a:r>
          </a:p>
          <a:p>
            <a:r>
              <a:rPr lang="en-IN" sz="975" dirty="0"/>
              <a:t>&lt;/script&gt;</a:t>
            </a:r>
          </a:p>
          <a:p>
            <a:r>
              <a:rPr lang="en-IN" sz="975" dirty="0"/>
              <a:t>&lt;/head&gt;</a:t>
            </a:r>
          </a:p>
          <a:p>
            <a:r>
              <a:rPr lang="en-IN" sz="975" dirty="0"/>
              <a:t>&lt;body&gt;</a:t>
            </a:r>
          </a:p>
          <a:p>
            <a:r>
              <a:rPr lang="en-IN" sz="975" dirty="0"/>
              <a:t>&lt;button&gt;Send an HTTP GET request to a page and get the result back&lt;/button&gt;</a:t>
            </a:r>
          </a:p>
          <a:p>
            <a:r>
              <a:rPr lang="en-IN" sz="975" dirty="0"/>
              <a:t>&lt;/body&gt;</a:t>
            </a:r>
          </a:p>
          <a:p>
            <a:r>
              <a:rPr lang="en-IN" sz="975" dirty="0"/>
              <a:t>&lt;/html&gt;</a:t>
            </a:r>
          </a:p>
        </p:txBody>
      </p:sp>
    </p:spTree>
    <p:extLst>
      <p:ext uri="{BB962C8B-B14F-4D97-AF65-F5344CB8AC3E}">
        <p14:creationId xmlns:p14="http://schemas.microsoft.com/office/powerpoint/2010/main" val="4080030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D321-E0D3-449F-9A53-6C89E531C986}"/>
              </a:ext>
            </a:extLst>
          </p:cNvPr>
          <p:cNvSpPr>
            <a:spLocks noGrp="1"/>
          </p:cNvSpPr>
          <p:nvPr>
            <p:ph type="title"/>
          </p:nvPr>
        </p:nvSpPr>
        <p:spPr/>
        <p:txBody>
          <a:bodyPr/>
          <a:lstStyle/>
          <a:p>
            <a:pPr algn="l"/>
            <a:br>
              <a:rPr lang="en-IN" b="1" dirty="0"/>
            </a:br>
            <a:r>
              <a:rPr lang="en-IN" b="1" dirty="0"/>
              <a:t>jQuery $.post() Method</a:t>
            </a:r>
            <a:br>
              <a:rPr lang="en-IN" b="1" dirty="0"/>
            </a:br>
            <a:endParaRPr lang="en-IN" dirty="0"/>
          </a:p>
        </p:txBody>
      </p:sp>
      <p:sp>
        <p:nvSpPr>
          <p:cNvPr id="3" name="Content Placeholder 2">
            <a:extLst>
              <a:ext uri="{FF2B5EF4-FFF2-40B4-BE49-F238E27FC236}">
                <a16:creationId xmlns:a16="http://schemas.microsoft.com/office/drawing/2014/main" id="{9064A005-B363-4B15-80B0-CC9B25CBA1E0}"/>
              </a:ext>
            </a:extLst>
          </p:cNvPr>
          <p:cNvSpPr>
            <a:spLocks noGrp="1"/>
          </p:cNvSpPr>
          <p:nvPr>
            <p:ph idx="1"/>
          </p:nvPr>
        </p:nvSpPr>
        <p:spPr>
          <a:xfrm>
            <a:off x="0" y="1436518"/>
            <a:ext cx="8955349" cy="3843906"/>
          </a:xfrm>
        </p:spPr>
        <p:txBody>
          <a:bodyPr/>
          <a:lstStyle/>
          <a:p>
            <a:r>
              <a:rPr lang="en-US" sz="1050" dirty="0"/>
              <a:t>The $.post() method requests data from the server using an HTTP POST request.</a:t>
            </a:r>
          </a:p>
          <a:p>
            <a:pPr marL="0" indent="0">
              <a:buNone/>
            </a:pPr>
            <a:r>
              <a:rPr lang="en-US" sz="1050" b="1" dirty="0"/>
              <a:t>          Syntax: $.post(</a:t>
            </a:r>
            <a:r>
              <a:rPr lang="en-US" sz="1050" b="1" dirty="0" err="1"/>
              <a:t>URL,data,callback</a:t>
            </a:r>
            <a:r>
              <a:rPr lang="en-US" sz="1050" b="1" dirty="0"/>
              <a:t>);</a:t>
            </a:r>
          </a:p>
          <a:p>
            <a:r>
              <a:rPr lang="en-US" sz="1050" dirty="0"/>
              <a:t>The required URL parameter specifies the URL you wish to request. The optional data parameter specifies some data to send along with the request. The optional callback parameter is the name of a function to be executed if the request succeeds.</a:t>
            </a:r>
          </a:p>
          <a:p>
            <a:r>
              <a:rPr lang="en-US" sz="1050" dirty="0"/>
              <a:t>The following example uses the $.post() method to send some data along with the request:</a:t>
            </a:r>
          </a:p>
          <a:p>
            <a:r>
              <a:rPr lang="en-US" sz="1050" dirty="0"/>
              <a:t>The ASP script in "demo_test_post.asp" reads the parameters, processes them, and returns a result.</a:t>
            </a:r>
          </a:p>
          <a:p>
            <a:r>
              <a:rPr lang="en-US" sz="1050" dirty="0"/>
              <a:t>The first parameter of $.post() is the URL we wish to request ("demo_test_post.asp").</a:t>
            </a:r>
          </a:p>
          <a:p>
            <a:r>
              <a:rPr lang="en-US" sz="1050" dirty="0"/>
              <a:t>Then we pass in some data to send along with the request (name and city).</a:t>
            </a:r>
          </a:p>
          <a:p>
            <a:r>
              <a:rPr lang="en-US" sz="1050" dirty="0"/>
              <a:t>The third parameter is a callback function.</a:t>
            </a:r>
          </a:p>
          <a:p>
            <a:r>
              <a:rPr lang="en-US" sz="1050" dirty="0"/>
              <a:t>The first callback parameter holds the content of the page requested,</a:t>
            </a:r>
          </a:p>
          <a:p>
            <a:r>
              <a:rPr lang="en-US" sz="1050" dirty="0"/>
              <a:t>The second callback parameter holds the status of the request.</a:t>
            </a:r>
          </a:p>
          <a:p>
            <a:r>
              <a:rPr lang="en-US" sz="1050" dirty="0"/>
              <a:t>Tip: Here is how the ASP file looks like ("demo_test_post.asp"):</a:t>
            </a:r>
            <a:endParaRPr lang="en-IN" sz="1050" dirty="0"/>
          </a:p>
        </p:txBody>
      </p:sp>
      <p:sp>
        <p:nvSpPr>
          <p:cNvPr id="7" name="TextBox 6">
            <a:extLst>
              <a:ext uri="{FF2B5EF4-FFF2-40B4-BE49-F238E27FC236}">
                <a16:creationId xmlns:a16="http://schemas.microsoft.com/office/drawing/2014/main" id="{CA0401B0-FA2A-41AA-91E5-A3EE945CD29D}"/>
              </a:ext>
            </a:extLst>
          </p:cNvPr>
          <p:cNvSpPr txBox="1"/>
          <p:nvPr/>
        </p:nvSpPr>
        <p:spPr>
          <a:xfrm>
            <a:off x="4847208" y="2547590"/>
            <a:ext cx="4554245" cy="3416320"/>
          </a:xfrm>
          <a:prstGeom prst="rect">
            <a:avLst/>
          </a:prstGeom>
          <a:noFill/>
        </p:spPr>
        <p:txBody>
          <a:bodyPr wrap="square" rtlCol="0">
            <a:spAutoFit/>
          </a:bodyPr>
          <a:lstStyle/>
          <a:p>
            <a:r>
              <a:rPr lang="en-IN" sz="900" b="1" dirty="0">
                <a:latin typeface="Times New Roman" panose="02020603050405020304" pitchFamily="18" charset="0"/>
                <a:cs typeface="Times New Roman" panose="02020603050405020304" pitchFamily="18" charset="0"/>
              </a:rPr>
              <a:t>Example: </a:t>
            </a:r>
          </a:p>
          <a:p>
            <a:r>
              <a:rPr lang="en-IN" sz="900" dirty="0">
                <a:latin typeface="Times New Roman" panose="02020603050405020304" pitchFamily="18" charset="0"/>
                <a:cs typeface="Times New Roman" panose="02020603050405020304" pitchFamily="18" charset="0"/>
              </a:rPr>
              <a:t>&lt;!DOCTYPE html&gt;</a:t>
            </a:r>
          </a:p>
          <a:p>
            <a:r>
              <a:rPr lang="en-IN" sz="900" dirty="0">
                <a:latin typeface="Times New Roman" panose="02020603050405020304" pitchFamily="18" charset="0"/>
                <a:cs typeface="Times New Roman" panose="02020603050405020304" pitchFamily="18" charset="0"/>
              </a:rPr>
              <a:t>&lt;html&gt;</a:t>
            </a:r>
          </a:p>
          <a:p>
            <a:r>
              <a:rPr lang="en-IN" sz="900" dirty="0">
                <a:latin typeface="Times New Roman" panose="02020603050405020304" pitchFamily="18" charset="0"/>
                <a:cs typeface="Times New Roman" panose="02020603050405020304" pitchFamily="18" charset="0"/>
              </a:rPr>
              <a:t>&lt;head&gt;</a:t>
            </a:r>
          </a:p>
          <a:p>
            <a:r>
              <a:rPr lang="en-IN" sz="900" dirty="0">
                <a:latin typeface="Times New Roman" panose="02020603050405020304" pitchFamily="18" charset="0"/>
                <a:cs typeface="Times New Roman" panose="02020603050405020304" pitchFamily="18" charset="0"/>
              </a:rPr>
              <a:t>&lt;script </a:t>
            </a:r>
            <a:r>
              <a:rPr lang="en-IN" sz="900" dirty="0" err="1">
                <a:latin typeface="Times New Roman" panose="02020603050405020304" pitchFamily="18" charset="0"/>
                <a:cs typeface="Times New Roman" panose="02020603050405020304" pitchFamily="18" charset="0"/>
              </a:rPr>
              <a:t>src</a:t>
            </a:r>
            <a:r>
              <a:rPr lang="en-IN" sz="900" dirty="0">
                <a:latin typeface="Times New Roman" panose="02020603050405020304" pitchFamily="18" charset="0"/>
                <a:cs typeface="Times New Roman" panose="02020603050405020304" pitchFamily="18" charset="0"/>
              </a:rPr>
              <a:t>="https://ajax.googleapis.com/ajax/libs/</a:t>
            </a:r>
            <a:r>
              <a:rPr lang="en-IN" sz="900" dirty="0" err="1">
                <a:latin typeface="Times New Roman" panose="02020603050405020304" pitchFamily="18" charset="0"/>
                <a:cs typeface="Times New Roman" panose="02020603050405020304" pitchFamily="18" charset="0"/>
              </a:rPr>
              <a:t>jquery</a:t>
            </a:r>
            <a:r>
              <a:rPr lang="en-IN" sz="900" dirty="0">
                <a:latin typeface="Times New Roman" panose="02020603050405020304" pitchFamily="18" charset="0"/>
                <a:cs typeface="Times New Roman" panose="02020603050405020304" pitchFamily="18" charset="0"/>
              </a:rPr>
              <a:t>/3.5.1/jquery.min.js"&gt;&lt;/script&gt;</a:t>
            </a:r>
          </a:p>
          <a:p>
            <a:r>
              <a:rPr lang="en-IN" sz="900" dirty="0">
                <a:latin typeface="Times New Roman" panose="02020603050405020304" pitchFamily="18" charset="0"/>
                <a:cs typeface="Times New Roman" panose="02020603050405020304" pitchFamily="18" charset="0"/>
              </a:rPr>
              <a:t>&lt;script&gt;</a:t>
            </a:r>
          </a:p>
          <a:p>
            <a:r>
              <a:rPr lang="en-IN" sz="900" dirty="0">
                <a:latin typeface="Times New Roman" panose="02020603050405020304" pitchFamily="18" charset="0"/>
                <a:cs typeface="Times New Roman" panose="02020603050405020304" pitchFamily="18" charset="0"/>
              </a:rPr>
              <a:t>$(document).ready(function(){</a:t>
            </a:r>
          </a:p>
          <a:p>
            <a:r>
              <a:rPr lang="en-IN" sz="900" dirty="0">
                <a:latin typeface="Times New Roman" panose="02020603050405020304" pitchFamily="18" charset="0"/>
                <a:cs typeface="Times New Roman" panose="02020603050405020304" pitchFamily="18" charset="0"/>
              </a:rPr>
              <a:t>  $("button").click(function(){</a:t>
            </a:r>
          </a:p>
          <a:p>
            <a:r>
              <a:rPr lang="en-IN" sz="900" dirty="0">
                <a:latin typeface="Times New Roman" panose="02020603050405020304" pitchFamily="18" charset="0"/>
                <a:cs typeface="Times New Roman" panose="02020603050405020304" pitchFamily="18" charset="0"/>
              </a:rPr>
              <a:t>    $.post("demo_test_post.asp",</a:t>
            </a:r>
          </a:p>
          <a:p>
            <a:r>
              <a:rPr lang="en-IN" sz="900" dirty="0">
                <a:latin typeface="Times New Roman" panose="02020603050405020304" pitchFamily="18" charset="0"/>
                <a:cs typeface="Times New Roman" panose="02020603050405020304" pitchFamily="18" charset="0"/>
              </a:rPr>
              <a:t>    {</a:t>
            </a:r>
          </a:p>
          <a:p>
            <a:r>
              <a:rPr lang="en-IN" sz="900" dirty="0">
                <a:latin typeface="Times New Roman" panose="02020603050405020304" pitchFamily="18" charset="0"/>
                <a:cs typeface="Times New Roman" panose="02020603050405020304" pitchFamily="18" charset="0"/>
              </a:rPr>
              <a:t>      name: "Donald Duck",</a:t>
            </a:r>
          </a:p>
          <a:p>
            <a:r>
              <a:rPr lang="en-IN" sz="900" dirty="0">
                <a:latin typeface="Times New Roman" panose="02020603050405020304" pitchFamily="18" charset="0"/>
                <a:cs typeface="Times New Roman" panose="02020603050405020304" pitchFamily="18" charset="0"/>
              </a:rPr>
              <a:t>      city: "Duckburg"</a:t>
            </a:r>
          </a:p>
          <a:p>
            <a:r>
              <a:rPr lang="en-IN" sz="900" dirty="0">
                <a:latin typeface="Times New Roman" panose="02020603050405020304" pitchFamily="18" charset="0"/>
                <a:cs typeface="Times New Roman" panose="02020603050405020304" pitchFamily="18" charset="0"/>
              </a:rPr>
              <a:t>    },</a:t>
            </a:r>
          </a:p>
          <a:p>
            <a:r>
              <a:rPr lang="en-IN" sz="900" dirty="0">
                <a:latin typeface="Times New Roman" panose="02020603050405020304" pitchFamily="18" charset="0"/>
                <a:cs typeface="Times New Roman" panose="02020603050405020304" pitchFamily="18" charset="0"/>
              </a:rPr>
              <a:t>    function(</a:t>
            </a:r>
            <a:r>
              <a:rPr lang="en-IN" sz="900" dirty="0" err="1">
                <a:latin typeface="Times New Roman" panose="02020603050405020304" pitchFamily="18" charset="0"/>
                <a:cs typeface="Times New Roman" panose="02020603050405020304" pitchFamily="18" charset="0"/>
              </a:rPr>
              <a:t>data,status</a:t>
            </a:r>
            <a:r>
              <a:rPr lang="en-IN" sz="900" dirty="0">
                <a:latin typeface="Times New Roman" panose="02020603050405020304" pitchFamily="18" charset="0"/>
                <a:cs typeface="Times New Roman" panose="02020603050405020304" pitchFamily="18" charset="0"/>
              </a:rPr>
              <a:t>){</a:t>
            </a:r>
          </a:p>
          <a:p>
            <a:r>
              <a:rPr lang="en-IN" sz="900" dirty="0">
                <a:latin typeface="Times New Roman" panose="02020603050405020304" pitchFamily="18" charset="0"/>
                <a:cs typeface="Times New Roman" panose="02020603050405020304" pitchFamily="18" charset="0"/>
              </a:rPr>
              <a:t>      alert("Data: " + data + "\</a:t>
            </a:r>
            <a:r>
              <a:rPr lang="en-IN" sz="900" dirty="0" err="1">
                <a:latin typeface="Times New Roman" panose="02020603050405020304" pitchFamily="18" charset="0"/>
                <a:cs typeface="Times New Roman" panose="02020603050405020304" pitchFamily="18" charset="0"/>
              </a:rPr>
              <a:t>nStatus</a:t>
            </a:r>
            <a:r>
              <a:rPr lang="en-IN" sz="900" dirty="0">
                <a:latin typeface="Times New Roman" panose="02020603050405020304" pitchFamily="18" charset="0"/>
                <a:cs typeface="Times New Roman" panose="02020603050405020304" pitchFamily="18" charset="0"/>
              </a:rPr>
              <a:t>: " + status);</a:t>
            </a:r>
          </a:p>
          <a:p>
            <a:r>
              <a:rPr lang="en-IN" sz="900" dirty="0">
                <a:latin typeface="Times New Roman" panose="02020603050405020304" pitchFamily="18" charset="0"/>
                <a:cs typeface="Times New Roman" panose="02020603050405020304" pitchFamily="18" charset="0"/>
              </a:rPr>
              <a:t>    });</a:t>
            </a:r>
          </a:p>
          <a:p>
            <a:r>
              <a:rPr lang="en-IN" sz="900" dirty="0">
                <a:latin typeface="Times New Roman" panose="02020603050405020304" pitchFamily="18" charset="0"/>
                <a:cs typeface="Times New Roman" panose="02020603050405020304" pitchFamily="18" charset="0"/>
              </a:rPr>
              <a:t>  });</a:t>
            </a:r>
          </a:p>
          <a:p>
            <a:r>
              <a:rPr lang="en-IN" sz="900" dirty="0">
                <a:latin typeface="Times New Roman" panose="02020603050405020304" pitchFamily="18" charset="0"/>
                <a:cs typeface="Times New Roman" panose="02020603050405020304" pitchFamily="18" charset="0"/>
              </a:rPr>
              <a:t>});</a:t>
            </a:r>
          </a:p>
          <a:p>
            <a:r>
              <a:rPr lang="en-IN" sz="900" dirty="0">
                <a:latin typeface="Times New Roman" panose="02020603050405020304" pitchFamily="18" charset="0"/>
                <a:cs typeface="Times New Roman" panose="02020603050405020304" pitchFamily="18" charset="0"/>
              </a:rPr>
              <a:t>&lt;/script&gt;</a:t>
            </a:r>
          </a:p>
          <a:p>
            <a:r>
              <a:rPr lang="en-IN" sz="900" dirty="0">
                <a:latin typeface="Times New Roman" panose="02020603050405020304" pitchFamily="18" charset="0"/>
                <a:cs typeface="Times New Roman" panose="02020603050405020304" pitchFamily="18" charset="0"/>
              </a:rPr>
              <a:t>&lt;/head&gt;</a:t>
            </a:r>
          </a:p>
          <a:p>
            <a:r>
              <a:rPr lang="en-IN" sz="900" dirty="0">
                <a:latin typeface="Times New Roman" panose="02020603050405020304" pitchFamily="18" charset="0"/>
                <a:cs typeface="Times New Roman" panose="02020603050405020304" pitchFamily="18" charset="0"/>
              </a:rPr>
              <a:t>&lt;body&gt;</a:t>
            </a:r>
          </a:p>
          <a:p>
            <a:r>
              <a:rPr lang="en-IN" sz="900" dirty="0">
                <a:latin typeface="Times New Roman" panose="02020603050405020304" pitchFamily="18" charset="0"/>
                <a:cs typeface="Times New Roman" panose="02020603050405020304" pitchFamily="18" charset="0"/>
              </a:rPr>
              <a:t>&lt;button&gt;Send an HTTP POST request to a page and get the result back&lt;/button&gt;</a:t>
            </a:r>
          </a:p>
          <a:p>
            <a:r>
              <a:rPr lang="en-IN" sz="900" dirty="0">
                <a:latin typeface="Times New Roman" panose="02020603050405020304" pitchFamily="18" charset="0"/>
                <a:cs typeface="Times New Roman" panose="02020603050405020304" pitchFamily="18" charset="0"/>
              </a:rPr>
              <a:t>&lt;/body&gt;</a:t>
            </a:r>
          </a:p>
          <a:p>
            <a:r>
              <a:rPr lang="en-IN" sz="900"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95628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28BD-3788-4A7B-8AA4-9AC44A984DCF}"/>
              </a:ext>
            </a:extLst>
          </p:cNvPr>
          <p:cNvSpPr>
            <a:spLocks noGrp="1"/>
          </p:cNvSpPr>
          <p:nvPr>
            <p:ph type="title"/>
          </p:nvPr>
        </p:nvSpPr>
        <p:spPr/>
        <p:txBody>
          <a:bodyPr/>
          <a:lstStyle/>
          <a:p>
            <a:pPr algn="l"/>
            <a:br>
              <a:rPr lang="en-IN" b="1" dirty="0"/>
            </a:br>
            <a:r>
              <a:rPr lang="en-IN" b="1" dirty="0"/>
              <a:t>POST Requests</a:t>
            </a:r>
            <a:br>
              <a:rPr lang="en-IN" b="1" dirty="0"/>
            </a:br>
            <a:endParaRPr lang="en-IN" dirty="0"/>
          </a:p>
        </p:txBody>
      </p:sp>
      <p:sp>
        <p:nvSpPr>
          <p:cNvPr id="3" name="Content Placeholder 2">
            <a:extLst>
              <a:ext uri="{FF2B5EF4-FFF2-40B4-BE49-F238E27FC236}">
                <a16:creationId xmlns:a16="http://schemas.microsoft.com/office/drawing/2014/main" id="{275C45EF-3AB8-48D7-93DD-2C709360DD57}"/>
              </a:ext>
            </a:extLst>
          </p:cNvPr>
          <p:cNvSpPr>
            <a:spLocks noGrp="1"/>
          </p:cNvSpPr>
          <p:nvPr>
            <p:ph idx="1"/>
          </p:nvPr>
        </p:nvSpPr>
        <p:spPr>
          <a:xfrm>
            <a:off x="76200" y="849086"/>
            <a:ext cx="8991600" cy="598714"/>
          </a:xfrm>
        </p:spPr>
        <p:txBody>
          <a:bodyPr/>
          <a:lstStyle/>
          <a:p>
            <a:pPr marL="0" indent="0">
              <a:buNone/>
            </a:pPr>
            <a:r>
              <a:rPr lang="en-US" sz="1800" dirty="0"/>
              <a:t>To POST data like an HTML form, add an HTTP header with </a:t>
            </a:r>
            <a:r>
              <a:rPr lang="en-US" sz="1800" dirty="0" err="1"/>
              <a:t>setRequestHeader</a:t>
            </a:r>
            <a:r>
              <a:rPr lang="en-US" sz="1800" dirty="0"/>
              <a:t>(). Specify the data you want to send in the send() method.</a:t>
            </a:r>
          </a:p>
          <a:p>
            <a:pPr marL="0" indent="0">
              <a:buNone/>
            </a:pPr>
            <a:endParaRPr lang="en-IN" dirty="0"/>
          </a:p>
        </p:txBody>
      </p:sp>
      <p:graphicFrame>
        <p:nvGraphicFramePr>
          <p:cNvPr id="6" name="Table 7">
            <a:extLst>
              <a:ext uri="{FF2B5EF4-FFF2-40B4-BE49-F238E27FC236}">
                <a16:creationId xmlns:a16="http://schemas.microsoft.com/office/drawing/2014/main" id="{29266E54-D2F6-43D4-BCC4-A21D1EAC6CFC}"/>
              </a:ext>
            </a:extLst>
          </p:cNvPr>
          <p:cNvGraphicFramePr>
            <a:graphicFrameLocks noGrp="1"/>
          </p:cNvGraphicFramePr>
          <p:nvPr>
            <p:extLst>
              <p:ext uri="{D42A27DB-BD31-4B8C-83A1-F6EECF244321}">
                <p14:modId xmlns:p14="http://schemas.microsoft.com/office/powerpoint/2010/main" val="2542664917"/>
              </p:ext>
            </p:extLst>
          </p:nvPr>
        </p:nvGraphicFramePr>
        <p:xfrm>
          <a:off x="381000" y="1458686"/>
          <a:ext cx="6019800" cy="5455920"/>
        </p:xfrm>
        <a:graphic>
          <a:graphicData uri="http://schemas.openxmlformats.org/drawingml/2006/table">
            <a:tbl>
              <a:tblPr firstRow="1" bandRow="1">
                <a:tableStyleId>{5C22544A-7EE6-4342-B048-85BDC9FD1C3A}</a:tableStyleId>
              </a:tblPr>
              <a:tblGrid>
                <a:gridCol w="6019800">
                  <a:extLst>
                    <a:ext uri="{9D8B030D-6E8A-4147-A177-3AD203B41FA5}">
                      <a16:colId xmlns:a16="http://schemas.microsoft.com/office/drawing/2014/main" val="3974123324"/>
                    </a:ext>
                  </a:extLst>
                </a:gridCol>
              </a:tblGrid>
              <a:tr h="370840">
                <a:tc>
                  <a:txBody>
                    <a:bodyPr/>
                    <a:lstStyle/>
                    <a:p>
                      <a:r>
                        <a:rPr lang="en-IN" sz="1600" dirty="0"/>
                        <a:t>&lt;!DOCTYPE html&gt;</a:t>
                      </a:r>
                    </a:p>
                    <a:p>
                      <a:r>
                        <a:rPr lang="en-IN" sz="1600" dirty="0"/>
                        <a:t>&lt;html&gt;&lt;head&gt;</a:t>
                      </a:r>
                    </a:p>
                    <a:p>
                      <a:r>
                        <a:rPr lang="en-IN" sz="1600" dirty="0"/>
                        <a:t>&lt;script </a:t>
                      </a:r>
                      <a:r>
                        <a:rPr lang="en-IN" sz="1600" dirty="0" err="1"/>
                        <a:t>src</a:t>
                      </a:r>
                      <a:r>
                        <a:rPr lang="en-IN" sz="1600" dirty="0"/>
                        <a:t>="https://ajax.googleapis.com/ajax/libs/</a:t>
                      </a:r>
                      <a:r>
                        <a:rPr lang="en-IN" sz="1600" dirty="0" err="1"/>
                        <a:t>jquery</a:t>
                      </a:r>
                      <a:r>
                        <a:rPr lang="en-IN" sz="1600" dirty="0"/>
                        <a:t>/3.6.0/jquery.min.js"&gt;&lt;/script&gt;</a:t>
                      </a:r>
                    </a:p>
                    <a:p>
                      <a:r>
                        <a:rPr lang="en-IN" sz="1600" dirty="0"/>
                        <a:t>&lt;script&gt;</a:t>
                      </a:r>
                    </a:p>
                    <a:p>
                      <a:r>
                        <a:rPr lang="en-IN" sz="1600" dirty="0"/>
                        <a:t>$(document).ready(function(){</a:t>
                      </a:r>
                    </a:p>
                    <a:p>
                      <a:r>
                        <a:rPr lang="en-IN" sz="1600" dirty="0"/>
                        <a:t>  $("button").click(function(){</a:t>
                      </a:r>
                    </a:p>
                    <a:p>
                      <a:r>
                        <a:rPr lang="en-IN" sz="1600" dirty="0"/>
                        <a:t>    $.post("post1.php",</a:t>
                      </a:r>
                    </a:p>
                    <a:p>
                      <a:r>
                        <a:rPr lang="en-IN" sz="1600" dirty="0"/>
                        <a:t>    {</a:t>
                      </a:r>
                    </a:p>
                    <a:p>
                      <a:r>
                        <a:rPr lang="en-IN" sz="1600" dirty="0"/>
                        <a:t>      name: "Donald Duck",</a:t>
                      </a:r>
                    </a:p>
                    <a:p>
                      <a:r>
                        <a:rPr lang="en-IN" sz="1600" dirty="0"/>
                        <a:t>      city: "Duckburg"</a:t>
                      </a:r>
                    </a:p>
                    <a:p>
                      <a:r>
                        <a:rPr lang="en-IN" sz="1600" dirty="0"/>
                        <a:t>    },</a:t>
                      </a:r>
                    </a:p>
                    <a:p>
                      <a:r>
                        <a:rPr lang="en-IN" sz="1600" dirty="0"/>
                        <a:t>    function(</a:t>
                      </a:r>
                      <a:r>
                        <a:rPr lang="en-IN" sz="1600" dirty="0" err="1"/>
                        <a:t>data,status</a:t>
                      </a:r>
                      <a:r>
                        <a:rPr lang="en-IN" sz="1600" dirty="0"/>
                        <a:t>){</a:t>
                      </a:r>
                    </a:p>
                    <a:p>
                      <a:r>
                        <a:rPr lang="en-IN" sz="1600" dirty="0"/>
                        <a:t>      alert("Data: " + data + "\</a:t>
                      </a:r>
                      <a:r>
                        <a:rPr lang="en-IN" sz="1600" dirty="0" err="1"/>
                        <a:t>nStatus</a:t>
                      </a:r>
                      <a:r>
                        <a:rPr lang="en-IN" sz="1600" dirty="0"/>
                        <a:t>: " + status);</a:t>
                      </a:r>
                    </a:p>
                    <a:p>
                      <a:r>
                        <a:rPr lang="en-IN" sz="1600" dirty="0"/>
                        <a:t>    });</a:t>
                      </a:r>
                    </a:p>
                    <a:p>
                      <a:r>
                        <a:rPr lang="en-IN" sz="1600" dirty="0"/>
                        <a:t>  });      });      &lt;/script&gt;</a:t>
                      </a:r>
                    </a:p>
                    <a:p>
                      <a:r>
                        <a:rPr lang="en-IN" sz="1600" dirty="0"/>
                        <a:t>&lt;/head&gt;&lt;body&gt;</a:t>
                      </a:r>
                    </a:p>
                    <a:p>
                      <a:r>
                        <a:rPr lang="en-IN" sz="1600" dirty="0"/>
                        <a:t>&lt;button&gt;Send an HTTP POST request to a page and get the result back&lt;/button&gt;</a:t>
                      </a:r>
                    </a:p>
                    <a:p>
                      <a:r>
                        <a:rPr lang="en-IN" sz="1600" dirty="0"/>
                        <a:t>&lt;/body&gt;</a:t>
                      </a:r>
                    </a:p>
                    <a:p>
                      <a:r>
                        <a:rPr lang="en-IN" sz="1600" dirty="0"/>
                        <a:t>&lt;/html&gt;</a:t>
                      </a:r>
                      <a:endParaRPr lang="en-US" sz="1600" dirty="0"/>
                    </a:p>
                  </a:txBody>
                  <a:tcPr/>
                </a:tc>
                <a:extLst>
                  <a:ext uri="{0D108BD9-81ED-4DB2-BD59-A6C34878D82A}">
                    <a16:rowId xmlns:a16="http://schemas.microsoft.com/office/drawing/2014/main" val="2749815320"/>
                  </a:ext>
                </a:extLst>
              </a:tr>
            </a:tbl>
          </a:graphicData>
        </a:graphic>
      </p:graphicFrame>
      <p:graphicFrame>
        <p:nvGraphicFramePr>
          <p:cNvPr id="5" name="Table 6">
            <a:extLst>
              <a:ext uri="{FF2B5EF4-FFF2-40B4-BE49-F238E27FC236}">
                <a16:creationId xmlns:a16="http://schemas.microsoft.com/office/drawing/2014/main" id="{42083F4E-8828-4FFC-9E3A-0BCDDB8DAEF9}"/>
              </a:ext>
            </a:extLst>
          </p:cNvPr>
          <p:cNvGraphicFramePr>
            <a:graphicFrameLocks noGrp="1"/>
          </p:cNvGraphicFramePr>
          <p:nvPr>
            <p:extLst>
              <p:ext uri="{D42A27DB-BD31-4B8C-83A1-F6EECF244321}">
                <p14:modId xmlns:p14="http://schemas.microsoft.com/office/powerpoint/2010/main" val="1515220056"/>
              </p:ext>
            </p:extLst>
          </p:nvPr>
        </p:nvGraphicFramePr>
        <p:xfrm>
          <a:off x="5463073" y="3200400"/>
          <a:ext cx="3276600" cy="173736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3050519242"/>
                    </a:ext>
                  </a:extLst>
                </a:gridCol>
              </a:tblGrid>
              <a:tr h="370840">
                <a:tc>
                  <a:txBody>
                    <a:bodyPr/>
                    <a:lstStyle/>
                    <a:p>
                      <a:r>
                        <a:rPr lang="en-US" dirty="0"/>
                        <a:t>&lt;?</a:t>
                      </a:r>
                      <a:r>
                        <a:rPr lang="en-US" dirty="0" err="1"/>
                        <a:t>php</a:t>
                      </a:r>
                      <a:endParaRPr lang="en-US" dirty="0"/>
                    </a:p>
                    <a:p>
                      <a:r>
                        <a:rPr lang="en-US" dirty="0"/>
                        <a:t>$name = $_POST['name'];</a:t>
                      </a:r>
                    </a:p>
                    <a:p>
                      <a:r>
                        <a:rPr lang="en-US" dirty="0"/>
                        <a:t>$city = $_POST['city'];</a:t>
                      </a:r>
                    </a:p>
                    <a:p>
                      <a:r>
                        <a:rPr lang="en-US" dirty="0"/>
                        <a:t>echo "my name is $name </a:t>
                      </a:r>
                      <a:r>
                        <a:rPr lang="en-US" dirty="0" err="1"/>
                        <a:t>i</a:t>
                      </a:r>
                      <a:r>
                        <a:rPr lang="en-US" dirty="0"/>
                        <a:t> belong to $city";</a:t>
                      </a:r>
                    </a:p>
                    <a:p>
                      <a:r>
                        <a:rPr lang="en-US" dirty="0"/>
                        <a:t>?&gt;</a:t>
                      </a:r>
                    </a:p>
                  </a:txBody>
                  <a:tcPr/>
                </a:tc>
                <a:extLst>
                  <a:ext uri="{0D108BD9-81ED-4DB2-BD59-A6C34878D82A}">
                    <a16:rowId xmlns:a16="http://schemas.microsoft.com/office/drawing/2014/main" val="2267488313"/>
                  </a:ext>
                </a:extLst>
              </a:tr>
            </a:tbl>
          </a:graphicData>
        </a:graphic>
      </p:graphicFrame>
    </p:spTree>
    <p:extLst>
      <p:ext uri="{BB962C8B-B14F-4D97-AF65-F5344CB8AC3E}">
        <p14:creationId xmlns:p14="http://schemas.microsoft.com/office/powerpoint/2010/main" val="2588513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F348-77A2-4B11-8339-A98CD22210EC}"/>
              </a:ext>
            </a:extLst>
          </p:cNvPr>
          <p:cNvSpPr>
            <a:spLocks noGrp="1"/>
          </p:cNvSpPr>
          <p:nvPr>
            <p:ph type="title"/>
          </p:nvPr>
        </p:nvSpPr>
        <p:spPr/>
        <p:txBody>
          <a:bodyPr/>
          <a:lstStyle/>
          <a:p>
            <a:pPr algn="l"/>
            <a:br>
              <a:rPr lang="en-US" b="1" dirty="0"/>
            </a:br>
            <a:r>
              <a:rPr lang="en-US" b="1" dirty="0"/>
              <a:t>AJAX error handling</a:t>
            </a:r>
            <a:br>
              <a:rPr lang="en-US" b="1" dirty="0"/>
            </a:br>
            <a:endParaRPr lang="en-IN" dirty="0"/>
          </a:p>
        </p:txBody>
      </p:sp>
      <p:sp>
        <p:nvSpPr>
          <p:cNvPr id="3" name="Content Placeholder 2">
            <a:extLst>
              <a:ext uri="{FF2B5EF4-FFF2-40B4-BE49-F238E27FC236}">
                <a16:creationId xmlns:a16="http://schemas.microsoft.com/office/drawing/2014/main" id="{C08CCA50-FFBA-4C26-9611-71C349355D4A}"/>
              </a:ext>
            </a:extLst>
          </p:cNvPr>
          <p:cNvSpPr>
            <a:spLocks noGrp="1"/>
          </p:cNvSpPr>
          <p:nvPr>
            <p:ph idx="1"/>
          </p:nvPr>
        </p:nvSpPr>
        <p:spPr>
          <a:xfrm>
            <a:off x="457200" y="1649583"/>
            <a:ext cx="8229600" cy="3630841"/>
          </a:xfrm>
        </p:spPr>
        <p:txBody>
          <a:bodyPr/>
          <a:lstStyle/>
          <a:p>
            <a:r>
              <a:rPr lang="en-US" dirty="0"/>
              <a:t>Many pages send AJAX requests to a server. Because this relies on the cooperation of the server and the network between the client and the server, you can expect these AJAX errors: </a:t>
            </a:r>
          </a:p>
          <a:p>
            <a:pPr>
              <a:buFont typeface="Arial" panose="020B0604020202020204" pitchFamily="34" charset="0"/>
              <a:buChar char="•"/>
            </a:pPr>
            <a:r>
              <a:rPr lang="en-US" dirty="0"/>
              <a:t>Your JavaScript program receives an error response instead of data; </a:t>
            </a:r>
          </a:p>
          <a:p>
            <a:pPr>
              <a:buFont typeface="Arial" panose="020B0604020202020204" pitchFamily="34" charset="0"/>
              <a:buChar char="•"/>
            </a:pPr>
            <a:r>
              <a:rPr lang="en-US" dirty="0"/>
              <a:t>Your program has to wait too long for the response. You can't have the user wait indefinitely for some data to load. </a:t>
            </a:r>
          </a:p>
          <a:p>
            <a:pPr>
              <a:buFont typeface="Arial" panose="020B0604020202020204" pitchFamily="34" charset="0"/>
              <a:buChar char="•"/>
            </a:pPr>
            <a:r>
              <a:rPr lang="en-US" dirty="0"/>
              <a:t>Your program has to wait longer than expected for the response. You or your marketing department may decide to time out after 5 seconds, and that if responses take over 2 seconds to arrive you want to know about it. </a:t>
            </a:r>
          </a:p>
          <a:p>
            <a:r>
              <a:rPr lang="en-US" dirty="0"/>
              <a:t>This page shows how to implement AJAX error handling with JavaScript loggers that log to the server, so you find out about these issues. </a:t>
            </a:r>
          </a:p>
          <a:p>
            <a:endParaRPr lang="en-IN" dirty="0"/>
          </a:p>
        </p:txBody>
      </p:sp>
    </p:spTree>
    <p:extLst>
      <p:ext uri="{BB962C8B-B14F-4D97-AF65-F5344CB8AC3E}">
        <p14:creationId xmlns:p14="http://schemas.microsoft.com/office/powerpoint/2010/main" val="3119778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608F-0684-4E2C-BB96-305DD3746EBC}"/>
              </a:ext>
            </a:extLst>
          </p:cNvPr>
          <p:cNvSpPr>
            <a:spLocks noGrp="1"/>
          </p:cNvSpPr>
          <p:nvPr>
            <p:ph type="title"/>
          </p:nvPr>
        </p:nvSpPr>
        <p:spPr/>
        <p:txBody>
          <a:bodyPr/>
          <a:lstStyle/>
          <a:p>
            <a:pPr algn="l"/>
            <a:r>
              <a:rPr lang="en-IN" b="1" dirty="0"/>
              <a:t>jQuery </a:t>
            </a:r>
            <a:r>
              <a:rPr lang="en-IN" b="1" dirty="0" err="1"/>
              <a:t>ajaxError</a:t>
            </a:r>
            <a:r>
              <a:rPr lang="en-IN" b="1" dirty="0"/>
              <a:t>() Method </a:t>
            </a:r>
            <a:r>
              <a:rPr lang="en-IN" sz="2400" b="1" dirty="0"/>
              <a:t>Example</a:t>
            </a:r>
            <a:endParaRPr lang="en-IN" b="1" dirty="0"/>
          </a:p>
        </p:txBody>
      </p:sp>
      <p:sp>
        <p:nvSpPr>
          <p:cNvPr id="3" name="Content Placeholder 2">
            <a:extLst>
              <a:ext uri="{FF2B5EF4-FFF2-40B4-BE49-F238E27FC236}">
                <a16:creationId xmlns:a16="http://schemas.microsoft.com/office/drawing/2014/main" id="{BE1E4E65-F668-4613-955D-9F2458A62414}"/>
              </a:ext>
            </a:extLst>
          </p:cNvPr>
          <p:cNvSpPr>
            <a:spLocks noGrp="1"/>
          </p:cNvSpPr>
          <p:nvPr>
            <p:ph idx="1"/>
          </p:nvPr>
        </p:nvSpPr>
        <p:spPr>
          <a:xfrm>
            <a:off x="457200" y="1485900"/>
            <a:ext cx="8229600" cy="3794524"/>
          </a:xfrm>
        </p:spPr>
        <p:txBody>
          <a:bodyPr/>
          <a:lstStyle/>
          <a:p>
            <a:r>
              <a:rPr lang="en-US" sz="1200" b="1" dirty="0"/>
              <a:t>The </a:t>
            </a:r>
            <a:r>
              <a:rPr lang="en-US" sz="1200" b="1" dirty="0" err="1"/>
              <a:t>ajaxError</a:t>
            </a:r>
            <a:r>
              <a:rPr lang="en-US" sz="1200" b="1" dirty="0"/>
              <a:t>() method specifies a function to be run when an AJAX request fails.</a:t>
            </a:r>
          </a:p>
          <a:p>
            <a:pPr marL="0" indent="0">
              <a:buNone/>
            </a:pPr>
            <a:endParaRPr lang="en-IN" sz="1050" b="1" dirty="0"/>
          </a:p>
          <a:p>
            <a:pPr marL="0" indent="0">
              <a:buNone/>
            </a:pPr>
            <a:r>
              <a:rPr lang="en-IN" sz="1050" dirty="0"/>
              <a:t>&lt;!DOCTYPE html&gt;</a:t>
            </a:r>
          </a:p>
          <a:p>
            <a:pPr marL="0" indent="0">
              <a:buNone/>
            </a:pPr>
            <a:r>
              <a:rPr lang="en-IN" sz="1050" dirty="0"/>
              <a:t>&lt;html&gt;</a:t>
            </a:r>
          </a:p>
          <a:p>
            <a:pPr marL="0" indent="0">
              <a:buNone/>
            </a:pPr>
            <a:r>
              <a:rPr lang="en-IN" sz="1050" dirty="0"/>
              <a:t>&lt;head&gt;</a:t>
            </a:r>
          </a:p>
          <a:p>
            <a:pPr marL="0" indent="0">
              <a:buNone/>
            </a:pPr>
            <a:r>
              <a:rPr lang="en-IN" sz="1050" dirty="0"/>
              <a:t>&lt;script </a:t>
            </a:r>
            <a:r>
              <a:rPr lang="en-IN" sz="1050" dirty="0" err="1"/>
              <a:t>src</a:t>
            </a:r>
            <a:r>
              <a:rPr lang="en-IN" sz="1050" dirty="0"/>
              <a:t>="https://ajax.googleapis.com/ajax/libs/</a:t>
            </a:r>
            <a:r>
              <a:rPr lang="en-IN" sz="1050" dirty="0" err="1"/>
              <a:t>jquery</a:t>
            </a:r>
            <a:r>
              <a:rPr lang="en-IN" sz="1050" dirty="0"/>
              <a:t>/3.5.1/jquery.min.js"&gt;&lt;/script&gt;</a:t>
            </a:r>
          </a:p>
          <a:p>
            <a:pPr marL="0" indent="0">
              <a:buNone/>
            </a:pPr>
            <a:r>
              <a:rPr lang="en-IN" sz="1050" dirty="0"/>
              <a:t>&lt;script&gt;</a:t>
            </a:r>
          </a:p>
          <a:p>
            <a:pPr marL="0" indent="0">
              <a:buNone/>
            </a:pPr>
            <a:r>
              <a:rPr lang="en-IN" sz="1050" dirty="0"/>
              <a:t>$(document).ready(function(){</a:t>
            </a:r>
          </a:p>
          <a:p>
            <a:pPr marL="0" indent="0">
              <a:buNone/>
            </a:pPr>
            <a:r>
              <a:rPr lang="en-IN" sz="1050" dirty="0"/>
              <a:t>  $(document).</a:t>
            </a:r>
            <a:r>
              <a:rPr lang="en-IN" sz="1050" dirty="0" err="1"/>
              <a:t>ajaxError</a:t>
            </a:r>
            <a:r>
              <a:rPr lang="en-IN" sz="1050" dirty="0"/>
              <a:t>(function(){</a:t>
            </a:r>
          </a:p>
          <a:p>
            <a:pPr marL="0" indent="0">
              <a:buNone/>
            </a:pPr>
            <a:r>
              <a:rPr lang="en-IN" sz="1050" dirty="0"/>
              <a:t>    alert("An error </a:t>
            </a:r>
            <a:r>
              <a:rPr lang="en-IN" sz="1050" dirty="0" err="1"/>
              <a:t>occured</a:t>
            </a:r>
            <a:r>
              <a:rPr lang="en-IN" sz="1050" dirty="0"/>
              <a:t>!");</a:t>
            </a:r>
          </a:p>
          <a:p>
            <a:pPr marL="0" indent="0">
              <a:buNone/>
            </a:pPr>
            <a:r>
              <a:rPr lang="en-IN" sz="1050" dirty="0"/>
              <a:t>  });</a:t>
            </a:r>
          </a:p>
          <a:p>
            <a:pPr marL="0" indent="0">
              <a:buNone/>
            </a:pPr>
            <a:r>
              <a:rPr lang="en-IN" sz="1050" dirty="0"/>
              <a:t>  $("button").click(function(){</a:t>
            </a:r>
          </a:p>
          <a:p>
            <a:pPr marL="0" indent="0">
              <a:buNone/>
            </a:pPr>
            <a:r>
              <a:rPr lang="en-IN" sz="1050" dirty="0"/>
              <a:t>    $("div").load("wrongfile.txt");</a:t>
            </a:r>
          </a:p>
          <a:p>
            <a:pPr marL="0" indent="0">
              <a:buNone/>
            </a:pPr>
            <a:r>
              <a:rPr lang="en-IN" sz="1050" dirty="0"/>
              <a:t>  });</a:t>
            </a:r>
          </a:p>
          <a:p>
            <a:pPr marL="0" indent="0">
              <a:buNone/>
            </a:pPr>
            <a:r>
              <a:rPr lang="en-IN" sz="1050" dirty="0"/>
              <a:t>});</a:t>
            </a:r>
          </a:p>
          <a:p>
            <a:pPr marL="0" indent="0">
              <a:buNone/>
            </a:pPr>
            <a:r>
              <a:rPr lang="en-IN" sz="1050" dirty="0"/>
              <a:t>&lt;/script&gt;</a:t>
            </a:r>
          </a:p>
          <a:p>
            <a:pPr marL="0" indent="0">
              <a:buNone/>
            </a:pPr>
            <a:r>
              <a:rPr lang="en-IN" sz="1050" dirty="0"/>
              <a:t>&lt;/head&gt;</a:t>
            </a:r>
          </a:p>
          <a:p>
            <a:pPr marL="0" indent="0">
              <a:buNone/>
            </a:pPr>
            <a:r>
              <a:rPr lang="en-IN" sz="1050" dirty="0"/>
              <a:t>&lt;body&gt;</a:t>
            </a:r>
          </a:p>
          <a:p>
            <a:pPr marL="0" indent="0">
              <a:buNone/>
            </a:pPr>
            <a:r>
              <a:rPr lang="en-IN" sz="1050" dirty="0"/>
              <a:t>&lt;div&gt;&lt;h2&gt;Let AJAX change this text&lt;/h2&gt;&lt;/div&gt;</a:t>
            </a:r>
          </a:p>
          <a:p>
            <a:pPr marL="0" indent="0">
              <a:buNone/>
            </a:pPr>
            <a:r>
              <a:rPr lang="en-IN" sz="1050" dirty="0"/>
              <a:t>&lt;button&gt;Change Content&lt;/button&gt;</a:t>
            </a:r>
          </a:p>
          <a:p>
            <a:pPr marL="0" indent="0">
              <a:buNone/>
            </a:pPr>
            <a:r>
              <a:rPr lang="en-IN" sz="1050" dirty="0"/>
              <a:t>&lt;/body&gt;</a:t>
            </a:r>
          </a:p>
          <a:p>
            <a:pPr marL="0" indent="0">
              <a:buNone/>
            </a:pPr>
            <a:r>
              <a:rPr lang="en-IN" sz="1050" dirty="0"/>
              <a:t>&lt;/html&gt;</a:t>
            </a:r>
          </a:p>
          <a:p>
            <a:pPr marL="0" indent="0">
              <a:buNone/>
            </a:pPr>
            <a:endParaRPr lang="en-IN" sz="1050" dirty="0"/>
          </a:p>
        </p:txBody>
      </p:sp>
    </p:spTree>
    <p:extLst>
      <p:ext uri="{BB962C8B-B14F-4D97-AF65-F5344CB8AC3E}">
        <p14:creationId xmlns:p14="http://schemas.microsoft.com/office/powerpoint/2010/main" val="998866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9558F3-EE67-46FA-BE9C-D396075E3C43}"/>
              </a:ext>
            </a:extLst>
          </p:cNvPr>
          <p:cNvSpPr>
            <a:spLocks noGrp="1"/>
          </p:cNvSpPr>
          <p:nvPr>
            <p:ph idx="1"/>
          </p:nvPr>
        </p:nvSpPr>
        <p:spPr/>
        <p:txBody>
          <a:bodyPr/>
          <a:lstStyle/>
          <a:p>
            <a:pPr marL="0" indent="0" algn="ctr">
              <a:buNone/>
            </a:pPr>
            <a:endParaRPr lang="en-IN" sz="5400" dirty="0">
              <a:solidFill>
                <a:srgbClr val="FF0000"/>
              </a:solidFill>
              <a:latin typeface="Bernard MT Condensed" panose="02050806060905020404" pitchFamily="18" charset="0"/>
            </a:endParaRPr>
          </a:p>
          <a:p>
            <a:pPr marL="0" indent="0" algn="ctr">
              <a:buNone/>
            </a:pPr>
            <a:r>
              <a:rPr lang="en-IN" sz="5400" dirty="0">
                <a:solidFill>
                  <a:srgbClr val="FF0000"/>
                </a:solidFill>
                <a:latin typeface="Bernard MT Condensed" panose="02050806060905020404" pitchFamily="18" charset="0"/>
              </a:rPr>
              <a:t>Thank You</a:t>
            </a:r>
          </a:p>
        </p:txBody>
      </p:sp>
    </p:spTree>
    <p:extLst>
      <p:ext uri="{BB962C8B-B14F-4D97-AF65-F5344CB8AC3E}">
        <p14:creationId xmlns:p14="http://schemas.microsoft.com/office/powerpoint/2010/main" val="2492726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sz="3600" b="1" dirty="0">
                <a:solidFill>
                  <a:schemeClr val="bg1"/>
                </a:solidFill>
              </a:rPr>
              <a:t>Client server communication</a:t>
            </a:r>
          </a:p>
        </p:txBody>
      </p:sp>
      <p:sp>
        <p:nvSpPr>
          <p:cNvPr id="4" name="Date Placeholder 3"/>
          <p:cNvSpPr>
            <a:spLocks noGrp="1"/>
          </p:cNvSpPr>
          <p:nvPr>
            <p:ph type="dt" sz="half" idx="10"/>
          </p:nvPr>
        </p:nvSpPr>
        <p:spPr/>
        <p:txBody>
          <a:bodyPr/>
          <a:lstStyle/>
          <a:p>
            <a:r>
              <a:rPr lang="en-US"/>
              <a:t>Advanced Web Technologies</a:t>
            </a:r>
          </a:p>
        </p:txBody>
      </p:sp>
      <p:sp>
        <p:nvSpPr>
          <p:cNvPr id="5" name="Footer Placeholder 4"/>
          <p:cNvSpPr>
            <a:spLocks noGrp="1"/>
          </p:cNvSpPr>
          <p:nvPr>
            <p:ph type="ftr" sz="quarter" idx="11"/>
          </p:nvPr>
        </p:nvSpPr>
        <p:spPr/>
        <p:txBody>
          <a:bodyPr/>
          <a:lstStyle/>
          <a:p>
            <a:pPr>
              <a:defRPr/>
            </a:pPr>
            <a:r>
              <a:rPr lang="en-US"/>
              <a:t>Mudita - GroupNo</a:t>
            </a:r>
          </a:p>
        </p:txBody>
      </p:sp>
      <p:sp>
        <p:nvSpPr>
          <p:cNvPr id="6" name="Slide Number Placeholder 5"/>
          <p:cNvSpPr>
            <a:spLocks noGrp="1"/>
          </p:cNvSpPr>
          <p:nvPr>
            <p:ph type="sldNum" sz="quarter" idx="12"/>
          </p:nvPr>
        </p:nvSpPr>
        <p:spPr/>
        <p:txBody>
          <a:bodyPr/>
          <a:lstStyle/>
          <a:p>
            <a:fld id="{8BD8F058-9003-4658-AA47-7D4800AF7EA2}" type="slidenum">
              <a:rPr lang="en-US" smtClean="0"/>
              <a:pPr/>
              <a:t>4</a:t>
            </a:fld>
            <a:endParaRPr lang="en-US"/>
          </a:p>
        </p:txBody>
      </p:sp>
      <p:pic>
        <p:nvPicPr>
          <p:cNvPr id="7170" name="Picture 2" descr="https://media.geeksforgeeks.org/wp-content/uploads/20191016114416/801.png"/>
          <p:cNvPicPr>
            <a:picLocks noChangeAspect="1" noChangeArrowheads="1"/>
          </p:cNvPicPr>
          <p:nvPr/>
        </p:nvPicPr>
        <p:blipFill>
          <a:blip r:embed="rId2" cstate="print"/>
          <a:srcRect/>
          <a:stretch>
            <a:fillRect/>
          </a:stretch>
        </p:blipFill>
        <p:spPr bwMode="auto">
          <a:xfrm>
            <a:off x="0" y="1295400"/>
            <a:ext cx="8915400" cy="4572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sz="3600" b="1" dirty="0">
                <a:solidFill>
                  <a:schemeClr val="bg1"/>
                </a:solidFill>
              </a:rPr>
              <a:t>AJAX</a:t>
            </a:r>
          </a:p>
        </p:txBody>
      </p:sp>
      <p:sp>
        <p:nvSpPr>
          <p:cNvPr id="3" name="Content Placeholder 2"/>
          <p:cNvSpPr>
            <a:spLocks noGrp="1"/>
          </p:cNvSpPr>
          <p:nvPr>
            <p:ph idx="1"/>
          </p:nvPr>
        </p:nvSpPr>
        <p:spPr>
          <a:xfrm>
            <a:off x="304800" y="1143000"/>
            <a:ext cx="8534400" cy="4876800"/>
          </a:xfrm>
        </p:spPr>
        <p:txBody>
          <a:bodyPr/>
          <a:lstStyle/>
          <a:p>
            <a:r>
              <a:rPr lang="en-US" dirty="0"/>
              <a:t>AJAX = </a:t>
            </a:r>
            <a:r>
              <a:rPr lang="en-US" b="1" dirty="0"/>
              <a:t>A</a:t>
            </a:r>
            <a:r>
              <a:rPr lang="en-US" dirty="0"/>
              <a:t>synchronous </a:t>
            </a:r>
            <a:r>
              <a:rPr lang="en-US" b="1" dirty="0"/>
              <a:t>J</a:t>
            </a:r>
            <a:r>
              <a:rPr lang="en-US" dirty="0"/>
              <a:t>avaScript </a:t>
            </a:r>
            <a:r>
              <a:rPr lang="en-US" b="1" dirty="0"/>
              <a:t>A</a:t>
            </a:r>
            <a:r>
              <a:rPr lang="en-US" dirty="0"/>
              <a:t>nd </a:t>
            </a:r>
            <a:r>
              <a:rPr lang="en-US" b="1" dirty="0"/>
              <a:t>X</a:t>
            </a:r>
            <a:r>
              <a:rPr lang="en-US" dirty="0"/>
              <a:t>ML.</a:t>
            </a:r>
          </a:p>
          <a:p>
            <a:endParaRPr lang="en-US" dirty="0"/>
          </a:p>
          <a:p>
            <a:r>
              <a:rPr lang="en-US" dirty="0"/>
              <a:t>AJAX is not a programming language.</a:t>
            </a:r>
          </a:p>
          <a:p>
            <a:endParaRPr lang="en-US" dirty="0"/>
          </a:p>
          <a:p>
            <a:r>
              <a:rPr lang="en-US" dirty="0"/>
              <a:t>AJAX just uses a combination of:</a:t>
            </a:r>
          </a:p>
          <a:p>
            <a:pPr lvl="1"/>
            <a:r>
              <a:rPr lang="en-US" dirty="0"/>
              <a:t>A browser built-in </a:t>
            </a:r>
            <a:r>
              <a:rPr lang="en-US" dirty="0" err="1"/>
              <a:t>XMLHttpRequest</a:t>
            </a:r>
            <a:r>
              <a:rPr lang="en-US" dirty="0"/>
              <a:t> object (to request data from a web server)</a:t>
            </a:r>
          </a:p>
          <a:p>
            <a:pPr lvl="1"/>
            <a:r>
              <a:rPr lang="en-US" dirty="0"/>
              <a:t>JavaScript and HTML DOM (to display or use the data)</a:t>
            </a:r>
          </a:p>
          <a:p>
            <a:pPr lvl="1"/>
            <a:endParaRPr lang="en-US" dirty="0"/>
          </a:p>
          <a:p>
            <a:r>
              <a:rPr lang="en-US" dirty="0"/>
              <a:t>AJAX allows web pages to be updated asynchronously by exchanging data with a web server behind the scenes. This means that it is possible to update parts of a web page, without reloading the whole page.</a:t>
            </a:r>
          </a:p>
          <a:p>
            <a:endParaRPr lang="en-US" dirty="0"/>
          </a:p>
        </p:txBody>
      </p:sp>
      <p:sp>
        <p:nvSpPr>
          <p:cNvPr id="4" name="Date Placeholder 3"/>
          <p:cNvSpPr>
            <a:spLocks noGrp="1"/>
          </p:cNvSpPr>
          <p:nvPr>
            <p:ph type="dt" sz="half" idx="10"/>
          </p:nvPr>
        </p:nvSpPr>
        <p:spPr/>
        <p:txBody>
          <a:bodyPr/>
          <a:lstStyle/>
          <a:p>
            <a:r>
              <a:rPr lang="en-US"/>
              <a:t>Advanced Web Technologies</a:t>
            </a:r>
          </a:p>
        </p:txBody>
      </p:sp>
      <p:sp>
        <p:nvSpPr>
          <p:cNvPr id="5" name="Footer Placeholder 4"/>
          <p:cNvSpPr>
            <a:spLocks noGrp="1"/>
          </p:cNvSpPr>
          <p:nvPr>
            <p:ph type="ftr" sz="quarter" idx="11"/>
          </p:nvPr>
        </p:nvSpPr>
        <p:spPr/>
        <p:txBody>
          <a:bodyPr/>
          <a:lstStyle/>
          <a:p>
            <a:pPr>
              <a:defRPr/>
            </a:pPr>
            <a:r>
              <a:rPr lang="en-US"/>
              <a:t>Mudita - GroupNo</a:t>
            </a:r>
          </a:p>
        </p:txBody>
      </p:sp>
      <p:sp>
        <p:nvSpPr>
          <p:cNvPr id="6" name="Slide Number Placeholder 5"/>
          <p:cNvSpPr>
            <a:spLocks noGrp="1"/>
          </p:cNvSpPr>
          <p:nvPr>
            <p:ph type="sldNum" sz="quarter" idx="12"/>
          </p:nvPr>
        </p:nvSpPr>
        <p:spPr/>
        <p:txBody>
          <a:bodyPr/>
          <a:lstStyle/>
          <a:p>
            <a:fld id="{8BD8F058-9003-4658-AA47-7D4800AF7EA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sz="3600" b="1" dirty="0">
                <a:solidFill>
                  <a:schemeClr val="bg1"/>
                </a:solidFill>
              </a:rPr>
              <a:t>How AJAX Works</a:t>
            </a:r>
            <a:endParaRPr lang="en-US" dirty="0"/>
          </a:p>
        </p:txBody>
      </p:sp>
      <p:sp>
        <p:nvSpPr>
          <p:cNvPr id="4" name="Date Placeholder 3"/>
          <p:cNvSpPr>
            <a:spLocks noGrp="1"/>
          </p:cNvSpPr>
          <p:nvPr>
            <p:ph type="dt" sz="half" idx="10"/>
          </p:nvPr>
        </p:nvSpPr>
        <p:spPr/>
        <p:txBody>
          <a:bodyPr/>
          <a:lstStyle/>
          <a:p>
            <a:r>
              <a:rPr lang="en-US"/>
              <a:t>Advanced Web Technologies</a:t>
            </a:r>
          </a:p>
        </p:txBody>
      </p:sp>
      <p:sp>
        <p:nvSpPr>
          <p:cNvPr id="5" name="Footer Placeholder 4"/>
          <p:cNvSpPr>
            <a:spLocks noGrp="1"/>
          </p:cNvSpPr>
          <p:nvPr>
            <p:ph type="ftr" sz="quarter" idx="11"/>
          </p:nvPr>
        </p:nvSpPr>
        <p:spPr/>
        <p:txBody>
          <a:bodyPr/>
          <a:lstStyle/>
          <a:p>
            <a:pPr>
              <a:defRPr/>
            </a:pPr>
            <a:r>
              <a:rPr lang="en-US"/>
              <a:t>Mudita - GroupNo</a:t>
            </a:r>
          </a:p>
        </p:txBody>
      </p:sp>
      <p:sp>
        <p:nvSpPr>
          <p:cNvPr id="6" name="Slide Number Placeholder 5"/>
          <p:cNvSpPr>
            <a:spLocks noGrp="1"/>
          </p:cNvSpPr>
          <p:nvPr>
            <p:ph type="sldNum" sz="quarter" idx="12"/>
          </p:nvPr>
        </p:nvSpPr>
        <p:spPr/>
        <p:txBody>
          <a:bodyPr/>
          <a:lstStyle/>
          <a:p>
            <a:fld id="{8BD8F058-9003-4658-AA47-7D4800AF7EA2}" type="slidenum">
              <a:rPr lang="en-US" smtClean="0"/>
              <a:pPr/>
              <a:t>6</a:t>
            </a:fld>
            <a:endParaRPr lang="en-US"/>
          </a:p>
        </p:txBody>
      </p:sp>
      <p:pic>
        <p:nvPicPr>
          <p:cNvPr id="4098" name="Picture 2" descr="AJAX"/>
          <p:cNvPicPr>
            <a:picLocks noChangeAspect="1" noChangeArrowheads="1"/>
          </p:cNvPicPr>
          <p:nvPr/>
        </p:nvPicPr>
        <p:blipFill>
          <a:blip r:embed="rId2" cstate="print"/>
          <a:srcRect/>
          <a:stretch>
            <a:fillRect/>
          </a:stretch>
        </p:blipFill>
        <p:spPr bwMode="auto">
          <a:xfrm>
            <a:off x="457200" y="1012831"/>
            <a:ext cx="8124000" cy="462596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sz="3600" b="1" dirty="0">
                <a:solidFill>
                  <a:schemeClr val="bg1"/>
                </a:solidFill>
              </a:rPr>
              <a:t>How AJAX Works</a:t>
            </a:r>
          </a:p>
        </p:txBody>
      </p:sp>
      <p:sp>
        <p:nvSpPr>
          <p:cNvPr id="3" name="Content Placeholder 2"/>
          <p:cNvSpPr>
            <a:spLocks noGrp="1"/>
          </p:cNvSpPr>
          <p:nvPr>
            <p:ph idx="1"/>
          </p:nvPr>
        </p:nvSpPr>
        <p:spPr>
          <a:xfrm>
            <a:off x="457200" y="1143000"/>
            <a:ext cx="8229600" cy="4754563"/>
          </a:xfrm>
        </p:spPr>
        <p:txBody>
          <a:bodyPr/>
          <a:lstStyle/>
          <a:p>
            <a:pPr algn="just">
              <a:buNone/>
            </a:pPr>
            <a:r>
              <a:rPr lang="en-US" sz="2400" dirty="0"/>
              <a:t>1. An event occurs in a web page (the page is loaded, a button is clicked).</a:t>
            </a:r>
          </a:p>
          <a:p>
            <a:pPr algn="just">
              <a:buNone/>
            </a:pPr>
            <a:r>
              <a:rPr lang="en-US" sz="2400" dirty="0"/>
              <a:t>2. An </a:t>
            </a:r>
            <a:r>
              <a:rPr lang="en-US" sz="2400" dirty="0" err="1"/>
              <a:t>XMLHttpRequest</a:t>
            </a:r>
            <a:r>
              <a:rPr lang="en-US" sz="2400" dirty="0"/>
              <a:t> object is created by JavaScript</a:t>
            </a:r>
          </a:p>
          <a:p>
            <a:pPr algn="just">
              <a:buNone/>
            </a:pPr>
            <a:r>
              <a:rPr lang="en-US" sz="2400" dirty="0"/>
              <a:t>3. The </a:t>
            </a:r>
            <a:r>
              <a:rPr lang="en-US" sz="2400" dirty="0" err="1"/>
              <a:t>XMLHttpRequest</a:t>
            </a:r>
            <a:r>
              <a:rPr lang="en-US" sz="2400" dirty="0"/>
              <a:t> object sends a request to a web server</a:t>
            </a:r>
          </a:p>
          <a:p>
            <a:pPr algn="just">
              <a:buNone/>
            </a:pPr>
            <a:r>
              <a:rPr lang="en-US" sz="2400" dirty="0"/>
              <a:t>4. The server processes the request</a:t>
            </a:r>
          </a:p>
          <a:p>
            <a:pPr algn="just">
              <a:buNone/>
            </a:pPr>
            <a:r>
              <a:rPr lang="en-US" sz="2400" dirty="0"/>
              <a:t>5. The server sends a response back to the web page</a:t>
            </a:r>
          </a:p>
          <a:p>
            <a:pPr algn="just">
              <a:buNone/>
            </a:pPr>
            <a:r>
              <a:rPr lang="en-US" sz="2400" dirty="0"/>
              <a:t>6. The response is read by JavaScript</a:t>
            </a:r>
          </a:p>
          <a:p>
            <a:pPr algn="just">
              <a:buNone/>
            </a:pPr>
            <a:r>
              <a:rPr lang="en-US" sz="2400" dirty="0"/>
              <a:t>7. Proper action (like page update) is performed by JavaScript</a:t>
            </a:r>
          </a:p>
          <a:p>
            <a:pPr algn="just">
              <a:buNone/>
            </a:pPr>
            <a:endParaRPr lang="en-US" sz="2400" dirty="0"/>
          </a:p>
        </p:txBody>
      </p:sp>
      <p:sp>
        <p:nvSpPr>
          <p:cNvPr id="4" name="Date Placeholder 3"/>
          <p:cNvSpPr>
            <a:spLocks noGrp="1"/>
          </p:cNvSpPr>
          <p:nvPr>
            <p:ph type="dt" sz="half" idx="10"/>
          </p:nvPr>
        </p:nvSpPr>
        <p:spPr/>
        <p:txBody>
          <a:bodyPr/>
          <a:lstStyle/>
          <a:p>
            <a:r>
              <a:rPr lang="en-US"/>
              <a:t>Advanced Web Technologies</a:t>
            </a:r>
          </a:p>
        </p:txBody>
      </p:sp>
      <p:sp>
        <p:nvSpPr>
          <p:cNvPr id="5" name="Footer Placeholder 4"/>
          <p:cNvSpPr>
            <a:spLocks noGrp="1"/>
          </p:cNvSpPr>
          <p:nvPr>
            <p:ph type="ftr" sz="quarter" idx="11"/>
          </p:nvPr>
        </p:nvSpPr>
        <p:spPr/>
        <p:txBody>
          <a:bodyPr/>
          <a:lstStyle/>
          <a:p>
            <a:pPr>
              <a:defRPr/>
            </a:pPr>
            <a:r>
              <a:rPr lang="en-US"/>
              <a:t>Mudita - GroupNo</a:t>
            </a:r>
          </a:p>
        </p:txBody>
      </p:sp>
      <p:sp>
        <p:nvSpPr>
          <p:cNvPr id="6" name="Slide Number Placeholder 5"/>
          <p:cNvSpPr>
            <a:spLocks noGrp="1"/>
          </p:cNvSpPr>
          <p:nvPr>
            <p:ph type="sldNum" sz="quarter" idx="12"/>
          </p:nvPr>
        </p:nvSpPr>
        <p:spPr/>
        <p:txBody>
          <a:bodyPr/>
          <a:lstStyle/>
          <a:p>
            <a:fld id="{8BD8F058-9003-4658-AA47-7D4800AF7EA2}"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sz="3600" b="1" dirty="0">
                <a:solidFill>
                  <a:schemeClr val="bg1"/>
                </a:solidFill>
              </a:rPr>
              <a:t>AJAX</a:t>
            </a:r>
          </a:p>
        </p:txBody>
      </p:sp>
      <p:sp>
        <p:nvSpPr>
          <p:cNvPr id="3" name="Content Placeholder 2"/>
          <p:cNvSpPr>
            <a:spLocks noGrp="1"/>
          </p:cNvSpPr>
          <p:nvPr>
            <p:ph idx="1"/>
          </p:nvPr>
        </p:nvSpPr>
        <p:spPr>
          <a:xfrm>
            <a:off x="152400" y="914400"/>
            <a:ext cx="8763000" cy="5410200"/>
          </a:xfrm>
        </p:spPr>
        <p:txBody>
          <a:bodyPr/>
          <a:lstStyle/>
          <a:p>
            <a:pPr algn="just"/>
            <a:r>
              <a:rPr lang="en-US" dirty="0"/>
              <a:t>AJAX cannot work independently. It is used in combination with other technologies to create interactive webpages.</a:t>
            </a:r>
          </a:p>
          <a:p>
            <a:pPr algn="just"/>
            <a:r>
              <a:rPr lang="en-US" dirty="0"/>
              <a:t>JavaScript</a:t>
            </a:r>
          </a:p>
          <a:p>
            <a:pPr lvl="1" algn="just"/>
            <a:r>
              <a:rPr lang="en-US" sz="2000" dirty="0"/>
              <a:t>Loosely typed scripting language.</a:t>
            </a:r>
          </a:p>
          <a:p>
            <a:pPr lvl="1" algn="just"/>
            <a:r>
              <a:rPr lang="en-US" sz="2000" dirty="0"/>
              <a:t>JavaScript function is called when an event occurs in a page.</a:t>
            </a:r>
          </a:p>
          <a:p>
            <a:pPr lvl="1" algn="just"/>
            <a:r>
              <a:rPr lang="en-US" sz="2000" dirty="0"/>
              <a:t>Glue for the whole AJAX operation.</a:t>
            </a:r>
          </a:p>
          <a:p>
            <a:pPr algn="just"/>
            <a:r>
              <a:rPr lang="en-US" dirty="0"/>
              <a:t>DOM</a:t>
            </a:r>
          </a:p>
          <a:p>
            <a:pPr lvl="1" algn="just"/>
            <a:r>
              <a:rPr lang="en-US" sz="2000" dirty="0"/>
              <a:t>API for accessing and manipulating structured documents.</a:t>
            </a:r>
          </a:p>
          <a:p>
            <a:pPr lvl="1" algn="just"/>
            <a:r>
              <a:rPr lang="en-US" sz="2000" dirty="0"/>
              <a:t>Represents the structure of XML and HTML documents.</a:t>
            </a:r>
          </a:p>
          <a:p>
            <a:pPr algn="just"/>
            <a:r>
              <a:rPr lang="en-US" dirty="0"/>
              <a:t>CSS</a:t>
            </a:r>
          </a:p>
          <a:p>
            <a:pPr lvl="1" algn="just"/>
            <a:r>
              <a:rPr lang="en-US" sz="2000" dirty="0"/>
              <a:t>Allows for a clear separation of the presentation style from the content and may be changed programmatically by JavaScript.</a:t>
            </a:r>
          </a:p>
          <a:p>
            <a:pPr algn="just"/>
            <a:r>
              <a:rPr lang="en-US" dirty="0" err="1"/>
              <a:t>XMLHttpRequest</a:t>
            </a:r>
            <a:endParaRPr lang="en-US" dirty="0"/>
          </a:p>
          <a:p>
            <a:pPr lvl="1" algn="just"/>
            <a:r>
              <a:rPr lang="en-US" sz="2000" dirty="0"/>
              <a:t>JavaScript object that performs asynchronous interaction with the server.</a:t>
            </a:r>
          </a:p>
          <a:p>
            <a:endParaRPr lang="en-US" dirty="0"/>
          </a:p>
        </p:txBody>
      </p:sp>
      <p:sp>
        <p:nvSpPr>
          <p:cNvPr id="4" name="Date Placeholder 3"/>
          <p:cNvSpPr>
            <a:spLocks noGrp="1"/>
          </p:cNvSpPr>
          <p:nvPr>
            <p:ph type="dt" sz="half" idx="10"/>
          </p:nvPr>
        </p:nvSpPr>
        <p:spPr/>
        <p:txBody>
          <a:bodyPr/>
          <a:lstStyle/>
          <a:p>
            <a:r>
              <a:rPr lang="en-US"/>
              <a:t>Advanced Web Technologies</a:t>
            </a:r>
          </a:p>
        </p:txBody>
      </p:sp>
      <p:sp>
        <p:nvSpPr>
          <p:cNvPr id="5" name="Footer Placeholder 4"/>
          <p:cNvSpPr>
            <a:spLocks noGrp="1"/>
          </p:cNvSpPr>
          <p:nvPr>
            <p:ph type="ftr" sz="quarter" idx="11"/>
          </p:nvPr>
        </p:nvSpPr>
        <p:spPr/>
        <p:txBody>
          <a:bodyPr/>
          <a:lstStyle/>
          <a:p>
            <a:pPr>
              <a:defRPr/>
            </a:pPr>
            <a:r>
              <a:rPr lang="en-US"/>
              <a:t>Mudita - GroupNo</a:t>
            </a:r>
          </a:p>
        </p:txBody>
      </p:sp>
      <p:sp>
        <p:nvSpPr>
          <p:cNvPr id="6" name="Slide Number Placeholder 5"/>
          <p:cNvSpPr>
            <a:spLocks noGrp="1"/>
          </p:cNvSpPr>
          <p:nvPr>
            <p:ph type="sldNum" sz="quarter" idx="12"/>
          </p:nvPr>
        </p:nvSpPr>
        <p:spPr/>
        <p:txBody>
          <a:bodyPr/>
          <a:lstStyle/>
          <a:p>
            <a:fld id="{8BD8F058-9003-4658-AA47-7D4800AF7EA2}"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sz="3600" b="1" dirty="0">
                <a:solidFill>
                  <a:schemeClr val="bg1"/>
                </a:solidFill>
              </a:rPr>
              <a:t>HTTP</a:t>
            </a:r>
            <a:endParaRPr lang="en-US" dirty="0"/>
          </a:p>
        </p:txBody>
      </p:sp>
      <p:sp>
        <p:nvSpPr>
          <p:cNvPr id="3" name="Content Placeholder 2"/>
          <p:cNvSpPr>
            <a:spLocks noGrp="1"/>
          </p:cNvSpPr>
          <p:nvPr>
            <p:ph idx="1"/>
          </p:nvPr>
        </p:nvSpPr>
        <p:spPr>
          <a:xfrm>
            <a:off x="152400" y="990600"/>
            <a:ext cx="8686800" cy="4953000"/>
          </a:xfrm>
        </p:spPr>
        <p:txBody>
          <a:bodyPr/>
          <a:lstStyle/>
          <a:p>
            <a:pPr algn="just"/>
            <a:r>
              <a:rPr lang="en-US" sz="2400" dirty="0"/>
              <a:t>The Hypertext Transfer Protocol (HTTP) is an application-level protocol for distributed, collaborative, hypermedia information systems. </a:t>
            </a:r>
          </a:p>
          <a:p>
            <a:pPr algn="just"/>
            <a:endParaRPr lang="en-US" sz="2400" dirty="0"/>
          </a:p>
          <a:p>
            <a:pPr algn="just"/>
            <a:r>
              <a:rPr lang="en-US" sz="2400" dirty="0"/>
              <a:t>This is the foundation for data communication for the World Wide Web (i.e. internet) since 1990. </a:t>
            </a:r>
          </a:p>
          <a:p>
            <a:pPr algn="just"/>
            <a:endParaRPr lang="en-US" sz="2400" dirty="0"/>
          </a:p>
          <a:p>
            <a:pPr algn="just"/>
            <a:r>
              <a:rPr lang="en-US" sz="2400" dirty="0"/>
              <a:t>HTTP is a generic and stateless protocol which can be used for other purposes as well using extensions of its request methods, error codes and headers.</a:t>
            </a:r>
          </a:p>
          <a:p>
            <a:pPr algn="just"/>
            <a:endParaRPr lang="en-US" sz="2400" dirty="0"/>
          </a:p>
          <a:p>
            <a:pPr algn="just">
              <a:buNone/>
            </a:pPr>
            <a:r>
              <a:rPr lang="en-US" sz="2400" dirty="0"/>
              <a:t> </a:t>
            </a:r>
          </a:p>
        </p:txBody>
      </p:sp>
      <p:sp>
        <p:nvSpPr>
          <p:cNvPr id="4" name="Date Placeholder 3"/>
          <p:cNvSpPr>
            <a:spLocks noGrp="1"/>
          </p:cNvSpPr>
          <p:nvPr>
            <p:ph type="dt" sz="half" idx="10"/>
          </p:nvPr>
        </p:nvSpPr>
        <p:spPr/>
        <p:txBody>
          <a:bodyPr/>
          <a:lstStyle/>
          <a:p>
            <a:r>
              <a:rPr lang="en-US"/>
              <a:t>Advanced Web Technologies</a:t>
            </a:r>
          </a:p>
        </p:txBody>
      </p:sp>
      <p:sp>
        <p:nvSpPr>
          <p:cNvPr id="5" name="Footer Placeholder 4"/>
          <p:cNvSpPr>
            <a:spLocks noGrp="1"/>
          </p:cNvSpPr>
          <p:nvPr>
            <p:ph type="ftr" sz="quarter" idx="11"/>
          </p:nvPr>
        </p:nvSpPr>
        <p:spPr/>
        <p:txBody>
          <a:bodyPr/>
          <a:lstStyle/>
          <a:p>
            <a:pPr>
              <a:defRPr/>
            </a:pPr>
            <a:r>
              <a:rPr lang="en-US" dirty="0"/>
              <a:t>Mudita - </a:t>
            </a:r>
            <a:r>
              <a:rPr lang="en-US" dirty="0" err="1"/>
              <a:t>GroupNo</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5728033</TotalTime>
  <Words>4409</Words>
  <Application>Microsoft Office PowerPoint</Application>
  <PresentationFormat>On-screen Show (4:3)</PresentationFormat>
  <Paragraphs>554</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vt:lpstr>
      <vt:lpstr>Bernard MT Condensed</vt:lpstr>
      <vt:lpstr>Calibri</vt:lpstr>
      <vt:lpstr>Times New Roman</vt:lpstr>
      <vt:lpstr>Office Theme</vt:lpstr>
      <vt:lpstr>PowerPoint Presentation</vt:lpstr>
      <vt:lpstr>Client Server Model</vt:lpstr>
      <vt:lpstr>Client server communication</vt:lpstr>
      <vt:lpstr>Client server communication</vt:lpstr>
      <vt:lpstr>AJAX</vt:lpstr>
      <vt:lpstr>How AJAX Works</vt:lpstr>
      <vt:lpstr>How AJAX Works</vt:lpstr>
      <vt:lpstr>AJAX</vt:lpstr>
      <vt:lpstr>HTTP</vt:lpstr>
      <vt:lpstr>HTTP</vt:lpstr>
      <vt:lpstr>HTTP Features</vt:lpstr>
      <vt:lpstr>HTTP Features</vt:lpstr>
      <vt:lpstr>HTTP Architecture</vt:lpstr>
      <vt:lpstr>PowerPoint Presentation</vt:lpstr>
      <vt:lpstr>URL</vt:lpstr>
      <vt:lpstr>API</vt:lpstr>
      <vt:lpstr>API</vt:lpstr>
      <vt:lpstr>JSON</vt:lpstr>
      <vt:lpstr>JSON</vt:lpstr>
      <vt:lpstr>JSON Methods</vt:lpstr>
      <vt:lpstr>Example (Parse)</vt:lpstr>
      <vt:lpstr>Example (Parse)</vt:lpstr>
      <vt:lpstr>Example (stringify)</vt:lpstr>
      <vt:lpstr>JSON string from a JavaScript array</vt:lpstr>
      <vt:lpstr>AJAX</vt:lpstr>
      <vt:lpstr>XMLHttpRequest Object</vt:lpstr>
      <vt:lpstr> AJAX - XMLHttpRequest </vt:lpstr>
      <vt:lpstr> Contd… </vt:lpstr>
      <vt:lpstr> AJAX Request get() and post() Methods</vt:lpstr>
      <vt:lpstr>GET or POST?</vt:lpstr>
      <vt:lpstr>GET Requests</vt:lpstr>
      <vt:lpstr> POST Requests </vt:lpstr>
      <vt:lpstr> Synchronous Request </vt:lpstr>
      <vt:lpstr> jQuery $.get() Method </vt:lpstr>
      <vt:lpstr> jQuery $.post() Method </vt:lpstr>
      <vt:lpstr> POST Requests </vt:lpstr>
      <vt:lpstr> AJAX error handling </vt:lpstr>
      <vt:lpstr>jQuery ajaxError() Method Example</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sonam mittal</cp:lastModifiedBy>
  <cp:revision>1487</cp:revision>
  <dcterms:created xsi:type="dcterms:W3CDTF">2010-04-09T07:36:15Z</dcterms:created>
  <dcterms:modified xsi:type="dcterms:W3CDTF">2022-04-20T07:49:11Z</dcterms:modified>
</cp:coreProperties>
</file>