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4631" autoAdjust="0"/>
  </p:normalViewPr>
  <p:slideViewPr>
    <p:cSldViewPr snapToGrid="0" snapToObjects="1">
      <p:cViewPr varScale="1">
        <p:scale>
          <a:sx n="113" d="100"/>
          <a:sy n="113" d="100"/>
        </p:scale>
        <p:origin x="1830" y="84"/>
      </p:cViewPr>
      <p:guideLst>
        <p:guide orient="horz" pos="1806"/>
        <p:guide pos="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10/03/2025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10/03/2025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A6D46-4552-EDDE-90B4-54CE1A43F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B07A96-4AD2-E0CE-5535-19A63C2743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AEA0512-EF05-D290-48C1-5D819495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35B087-A102-3D7F-30E2-5810F9BD3D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9398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D4935-88F7-3B61-CE39-DE4A9B5C0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13326F0-1418-0306-850C-D634F89857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DA03B4C-90EB-9617-ABAF-9A690418D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2639AD-5EC2-5AD8-0D32-41844A56F4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00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28050-5A0D-F7E6-BF6C-FC61887F6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5B74872-89D3-248F-9EB0-2CE794115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51DF90E-D608-8698-7B0C-1E5452CC5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E446C2-F180-B2D2-57BF-3267CAF418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93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10/03/2025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10/03/2025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10/03/2025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10/03/2025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10/03/2025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10/03/2025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10/03/2025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36"/>
            <a:ext cx="9144000" cy="6845300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6146800" y="6424291"/>
            <a:ext cx="228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Homework 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6614116" y="4590468"/>
            <a:ext cx="1930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>
                <a:latin typeface=""/>
              </a:rPr>
              <a:t>Carlo Bianchi</a:t>
            </a:r>
          </a:p>
          <a:p>
            <a:pPr algn="r"/>
            <a:endParaRPr lang="en-US" sz="1600" b="1" dirty="0">
              <a:latin typeface=""/>
            </a:endParaRPr>
          </a:p>
          <a:p>
            <a:pPr algn="r"/>
            <a:r>
              <a:rPr lang="en-US" sz="1600" b="1" dirty="0">
                <a:latin typeface=""/>
              </a:rPr>
              <a:t>Cosimo Matassini</a:t>
            </a:r>
            <a:endParaRPr lang="it-IT" sz="1600" b="1" dirty="0">
              <a:latin typeface="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022600" y="2339173"/>
            <a:ext cx="552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Monte Carlo </a:t>
            </a:r>
            <a:r>
              <a:rPr lang="it-IT" sz="3200" b="1" dirty="0" err="1">
                <a:solidFill>
                  <a:schemeClr val="accent1">
                    <a:lumMod val="75000"/>
                  </a:schemeClr>
                </a:solidFill>
                <a:latin typeface=""/>
              </a:rPr>
              <a:t>simulations</a:t>
            </a:r>
            <a:endParaRPr lang="it-IT" sz="3200" b="1" dirty="0">
              <a:solidFill>
                <a:schemeClr val="accent1">
                  <a:lumMod val="75000"/>
                </a:schemeClr>
              </a:solidFill>
              <a:latin typeface="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23609-5C45-5612-EA01-712A23B73065}"/>
              </a:ext>
            </a:extLst>
          </p:cNvPr>
          <p:cNvSpPr txBox="1"/>
          <p:nvPr/>
        </p:nvSpPr>
        <p:spPr>
          <a:xfrm>
            <a:off x="5096933" y="2861522"/>
            <a:ext cx="3447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dirty="0" err="1">
                <a:latin typeface="Bahnschrift Light" panose="020B0502040204020203" pitchFamily="34" charset="0"/>
              </a:rPr>
              <a:t>Addressing</a:t>
            </a:r>
            <a:r>
              <a:rPr lang="it-IT" sz="1400" dirty="0">
                <a:latin typeface="Bahnschrift Light" panose="020B0502040204020203" pitchFamily="34" charset="0"/>
              </a:rPr>
              <a:t> </a:t>
            </a:r>
            <a:r>
              <a:rPr lang="it-IT" sz="1400" dirty="0" err="1">
                <a:latin typeface="Bahnschrift Light" panose="020B0502040204020203" pitchFamily="34" charset="0"/>
              </a:rPr>
              <a:t>actual</a:t>
            </a:r>
            <a:r>
              <a:rPr lang="it-IT" sz="1400" dirty="0">
                <a:latin typeface="Bahnschrift Light" panose="020B0502040204020203" pitchFamily="34" charset="0"/>
              </a:rPr>
              <a:t> coverage of confidence </a:t>
            </a:r>
            <a:r>
              <a:rPr lang="it-IT" sz="1400" dirty="0" err="1">
                <a:latin typeface="Bahnschrift Light" panose="020B0502040204020203" pitchFamily="34" charset="0"/>
              </a:rPr>
              <a:t>interval</a:t>
            </a:r>
            <a:r>
              <a:rPr lang="it-IT" sz="1400" dirty="0">
                <a:latin typeface="Bahnschrift Light" panose="020B0502040204020203" pitchFamily="34" charset="0"/>
              </a:rPr>
              <a:t> </a:t>
            </a:r>
            <a:r>
              <a:rPr lang="it-IT" sz="1400" dirty="0" err="1">
                <a:latin typeface="Bahnschrift Light" panose="020B0502040204020203" pitchFamily="34" charset="0"/>
              </a:rPr>
              <a:t>methods</a:t>
            </a:r>
            <a:r>
              <a:rPr lang="it-IT" sz="1400" dirty="0">
                <a:latin typeface="Bahnschrift Light" panose="020B0502040204020203" pitchFamily="34" charset="0"/>
              </a:rPr>
              <a:t> for a Bernoulli </a:t>
            </a:r>
            <a:r>
              <a:rPr lang="it-IT" sz="1400" dirty="0" err="1">
                <a:latin typeface="Bahnschrift Light" panose="020B0502040204020203" pitchFamily="34" charset="0"/>
              </a:rPr>
              <a:t>population</a:t>
            </a:r>
            <a:endParaRPr lang="it-IT" sz="14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Workflow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04C3E-4E17-8A0C-39F6-2B843F12FA07}"/>
              </a:ext>
            </a:extLst>
          </p:cNvPr>
          <p:cNvSpPr txBox="1"/>
          <p:nvPr/>
        </p:nvSpPr>
        <p:spPr>
          <a:xfrm>
            <a:off x="728133" y="1947333"/>
            <a:ext cx="7526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simulated</a:t>
            </a:r>
            <a:r>
              <a:rPr lang="it-IT" dirty="0"/>
              <a:t> 9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scenarios</a:t>
            </a:r>
            <a:r>
              <a:rPr lang="it-IT" dirty="0"/>
              <a:t>. </a:t>
            </a:r>
            <a:r>
              <a:rPr lang="it-IT" dirty="0" err="1"/>
              <a:t>Specifically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considered</a:t>
            </a:r>
            <a:r>
              <a:rPr lang="it-IT" dirty="0"/>
              <a:t> 3 </a:t>
            </a:r>
            <a:r>
              <a:rPr lang="it-IT" dirty="0" err="1"/>
              <a:t>different</a:t>
            </a:r>
            <a:r>
              <a:rPr lang="it-IT" dirty="0"/>
              <a:t> Bernoulli </a:t>
            </a:r>
            <a:r>
              <a:rPr lang="it-IT" dirty="0" err="1"/>
              <a:t>parameters</a:t>
            </a:r>
            <a:r>
              <a:rPr lang="it-IT" dirty="0"/>
              <a:t> for the </a:t>
            </a:r>
            <a:r>
              <a:rPr lang="it-IT" dirty="0" err="1"/>
              <a:t>population</a:t>
            </a:r>
            <a:r>
              <a:rPr lang="it-IT" dirty="0"/>
              <a:t>, </a:t>
            </a:r>
            <a:r>
              <a:rPr lang="it-IT" dirty="0" err="1"/>
              <a:t>then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obtained</a:t>
            </a:r>
            <a:r>
              <a:rPr lang="it-IT" dirty="0"/>
              <a:t> 3 samples of </a:t>
            </a:r>
            <a:r>
              <a:rPr lang="it-IT" dirty="0" err="1"/>
              <a:t>increasing</a:t>
            </a:r>
            <a:r>
              <a:rPr lang="it-IT" dirty="0"/>
              <a:t> sizes. </a:t>
            </a:r>
            <a:r>
              <a:rPr lang="it-IT" dirty="0" err="1"/>
              <a:t>We</a:t>
            </a:r>
            <a:r>
              <a:rPr lang="it-IT" dirty="0"/>
              <a:t> made 1000 Monte Carlo </a:t>
            </a:r>
            <a:r>
              <a:rPr lang="it-IT" dirty="0" err="1"/>
              <a:t>simulations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scenario.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EF639-3D93-B5FA-AA5B-5D882CEF00B2}"/>
              </a:ext>
            </a:extLst>
          </p:cNvPr>
          <p:cNvSpPr txBox="1"/>
          <p:nvPr/>
        </p:nvSpPr>
        <p:spPr>
          <a:xfrm>
            <a:off x="1549400" y="3429000"/>
            <a:ext cx="5638800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[1] "</a:t>
            </a:r>
            <a:r>
              <a:rPr lang="it-IT" sz="1200" dirty="0" err="1">
                <a:solidFill>
                  <a:schemeClr val="bg1"/>
                </a:solidFill>
              </a:rPr>
              <a:t>Actual</a:t>
            </a:r>
            <a:r>
              <a:rPr lang="it-IT" sz="1200" dirty="0">
                <a:solidFill>
                  <a:schemeClr val="bg1"/>
                </a:solidFill>
              </a:rPr>
              <a:t> coverage con pi = 0.1 e n = 50 :  0.872"</a:t>
            </a:r>
          </a:p>
          <a:p>
            <a:r>
              <a:rPr lang="it-IT" sz="1200" dirty="0">
                <a:solidFill>
                  <a:schemeClr val="bg1"/>
                </a:solidFill>
              </a:rPr>
              <a:t>[1] "</a:t>
            </a:r>
            <a:r>
              <a:rPr lang="it-IT" sz="1200" dirty="0" err="1">
                <a:solidFill>
                  <a:schemeClr val="bg1"/>
                </a:solidFill>
              </a:rPr>
              <a:t>Actual</a:t>
            </a:r>
            <a:r>
              <a:rPr lang="it-IT" sz="1200" dirty="0">
                <a:solidFill>
                  <a:schemeClr val="bg1"/>
                </a:solidFill>
              </a:rPr>
              <a:t> coverage con pi = 0.1 e n = 500 :  0.951"</a:t>
            </a:r>
          </a:p>
          <a:p>
            <a:r>
              <a:rPr lang="it-IT" sz="1200" dirty="0">
                <a:solidFill>
                  <a:schemeClr val="bg1"/>
                </a:solidFill>
              </a:rPr>
              <a:t>[1] "</a:t>
            </a:r>
            <a:r>
              <a:rPr lang="it-IT" sz="1200" dirty="0" err="1">
                <a:solidFill>
                  <a:schemeClr val="bg1"/>
                </a:solidFill>
              </a:rPr>
              <a:t>Actual</a:t>
            </a:r>
            <a:r>
              <a:rPr lang="it-IT" sz="1200" dirty="0">
                <a:solidFill>
                  <a:schemeClr val="bg1"/>
                </a:solidFill>
              </a:rPr>
              <a:t> coverage con pi = 0.1 e n = 1000 :  0.96"</a:t>
            </a:r>
          </a:p>
          <a:p>
            <a:r>
              <a:rPr lang="it-IT" sz="1200" dirty="0">
                <a:solidFill>
                  <a:schemeClr val="bg1"/>
                </a:solidFill>
              </a:rPr>
              <a:t>[1] "</a:t>
            </a:r>
            <a:r>
              <a:rPr lang="it-IT" sz="1200" dirty="0" err="1">
                <a:solidFill>
                  <a:schemeClr val="bg1"/>
                </a:solidFill>
              </a:rPr>
              <a:t>Actual</a:t>
            </a:r>
            <a:r>
              <a:rPr lang="it-IT" sz="1200" dirty="0">
                <a:solidFill>
                  <a:schemeClr val="bg1"/>
                </a:solidFill>
              </a:rPr>
              <a:t> coverage con pi = 0.5 e n = 50 :  0.917"</a:t>
            </a:r>
          </a:p>
          <a:p>
            <a:r>
              <a:rPr lang="it-IT" sz="1200" dirty="0">
                <a:solidFill>
                  <a:schemeClr val="bg1"/>
                </a:solidFill>
              </a:rPr>
              <a:t>[1] "</a:t>
            </a:r>
            <a:r>
              <a:rPr lang="it-IT" sz="1200" dirty="0" err="1">
                <a:solidFill>
                  <a:schemeClr val="bg1"/>
                </a:solidFill>
              </a:rPr>
              <a:t>Actual</a:t>
            </a:r>
            <a:r>
              <a:rPr lang="it-IT" sz="1200" dirty="0">
                <a:solidFill>
                  <a:schemeClr val="bg1"/>
                </a:solidFill>
              </a:rPr>
              <a:t> coverage con pi = 0.5 e n = 500 :  0.945"</a:t>
            </a:r>
          </a:p>
          <a:p>
            <a:r>
              <a:rPr lang="it-IT" sz="1200" dirty="0">
                <a:solidFill>
                  <a:schemeClr val="bg1"/>
                </a:solidFill>
              </a:rPr>
              <a:t>[1] "</a:t>
            </a:r>
            <a:r>
              <a:rPr lang="it-IT" sz="1200" dirty="0" err="1">
                <a:solidFill>
                  <a:schemeClr val="bg1"/>
                </a:solidFill>
              </a:rPr>
              <a:t>Actual</a:t>
            </a:r>
            <a:r>
              <a:rPr lang="it-IT" sz="1200" dirty="0">
                <a:solidFill>
                  <a:schemeClr val="bg1"/>
                </a:solidFill>
              </a:rPr>
              <a:t> coverage con pi = 0.5 e n = 1000 :  0.945"</a:t>
            </a:r>
          </a:p>
          <a:p>
            <a:r>
              <a:rPr lang="it-IT" sz="1200" dirty="0">
                <a:solidFill>
                  <a:schemeClr val="bg1"/>
                </a:solidFill>
              </a:rPr>
              <a:t>[1] "</a:t>
            </a:r>
            <a:r>
              <a:rPr lang="it-IT" sz="1200" dirty="0" err="1">
                <a:solidFill>
                  <a:schemeClr val="bg1"/>
                </a:solidFill>
              </a:rPr>
              <a:t>Actual</a:t>
            </a:r>
            <a:r>
              <a:rPr lang="it-IT" sz="1200" dirty="0">
                <a:solidFill>
                  <a:schemeClr val="bg1"/>
                </a:solidFill>
              </a:rPr>
              <a:t> coverage con pi = 0.7 e n = 50 :  0.941"</a:t>
            </a:r>
          </a:p>
          <a:p>
            <a:r>
              <a:rPr lang="it-IT" sz="1200" dirty="0">
                <a:solidFill>
                  <a:schemeClr val="bg1"/>
                </a:solidFill>
              </a:rPr>
              <a:t>[1] "</a:t>
            </a:r>
            <a:r>
              <a:rPr lang="it-IT" sz="1200" dirty="0" err="1">
                <a:solidFill>
                  <a:schemeClr val="bg1"/>
                </a:solidFill>
              </a:rPr>
              <a:t>Actual</a:t>
            </a:r>
            <a:r>
              <a:rPr lang="it-IT" sz="1200" dirty="0">
                <a:solidFill>
                  <a:schemeClr val="bg1"/>
                </a:solidFill>
              </a:rPr>
              <a:t> coverage con pi = 0.7 e n = 500 :  0.947"</a:t>
            </a:r>
          </a:p>
          <a:p>
            <a:r>
              <a:rPr lang="it-IT" sz="1200" dirty="0">
                <a:solidFill>
                  <a:schemeClr val="bg1"/>
                </a:solidFill>
              </a:rPr>
              <a:t>[1] "</a:t>
            </a:r>
            <a:r>
              <a:rPr lang="it-IT" sz="1200" dirty="0" err="1">
                <a:solidFill>
                  <a:schemeClr val="bg1"/>
                </a:solidFill>
              </a:rPr>
              <a:t>Actual</a:t>
            </a:r>
            <a:r>
              <a:rPr lang="it-IT" sz="1200" dirty="0">
                <a:solidFill>
                  <a:schemeClr val="bg1"/>
                </a:solidFill>
              </a:rPr>
              <a:t> coverage con pi = 0.7 e n = 1000 :  0.956"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763576-F93A-338E-A833-030CCD3B0B20}"/>
              </a:ext>
            </a:extLst>
          </p:cNvPr>
          <p:cNvSpPr txBox="1"/>
          <p:nvPr/>
        </p:nvSpPr>
        <p:spPr>
          <a:xfrm>
            <a:off x="7781953" y="29651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 = 0.05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206BA-18F6-5BE7-F7D7-1858BA955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593C3D55-E940-C3E0-4D13-6993E175C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327F7D-2491-189B-176C-015306146722}"/>
              </a:ext>
            </a:extLst>
          </p:cNvPr>
          <p:cNvSpPr txBox="1"/>
          <p:nvPr/>
        </p:nvSpPr>
        <p:spPr>
          <a:xfrm>
            <a:off x="648253" y="1305402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Results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57DF82C-E9DE-5228-92C8-622FB3183DDD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FE9533B-8E00-7C8E-4B89-7D691259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CE5F1-A705-D45A-2EE5-C2F580C074B0}"/>
              </a:ext>
            </a:extLst>
          </p:cNvPr>
          <p:cNvSpPr txBox="1"/>
          <p:nvPr/>
        </p:nvSpPr>
        <p:spPr>
          <a:xfrm>
            <a:off x="1955800" y="2870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	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B9B2B-48FB-BCBB-F20E-3E10E8A53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226" y="1767067"/>
            <a:ext cx="6096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9FA3A9-5B4F-2DC1-EBC2-202507AE286B}"/>
              </a:ext>
            </a:extLst>
          </p:cNvPr>
          <p:cNvSpPr txBox="1"/>
          <p:nvPr/>
        </p:nvSpPr>
        <p:spPr>
          <a:xfrm>
            <a:off x="2509798" y="1388372"/>
            <a:ext cx="6083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can see, increasing the number of simulations</a:t>
            </a:r>
          </a:p>
          <a:p>
            <a:r>
              <a:rPr lang="en-US" dirty="0"/>
              <a:t>can help obtain a more accurate estimate of the true coverage.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949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BE4F7-E783-AC86-6256-893D5D27F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B655EAE9-83F7-CC34-F9A7-8CBD2DA29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BD5C2185-502E-92EA-DA81-12240B9DEB01}"/>
              </a:ext>
            </a:extLst>
          </p:cNvPr>
          <p:cNvSpPr txBox="1"/>
          <p:nvPr/>
        </p:nvSpPr>
        <p:spPr>
          <a:xfrm>
            <a:off x="648252" y="1305402"/>
            <a:ext cx="521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50 Monte Carlo </a:t>
            </a:r>
            <a:r>
              <a:rPr lang="it-IT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simulations</a:t>
            </a:r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for CI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6BD5A4D-F6C1-3B89-09A0-5DC27E48BE56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0611D9A-C2C5-9375-D366-803F97C9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E0D2F-B020-BADB-0847-12537B0101A2}"/>
              </a:ext>
            </a:extLst>
          </p:cNvPr>
          <p:cNvSpPr txBox="1"/>
          <p:nvPr/>
        </p:nvSpPr>
        <p:spPr>
          <a:xfrm>
            <a:off x="648252" y="1722662"/>
            <a:ext cx="60131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Bahnschrift Light" panose="020B0502040204020203" pitchFamily="34" charset="0"/>
              </a:rPr>
              <a:t>Actual</a:t>
            </a:r>
            <a:r>
              <a:rPr lang="it-IT" sz="1600" dirty="0">
                <a:latin typeface="Bahnschrift Light" panose="020B0502040204020203" pitchFamily="34" charset="0"/>
              </a:rPr>
              <a:t> coverage: 0.92 (46 </a:t>
            </a:r>
            <a:r>
              <a:rPr lang="it-IT" sz="1600" dirty="0" err="1">
                <a:latin typeface="Bahnschrift Light" panose="020B0502040204020203" pitchFamily="34" charset="0"/>
              </a:rPr>
              <a:t>CIs</a:t>
            </a:r>
            <a:r>
              <a:rPr lang="it-IT" sz="1600" dirty="0">
                <a:latin typeface="Bahnschrift Light" panose="020B0502040204020203" pitchFamily="34" charset="0"/>
              </a:rPr>
              <a:t> out of 50 </a:t>
            </a:r>
            <a:r>
              <a:rPr lang="it-IT" sz="1600" dirty="0" err="1">
                <a:latin typeface="Bahnschrift Light" panose="020B0502040204020203" pitchFamily="34" charset="0"/>
              </a:rPr>
              <a:t>contain</a:t>
            </a:r>
            <a:r>
              <a:rPr lang="it-IT" sz="1600" dirty="0">
                <a:latin typeface="Bahnschrift Light" panose="020B0502040204020203" pitchFamily="34" charset="0"/>
              </a:rPr>
              <a:t> the </a:t>
            </a:r>
            <a:r>
              <a:rPr lang="it-IT" sz="1600" dirty="0" err="1">
                <a:latin typeface="Bahnschrift Light" panose="020B0502040204020203" pitchFamily="34" charset="0"/>
              </a:rPr>
              <a:t>true</a:t>
            </a:r>
            <a:r>
              <a:rPr lang="it-IT" sz="1600" dirty="0">
                <a:latin typeface="Bahnschrift Light" panose="020B0502040204020203" pitchFamily="34" charset="0"/>
              </a:rPr>
              <a:t> pi </a:t>
            </a:r>
            <a:r>
              <a:rPr lang="it-IT" sz="1600" dirty="0" err="1">
                <a:latin typeface="Bahnschrift Light" panose="020B0502040204020203" pitchFamily="34" charset="0"/>
              </a:rPr>
              <a:t>value</a:t>
            </a:r>
            <a:r>
              <a:rPr lang="it-IT" sz="1600" dirty="0">
                <a:latin typeface="Bahnschrift Light" panose="020B0502040204020203" pitchFamily="34" charset="0"/>
              </a:rPr>
              <a:t>)</a:t>
            </a:r>
          </a:p>
          <a:p>
            <a:r>
              <a:rPr lang="it-IT" sz="1600" dirty="0" err="1">
                <a:latin typeface="Bahnschrift Light" panose="020B0502040204020203" pitchFamily="34" charset="0"/>
              </a:rPr>
              <a:t>Theoric</a:t>
            </a:r>
            <a:r>
              <a:rPr lang="it-IT" sz="1600" dirty="0">
                <a:latin typeface="Bahnschrift Light" panose="020B0502040204020203" pitchFamily="34" charset="0"/>
              </a:rPr>
              <a:t> coverage: 0.95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B30165-3EC5-16E4-2C17-B786914C9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466" y="2348728"/>
            <a:ext cx="4268563" cy="4268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ACCE8-A83D-EBFF-39E4-D05C713DFCA3}"/>
              </a:ext>
            </a:extLst>
          </p:cNvPr>
          <p:cNvSpPr txBox="1"/>
          <p:nvPr/>
        </p:nvSpPr>
        <p:spPr>
          <a:xfrm>
            <a:off x="6402163" y="2941891"/>
            <a:ext cx="26183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chose 50 iterations to show graphically what’s happening:</a:t>
            </a:r>
          </a:p>
          <a:p>
            <a:endParaRPr lang="en-US" dirty="0"/>
          </a:p>
          <a:p>
            <a:r>
              <a:rPr lang="en-US" dirty="0"/>
              <a:t>In this case we have an </a:t>
            </a:r>
            <a:r>
              <a:rPr lang="en-US" b="1" dirty="0"/>
              <a:t>underestimation</a:t>
            </a:r>
            <a:r>
              <a:rPr lang="en-US" dirty="0"/>
              <a:t>, which may be due to an </a:t>
            </a:r>
            <a:r>
              <a:rPr lang="en-US" b="1" dirty="0"/>
              <a:t>insufficient number of Monte Carlo iterations</a:t>
            </a:r>
            <a:r>
              <a:rPr lang="en-US" dirty="0"/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917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9BECF-B8B6-FD59-ED03-4552D8CB7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72C4507-4620-5024-CE85-875C603B0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"/>
            <a:ext cx="9180512" cy="687263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CA78F0-836E-63D3-0B36-262611C3B3BE}"/>
              </a:ext>
            </a:extLst>
          </p:cNvPr>
          <p:cNvSpPr txBox="1"/>
          <p:nvPr/>
        </p:nvSpPr>
        <p:spPr>
          <a:xfrm>
            <a:off x="648252" y="1305402"/>
            <a:ext cx="521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References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3D63A966-9BBB-51F8-9713-0D520C0593B2}"/>
              </a:ext>
            </a:extLst>
          </p:cNvPr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8886E5F-5927-F1D0-FB66-5DF7CC20D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D1815-F190-04AD-859F-AFB2AC12E83D}"/>
              </a:ext>
            </a:extLst>
          </p:cNvPr>
          <p:cNvSpPr txBox="1"/>
          <p:nvPr/>
        </p:nvSpPr>
        <p:spPr>
          <a:xfrm>
            <a:off x="1634067" y="2700867"/>
            <a:ext cx="1939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Homework1_2.pdf</a:t>
            </a:r>
          </a:p>
          <a:p>
            <a:endParaRPr lang="en-US" dirty="0"/>
          </a:p>
          <a:p>
            <a:r>
              <a:rPr lang="en-US" dirty="0"/>
              <a:t>ChatGPT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0474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308</Words>
  <Application>Microsoft Office PowerPoint</Application>
  <PresentationFormat>On-screen Show (4:3)</PresentationFormat>
  <Paragraphs>40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Bahnschrift Light</vt:lpstr>
      <vt:lpstr>Calibri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Cosimo Matassini</cp:lastModifiedBy>
  <cp:revision>26</cp:revision>
  <dcterms:created xsi:type="dcterms:W3CDTF">2012-12-06T09:21:12Z</dcterms:created>
  <dcterms:modified xsi:type="dcterms:W3CDTF">2025-03-10T13:48:49Z</dcterms:modified>
</cp:coreProperties>
</file>